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56"/>
  </p:notesMasterIdLst>
  <p:sldIdLst>
    <p:sldId id="297" r:id="rId2"/>
    <p:sldId id="299" r:id="rId3"/>
    <p:sldId id="298" r:id="rId4"/>
    <p:sldId id="352" r:id="rId5"/>
    <p:sldId id="353" r:id="rId6"/>
    <p:sldId id="371" r:id="rId7"/>
    <p:sldId id="372" r:id="rId8"/>
    <p:sldId id="373" r:id="rId9"/>
    <p:sldId id="444" r:id="rId10"/>
    <p:sldId id="382" r:id="rId11"/>
    <p:sldId id="406" r:id="rId12"/>
    <p:sldId id="407" r:id="rId13"/>
    <p:sldId id="383" r:id="rId14"/>
    <p:sldId id="408" r:id="rId15"/>
    <p:sldId id="409" r:id="rId16"/>
    <p:sldId id="410" r:id="rId17"/>
    <p:sldId id="411" r:id="rId18"/>
    <p:sldId id="412" r:id="rId19"/>
    <p:sldId id="413" r:id="rId20"/>
    <p:sldId id="414" r:id="rId21"/>
    <p:sldId id="449" r:id="rId22"/>
    <p:sldId id="415" r:id="rId23"/>
    <p:sldId id="416" r:id="rId24"/>
    <p:sldId id="417" r:id="rId25"/>
    <p:sldId id="418" r:id="rId26"/>
    <p:sldId id="419" r:id="rId27"/>
    <p:sldId id="420" r:id="rId28"/>
    <p:sldId id="421" r:id="rId29"/>
    <p:sldId id="422" r:id="rId30"/>
    <p:sldId id="423" r:id="rId31"/>
    <p:sldId id="445" r:id="rId32"/>
    <p:sldId id="424" r:id="rId33"/>
    <p:sldId id="446" r:id="rId34"/>
    <p:sldId id="425" r:id="rId35"/>
    <p:sldId id="426" r:id="rId36"/>
    <p:sldId id="427" r:id="rId37"/>
    <p:sldId id="428" r:id="rId38"/>
    <p:sldId id="429" r:id="rId39"/>
    <p:sldId id="447" r:id="rId40"/>
    <p:sldId id="430" r:id="rId41"/>
    <p:sldId id="431" r:id="rId42"/>
    <p:sldId id="432" r:id="rId43"/>
    <p:sldId id="433" r:id="rId44"/>
    <p:sldId id="434" r:id="rId45"/>
    <p:sldId id="438" r:id="rId46"/>
    <p:sldId id="435" r:id="rId47"/>
    <p:sldId id="436" r:id="rId48"/>
    <p:sldId id="439" r:id="rId49"/>
    <p:sldId id="437" r:id="rId50"/>
    <p:sldId id="448" r:id="rId51"/>
    <p:sldId id="440" r:id="rId52"/>
    <p:sldId id="441" r:id="rId53"/>
    <p:sldId id="442" r:id="rId54"/>
    <p:sldId id="443" r:id="rId55"/>
  </p:sldIdLst>
  <p:sldSz cx="9144000" cy="6858000" type="screen4x3"/>
  <p:notesSz cx="7315200" cy="9601200"/>
  <p:embeddedFontLst>
    <p:embeddedFont>
      <p:font typeface="Copperplate Gothic Light" panose="020E0507020206020404" pitchFamily="34" charset="0"/>
      <p:regular r:id="rId57"/>
    </p:embeddedFont>
    <p:embeddedFont>
      <p:font typeface="Book Antiqua" panose="02040602050305030304" pitchFamily="18" charset="0"/>
      <p:regular r:id="rId58"/>
      <p:bold r:id="rId59"/>
      <p:italic r:id="rId60"/>
      <p:boldItalic r:id="rId61"/>
    </p:embeddedFont>
    <p:embeddedFont>
      <p:font typeface="Tahoma" panose="020B0604030504040204" pitchFamily="34" charset="0"/>
      <p:regular r:id="rId62"/>
      <p:bold r:id="rId63"/>
    </p:embeddedFont>
    <p:embeddedFont>
      <p:font typeface="Comic Sans MS" panose="030F0702030302020204" pitchFamily="66" charset="0"/>
      <p:regular r:id="rId64"/>
      <p:bold r:id="rId65"/>
    </p:embeddedFont>
    <p:embeddedFont>
      <p:font typeface="Verdana" panose="020B0604030504040204" pitchFamily="3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106" d="100"/>
          <a:sy n="106" d="100"/>
        </p:scale>
        <p:origin x="-96"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A87446-2D5C-4938-A24D-3277BD182919}" type="datetimeFigureOut">
              <a:rPr lang="en-US" smtClean="0"/>
              <a:t>5/25/2018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ga.hu/html_m/b/biscaino/"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Seven</a:t>
            </a:r>
            <a:endParaRPr lang="en-US"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209800"/>
            <a:ext cx="3962400" cy="429006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Catullus Carmen 101</a:t>
            </a:r>
            <a:br>
              <a:rPr lang="en-US" smtClean="0"/>
            </a:br>
            <a:r>
              <a:rPr lang="en-US" sz="2000">
                <a:solidFill>
                  <a:srgbClr val="92D050"/>
                </a:solidFill>
              </a:rPr>
              <a:t>A very famous poem. </a:t>
            </a:r>
            <a:r>
              <a:rPr lang="en-US">
                <a:solidFill>
                  <a:srgbClr val="92D050"/>
                </a:solidFill>
              </a:rPr>
              <a:t/>
            </a:r>
            <a:br>
              <a:rPr lang="en-US">
                <a:solidFill>
                  <a:srgbClr val="92D050"/>
                </a:solidFill>
              </a:rPr>
            </a:br>
            <a:endParaRPr lang="en-US"/>
          </a:p>
        </p:txBody>
      </p:sp>
      <p:sp>
        <p:nvSpPr>
          <p:cNvPr id="5" name="Content Placeholder 4"/>
          <p:cNvSpPr>
            <a:spLocks noGrp="1"/>
          </p:cNvSpPr>
          <p:nvPr>
            <p:ph idx="1"/>
          </p:nvPr>
        </p:nvSpPr>
        <p:spPr>
          <a:xfrm>
            <a:off x="1066800" y="1752600"/>
            <a:ext cx="7543800" cy="4648200"/>
          </a:xfrm>
        </p:spPr>
        <p:txBody>
          <a:bodyPr/>
          <a:lstStyle/>
          <a:p>
            <a:pPr marL="0" indent="0">
              <a:buNone/>
            </a:pPr>
            <a:r>
              <a:rPr lang="en-US" sz="2400" smtClean="0">
                <a:effectLst/>
                <a:latin typeface="Times New Roman" panose="02020603050405020304" pitchFamily="18" charset="0"/>
                <a:cs typeface="Times New Roman" panose="02020603050405020304" pitchFamily="18" charset="0"/>
              </a:rPr>
              <a:t/>
            </a:r>
            <a:br>
              <a:rPr lang="en-US" sz="2400" smtClean="0">
                <a:effectLst/>
                <a:latin typeface="Times New Roman" panose="02020603050405020304" pitchFamily="18" charset="0"/>
                <a:cs typeface="Times New Roman" panose="02020603050405020304" pitchFamily="18" charset="0"/>
              </a:rPr>
            </a:br>
            <a:r>
              <a:rPr lang="en-US" sz="2400" smtClean="0">
                <a:effectLst/>
                <a:latin typeface="Times New Roman" panose="02020603050405020304" pitchFamily="18" charset="0"/>
                <a:cs typeface="Times New Roman" panose="02020603050405020304" pitchFamily="18" charset="0"/>
              </a:rPr>
              <a:t>Multas </a:t>
            </a:r>
            <a:r>
              <a:rPr lang="en-US" sz="2400">
                <a:effectLst/>
                <a:latin typeface="Times New Roman" panose="02020603050405020304" pitchFamily="18" charset="0"/>
                <a:cs typeface="Times New Roman" panose="02020603050405020304" pitchFamily="18" charset="0"/>
              </a:rPr>
              <a:t>per gentes et multa per aequora vectus </a:t>
            </a:r>
            <a:r>
              <a:rPr lang="en-US" sz="2400" smtClean="0">
                <a:effectLst/>
                <a:latin typeface="Times New Roman" panose="02020603050405020304" pitchFamily="18" charset="0"/>
                <a:cs typeface="Times New Roman" panose="02020603050405020304" pitchFamily="18" charset="0"/>
              </a:rPr>
              <a:t/>
            </a:r>
            <a:br>
              <a:rPr lang="en-US" sz="2400" smtClean="0">
                <a:effectLst/>
                <a:latin typeface="Times New Roman" panose="02020603050405020304" pitchFamily="18" charset="0"/>
                <a:cs typeface="Times New Roman" panose="02020603050405020304" pitchFamily="18" charset="0"/>
              </a:rPr>
            </a:br>
            <a:r>
              <a:rPr lang="en-US" sz="2400" smtClean="0">
                <a:effectLst/>
                <a:latin typeface="Times New Roman" panose="02020603050405020304" pitchFamily="18" charset="0"/>
                <a:cs typeface="Times New Roman" panose="02020603050405020304" pitchFamily="18" charset="0"/>
              </a:rPr>
              <a:t>Advenio </a:t>
            </a:r>
            <a:r>
              <a:rPr lang="en-US" sz="2400">
                <a:effectLst/>
                <a:latin typeface="Times New Roman" panose="02020603050405020304" pitchFamily="18" charset="0"/>
                <a:cs typeface="Times New Roman" panose="02020603050405020304" pitchFamily="18" charset="0"/>
              </a:rPr>
              <a:t>has miseras, frater, ad inferias, </a:t>
            </a:r>
            <a:r>
              <a:rPr lang="en-US" sz="2400" smtClean="0">
                <a:effectLst/>
                <a:latin typeface="Times New Roman" panose="02020603050405020304" pitchFamily="18" charset="0"/>
                <a:cs typeface="Times New Roman" panose="02020603050405020304" pitchFamily="18" charset="0"/>
              </a:rPr>
              <a:t/>
            </a:r>
            <a:br>
              <a:rPr lang="en-US" sz="2400" smtClean="0">
                <a:effectLst/>
                <a:latin typeface="Times New Roman" panose="02020603050405020304" pitchFamily="18" charset="0"/>
                <a:cs typeface="Times New Roman" panose="02020603050405020304" pitchFamily="18" charset="0"/>
              </a:rPr>
            </a:br>
            <a:r>
              <a:rPr lang="en-US" sz="2400" smtClean="0">
                <a:effectLst/>
                <a:latin typeface="Times New Roman" panose="02020603050405020304" pitchFamily="18" charset="0"/>
                <a:cs typeface="Times New Roman" panose="02020603050405020304" pitchFamily="18" charset="0"/>
              </a:rPr>
              <a:t>Ut </a:t>
            </a:r>
            <a:r>
              <a:rPr lang="en-US" sz="2400">
                <a:effectLst/>
                <a:latin typeface="Times New Roman" panose="02020603050405020304" pitchFamily="18" charset="0"/>
                <a:cs typeface="Times New Roman" panose="02020603050405020304" pitchFamily="18" charset="0"/>
              </a:rPr>
              <a:t>te postremo donarem munere mortis</a:t>
            </a:r>
          </a:p>
          <a:p>
            <a:pPr marL="0" indent="0">
              <a:buNone/>
            </a:pPr>
            <a:r>
              <a:rPr lang="en-US" sz="2400">
                <a:effectLst/>
                <a:latin typeface="Times New Roman" panose="02020603050405020304" pitchFamily="18" charset="0"/>
                <a:cs typeface="Times New Roman" panose="02020603050405020304" pitchFamily="18" charset="0"/>
              </a:rPr>
              <a:t>Et mutam nequiquam alloquerer cinerem. </a:t>
            </a:r>
            <a:r>
              <a:rPr lang="en-US" sz="2400" smtClean="0">
                <a:effectLst/>
                <a:latin typeface="Times New Roman" panose="02020603050405020304" pitchFamily="18" charset="0"/>
                <a:cs typeface="Times New Roman" panose="02020603050405020304" pitchFamily="18" charset="0"/>
              </a:rPr>
              <a:t/>
            </a:r>
            <a:br>
              <a:rPr lang="en-US" sz="2400" smtClean="0">
                <a:effectLst/>
                <a:latin typeface="Times New Roman" panose="02020603050405020304" pitchFamily="18" charset="0"/>
                <a:cs typeface="Times New Roman" panose="02020603050405020304" pitchFamily="18" charset="0"/>
              </a:rPr>
            </a:br>
            <a:r>
              <a:rPr lang="en-US" sz="2400" smtClean="0">
                <a:effectLst/>
                <a:latin typeface="Times New Roman" panose="02020603050405020304" pitchFamily="18" charset="0"/>
                <a:cs typeface="Times New Roman" panose="02020603050405020304" pitchFamily="18" charset="0"/>
              </a:rPr>
              <a:t>Quandoquidem </a:t>
            </a:r>
            <a:r>
              <a:rPr lang="en-US" sz="2400">
                <a:effectLst/>
                <a:latin typeface="Times New Roman" panose="02020603050405020304" pitchFamily="18" charset="0"/>
                <a:cs typeface="Times New Roman" panose="02020603050405020304" pitchFamily="18" charset="0"/>
              </a:rPr>
              <a:t>fortuna mihi  tete abstulit ipsum.</a:t>
            </a:r>
          </a:p>
          <a:p>
            <a:pPr marL="0" indent="0">
              <a:buNone/>
            </a:pPr>
            <a:r>
              <a:rPr lang="en-US" sz="2400">
                <a:effectLst/>
                <a:latin typeface="Times New Roman" panose="02020603050405020304" pitchFamily="18" charset="0"/>
                <a:cs typeface="Times New Roman" panose="02020603050405020304" pitchFamily="18" charset="0"/>
              </a:rPr>
              <a:t>Heu, miser indigne frater, adempte mihi,</a:t>
            </a:r>
          </a:p>
          <a:p>
            <a:pPr marL="0" indent="0">
              <a:buNone/>
            </a:pPr>
            <a:r>
              <a:rPr lang="en-US" sz="2400">
                <a:effectLst/>
                <a:latin typeface="Times New Roman" panose="02020603050405020304" pitchFamily="18" charset="0"/>
                <a:cs typeface="Times New Roman" panose="02020603050405020304" pitchFamily="18" charset="0"/>
              </a:rPr>
              <a:t>Nunc tamen interea haec accipe, prisco quae more parentum</a:t>
            </a:r>
          </a:p>
          <a:p>
            <a:pPr marL="0" indent="0">
              <a:buNone/>
            </a:pPr>
            <a:r>
              <a:rPr lang="en-US" sz="2400">
                <a:effectLst/>
                <a:latin typeface="Times New Roman" panose="02020603050405020304" pitchFamily="18" charset="0"/>
                <a:cs typeface="Times New Roman" panose="02020603050405020304" pitchFamily="18" charset="0"/>
              </a:rPr>
              <a:t>Tradita sunt tristi munere ad inferias. </a:t>
            </a:r>
            <a:r>
              <a:rPr lang="en-US" sz="2400" smtClean="0">
                <a:effectLst/>
                <a:latin typeface="Times New Roman" panose="02020603050405020304" pitchFamily="18" charset="0"/>
                <a:cs typeface="Times New Roman" panose="02020603050405020304" pitchFamily="18" charset="0"/>
              </a:rPr>
              <a:t/>
            </a:r>
            <a:br>
              <a:rPr lang="en-US" sz="2400" smtClean="0">
                <a:effectLst/>
                <a:latin typeface="Times New Roman" panose="02020603050405020304" pitchFamily="18" charset="0"/>
                <a:cs typeface="Times New Roman" panose="02020603050405020304" pitchFamily="18" charset="0"/>
              </a:rPr>
            </a:br>
            <a:r>
              <a:rPr lang="en-US" sz="2400" smtClean="0">
                <a:effectLst/>
                <a:latin typeface="Times New Roman" panose="02020603050405020304" pitchFamily="18" charset="0"/>
                <a:cs typeface="Times New Roman" panose="02020603050405020304" pitchFamily="18" charset="0"/>
              </a:rPr>
              <a:t>Fraterno </a:t>
            </a:r>
            <a:r>
              <a:rPr lang="en-US" sz="2400">
                <a:effectLst/>
                <a:latin typeface="Times New Roman" panose="02020603050405020304" pitchFamily="18" charset="0"/>
                <a:cs typeface="Times New Roman" panose="02020603050405020304" pitchFamily="18" charset="0"/>
              </a:rPr>
              <a:t>multum manantia fletu,</a:t>
            </a:r>
          </a:p>
          <a:p>
            <a:pPr marL="0" indent="0">
              <a:buNone/>
            </a:pPr>
            <a:r>
              <a:rPr lang="en-US" sz="2400">
                <a:effectLst/>
                <a:latin typeface="Times New Roman" panose="02020603050405020304" pitchFamily="18" charset="0"/>
                <a:cs typeface="Times New Roman" panose="02020603050405020304" pitchFamily="18" charset="0"/>
              </a:rPr>
              <a:t>Atque in perpetuum, frater ave atque vale!</a:t>
            </a:r>
          </a:p>
          <a:p>
            <a:pPr marL="0" indent="0">
              <a:buNone/>
            </a:pPr>
            <a:endParaRPr lang="en-US" sz="1600">
              <a:solidFill>
                <a:srgbClr val="92D050"/>
              </a:solidFill>
            </a:endParaRPr>
          </a:p>
        </p:txBody>
      </p:sp>
    </p:spTree>
    <p:extLst>
      <p:ext uri="{BB962C8B-B14F-4D97-AF65-F5344CB8AC3E}">
        <p14:creationId xmlns:p14="http://schemas.microsoft.com/office/powerpoint/2010/main" val="39136030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Carmen 3</a:t>
            </a:r>
            <a:br>
              <a:rPr lang="en-US" smtClean="0"/>
            </a:br>
            <a:r>
              <a:rPr lang="en-US" sz="2000" smtClean="0">
                <a:solidFill>
                  <a:srgbClr val="00B0F0"/>
                </a:solidFill>
              </a:rPr>
              <a:t>Catullus’ girl is sad. - 1</a:t>
            </a:r>
            <a:endParaRPr lang="en-US" sz="2000">
              <a:solidFill>
                <a:srgbClr val="00B0F0"/>
              </a:solidFill>
            </a:endParaRPr>
          </a:p>
        </p:txBody>
      </p:sp>
      <p:sp>
        <p:nvSpPr>
          <p:cNvPr id="3" name="Content Placeholder 2"/>
          <p:cNvSpPr>
            <a:spLocks noGrp="1"/>
          </p:cNvSpPr>
          <p:nvPr>
            <p:ph idx="1"/>
          </p:nvPr>
        </p:nvSpPr>
        <p:spPr/>
        <p:txBody>
          <a:bodyPr/>
          <a:lstStyle/>
          <a:p>
            <a:pPr marL="0" indent="0">
              <a:buNone/>
            </a:pPr>
            <a:r>
              <a:rPr lang="en-US" sz="2400">
                <a:effectLst/>
              </a:rPr>
              <a:t>Lugete, O Veneres Cupidinesque et </a:t>
            </a:r>
            <a:r>
              <a:rPr lang="en-US" sz="2400" smtClean="0">
                <a:effectLst/>
              </a:rPr>
              <a:t/>
            </a:r>
            <a:br>
              <a:rPr lang="en-US" sz="2400" smtClean="0">
                <a:effectLst/>
              </a:rPr>
            </a:br>
            <a:r>
              <a:rPr lang="en-US" sz="2400" smtClean="0">
                <a:effectLst/>
              </a:rPr>
              <a:t>quantum </a:t>
            </a:r>
            <a:r>
              <a:rPr lang="en-US" sz="2400">
                <a:effectLst/>
              </a:rPr>
              <a:t>est hominum venustiorum. </a:t>
            </a:r>
            <a:r>
              <a:rPr lang="en-US" sz="2400" smtClean="0">
                <a:effectLst/>
              </a:rPr>
              <a:t/>
            </a:r>
            <a:br>
              <a:rPr lang="en-US" sz="2400" smtClean="0">
                <a:effectLst/>
              </a:rPr>
            </a:br>
            <a:r>
              <a:rPr lang="en-US" sz="2400" smtClean="0">
                <a:effectLst/>
              </a:rPr>
              <a:t>Passer </a:t>
            </a:r>
            <a:r>
              <a:rPr lang="en-US" sz="2400">
                <a:effectLst/>
              </a:rPr>
              <a:t>mortuus est meae puellae, </a:t>
            </a:r>
            <a:r>
              <a:rPr lang="en-US" sz="2400" smtClean="0">
                <a:effectLst/>
              </a:rPr>
              <a:t/>
            </a:r>
            <a:br>
              <a:rPr lang="en-US" sz="2400" smtClean="0">
                <a:effectLst/>
              </a:rPr>
            </a:br>
            <a:r>
              <a:rPr lang="en-US" sz="2400" smtClean="0">
                <a:effectLst/>
              </a:rPr>
              <a:t>passer</a:t>
            </a:r>
            <a:r>
              <a:rPr lang="en-US" sz="2400">
                <a:effectLst/>
              </a:rPr>
              <a:t>, deliciae meae puellae, quem </a:t>
            </a:r>
            <a:r>
              <a:rPr lang="en-US" sz="2400" smtClean="0">
                <a:effectLst/>
              </a:rPr>
              <a:t/>
            </a:r>
            <a:br>
              <a:rPr lang="en-US" sz="2400" smtClean="0">
                <a:effectLst/>
              </a:rPr>
            </a:br>
            <a:r>
              <a:rPr lang="en-US" sz="2400" smtClean="0">
                <a:effectLst/>
              </a:rPr>
              <a:t>plus </a:t>
            </a:r>
            <a:r>
              <a:rPr lang="en-US" sz="2400">
                <a:effectLst/>
              </a:rPr>
              <a:t>illa oculis suis amabat;</a:t>
            </a:r>
          </a:p>
          <a:p>
            <a:pPr marL="0" indent="0">
              <a:buNone/>
            </a:pPr>
            <a:r>
              <a:rPr lang="en-US" sz="2400">
                <a:effectLst/>
              </a:rPr>
              <a:t>Nam </a:t>
            </a:r>
            <a:r>
              <a:rPr lang="en-US" sz="2400" smtClean="0">
                <a:effectLst/>
              </a:rPr>
              <a:t>mellitus </a:t>
            </a:r>
            <a:r>
              <a:rPr lang="en-US" sz="2400">
                <a:effectLst/>
              </a:rPr>
              <a:t>erat, </a:t>
            </a:r>
            <a:r>
              <a:rPr lang="en-US" sz="2400" smtClean="0">
                <a:effectLst/>
              </a:rPr>
              <a:t>suamque norat </a:t>
            </a:r>
            <a:br>
              <a:rPr lang="en-US" sz="2400" smtClean="0">
                <a:effectLst/>
              </a:rPr>
            </a:br>
            <a:r>
              <a:rPr lang="en-US" sz="2400" smtClean="0">
                <a:effectLst/>
              </a:rPr>
              <a:t>ipsam </a:t>
            </a:r>
            <a:r>
              <a:rPr lang="en-US" sz="2400">
                <a:effectLst/>
              </a:rPr>
              <a:t>tam bene quam puella matrem</a:t>
            </a:r>
            <a:r>
              <a:rPr lang="en-US" sz="2400" smtClean="0">
                <a:effectLst/>
              </a:rPr>
              <a:t>;</a:t>
            </a:r>
            <a:br>
              <a:rPr lang="en-US" sz="2400" smtClean="0">
                <a:effectLst/>
              </a:rPr>
            </a:br>
            <a:r>
              <a:rPr lang="en-US" sz="2400">
                <a:effectLst/>
              </a:rPr>
              <a:t>nec </a:t>
            </a:r>
            <a:r>
              <a:rPr lang="en-US" sz="2400" smtClean="0">
                <a:effectLst/>
              </a:rPr>
              <a:t>sese </a:t>
            </a:r>
            <a:r>
              <a:rPr lang="en-US" sz="2400">
                <a:effectLst/>
              </a:rPr>
              <a:t>a </a:t>
            </a:r>
            <a:r>
              <a:rPr lang="en-US" sz="2400" smtClean="0">
                <a:effectLst/>
              </a:rPr>
              <a:t>gremio </a:t>
            </a:r>
            <a:r>
              <a:rPr lang="en-US" sz="2400">
                <a:effectLst/>
              </a:rPr>
              <a:t>illius movebat,</a:t>
            </a:r>
          </a:p>
          <a:p>
            <a:pPr marL="0" indent="0">
              <a:buNone/>
            </a:pPr>
            <a:r>
              <a:rPr lang="en-US" sz="2400">
                <a:effectLst/>
              </a:rPr>
              <a:t>sed, </a:t>
            </a:r>
            <a:r>
              <a:rPr lang="en-US" sz="2400" smtClean="0">
                <a:effectLst/>
              </a:rPr>
              <a:t>circumsiliens </a:t>
            </a:r>
            <a:r>
              <a:rPr lang="en-US" sz="2400">
                <a:effectLst/>
              </a:rPr>
              <a:t>modo huc modo illuc, </a:t>
            </a:r>
            <a:r>
              <a:rPr lang="en-US" sz="2400" smtClean="0">
                <a:effectLst/>
              </a:rPr>
              <a:t/>
            </a:r>
            <a:br>
              <a:rPr lang="en-US" sz="2400" smtClean="0">
                <a:effectLst/>
              </a:rPr>
            </a:br>
            <a:r>
              <a:rPr lang="en-US" sz="2400" smtClean="0">
                <a:effectLst/>
              </a:rPr>
              <a:t>ad </a:t>
            </a:r>
            <a:r>
              <a:rPr lang="en-US" sz="2400">
                <a:effectLst/>
              </a:rPr>
              <a:t>solam dominam usque pipilabat.</a:t>
            </a:r>
          </a:p>
          <a:p>
            <a:pPr marL="0" indent="0">
              <a:buNone/>
            </a:pPr>
            <a:endParaRPr lang="en-US" sz="2400">
              <a:effectLst/>
            </a:endParaRPr>
          </a:p>
          <a:p>
            <a:pPr marL="0" indent="0">
              <a:buNone/>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01607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Carmen 3</a:t>
            </a:r>
            <a:br>
              <a:rPr lang="en-US"/>
            </a:br>
            <a:r>
              <a:rPr lang="en-US" sz="2000">
                <a:solidFill>
                  <a:srgbClr val="00B0F0"/>
                </a:solidFill>
              </a:rPr>
              <a:t>Catullus’ girl is sad. - </a:t>
            </a:r>
            <a:r>
              <a:rPr lang="en-US" sz="2000" smtClean="0">
                <a:solidFill>
                  <a:srgbClr val="00B0F0"/>
                </a:solidFill>
              </a:rPr>
              <a:t>2</a:t>
            </a:r>
            <a:endParaRPr lang="en-US" sz="2000"/>
          </a:p>
        </p:txBody>
      </p:sp>
      <p:sp>
        <p:nvSpPr>
          <p:cNvPr id="3" name="Content Placeholder 2"/>
          <p:cNvSpPr>
            <a:spLocks noGrp="1"/>
          </p:cNvSpPr>
          <p:nvPr>
            <p:ph idx="1"/>
          </p:nvPr>
        </p:nvSpPr>
        <p:spPr/>
        <p:txBody>
          <a:bodyPr/>
          <a:lstStyle/>
          <a:p>
            <a:pPr marL="0" indent="0">
              <a:buNone/>
            </a:pPr>
            <a:r>
              <a:rPr lang="en-US" sz="2400">
                <a:effectLst/>
              </a:rPr>
              <a:t>Qui nunc </a:t>
            </a:r>
            <a:r>
              <a:rPr lang="en-US" sz="2400" smtClean="0">
                <a:effectLst/>
              </a:rPr>
              <a:t>it </a:t>
            </a:r>
            <a:r>
              <a:rPr lang="en-US" sz="2400">
                <a:effectLst/>
              </a:rPr>
              <a:t>per iter tenebricosum </a:t>
            </a:r>
            <a:r>
              <a:rPr lang="en-US" sz="2400" smtClean="0">
                <a:effectLst/>
              </a:rPr>
              <a:t/>
            </a:r>
            <a:br>
              <a:rPr lang="en-US" sz="2400" smtClean="0">
                <a:effectLst/>
              </a:rPr>
            </a:br>
            <a:r>
              <a:rPr lang="en-US" sz="2400" smtClean="0">
                <a:effectLst/>
              </a:rPr>
              <a:t>illuc </a:t>
            </a:r>
            <a:r>
              <a:rPr lang="en-US" sz="2400">
                <a:effectLst/>
              </a:rPr>
              <a:t>unde negant redire quemquam. </a:t>
            </a:r>
            <a:r>
              <a:rPr lang="en-US" sz="2400" smtClean="0">
                <a:effectLst/>
              </a:rPr>
              <a:t/>
            </a:r>
            <a:br>
              <a:rPr lang="en-US" sz="2400" smtClean="0">
                <a:effectLst/>
              </a:rPr>
            </a:br>
            <a:r>
              <a:rPr lang="en-US" sz="2400" smtClean="0">
                <a:effectLst/>
              </a:rPr>
              <a:t>At vobis </a:t>
            </a:r>
            <a:r>
              <a:rPr lang="en-US" sz="2400">
                <a:effectLst/>
              </a:rPr>
              <a:t>male </a:t>
            </a:r>
            <a:r>
              <a:rPr lang="en-US" sz="2400" smtClean="0">
                <a:effectLst/>
              </a:rPr>
              <a:t>sit</a:t>
            </a:r>
            <a:r>
              <a:rPr lang="en-US" sz="2400">
                <a:effectLst/>
              </a:rPr>
              <a:t>, malae tenebrae</a:t>
            </a:r>
          </a:p>
          <a:p>
            <a:pPr marL="0" indent="0">
              <a:buNone/>
            </a:pPr>
            <a:r>
              <a:rPr lang="en-US" sz="2400" smtClean="0">
                <a:effectLst/>
              </a:rPr>
              <a:t>Orci</a:t>
            </a:r>
            <a:r>
              <a:rPr lang="en-US" sz="2400">
                <a:effectLst/>
              </a:rPr>
              <a:t>, quae omnia bella devoratis: tam </a:t>
            </a:r>
            <a:r>
              <a:rPr lang="en-US" sz="2400" smtClean="0">
                <a:effectLst/>
              </a:rPr>
              <a:t/>
            </a:r>
            <a:br>
              <a:rPr lang="en-US" sz="2400" smtClean="0">
                <a:effectLst/>
              </a:rPr>
            </a:br>
            <a:r>
              <a:rPr lang="en-US" sz="2400" smtClean="0">
                <a:effectLst/>
              </a:rPr>
              <a:t>bellum </a:t>
            </a:r>
            <a:r>
              <a:rPr lang="en-US" sz="2400">
                <a:effectLst/>
              </a:rPr>
              <a:t>mihi passerem </a:t>
            </a:r>
            <a:r>
              <a:rPr lang="en-US" sz="2400" smtClean="0">
                <a:effectLst/>
              </a:rPr>
              <a:t>abstulistis</a:t>
            </a:r>
            <a:r>
              <a:rPr lang="en-US" sz="2400">
                <a:effectLst/>
              </a:rPr>
              <a:t>. Vae </a:t>
            </a:r>
            <a:r>
              <a:rPr lang="en-US" sz="2400" smtClean="0">
                <a:effectLst/>
              </a:rPr>
              <a:t/>
            </a:r>
            <a:br>
              <a:rPr lang="en-US" sz="2400" smtClean="0">
                <a:effectLst/>
              </a:rPr>
            </a:br>
            <a:r>
              <a:rPr lang="en-US" sz="2400" smtClean="0">
                <a:effectLst/>
              </a:rPr>
              <a:t>factum </a:t>
            </a:r>
            <a:r>
              <a:rPr lang="en-US" sz="2400">
                <a:effectLst/>
              </a:rPr>
              <a:t>male! Vae </a:t>
            </a:r>
            <a:r>
              <a:rPr lang="en-US" sz="2400" smtClean="0">
                <a:effectLst/>
              </a:rPr>
              <a:t>miselle </a:t>
            </a:r>
            <a:r>
              <a:rPr lang="en-US" sz="2400">
                <a:effectLst/>
              </a:rPr>
              <a:t>passer! Tua </a:t>
            </a:r>
            <a:r>
              <a:rPr lang="en-US" sz="2400" smtClean="0">
                <a:effectLst/>
              </a:rPr>
              <a:t/>
            </a:r>
            <a:br>
              <a:rPr lang="en-US" sz="2400" smtClean="0">
                <a:effectLst/>
              </a:rPr>
            </a:br>
            <a:r>
              <a:rPr lang="en-US" sz="2400" smtClean="0">
                <a:effectLst/>
              </a:rPr>
              <a:t>nunc </a:t>
            </a:r>
            <a:r>
              <a:rPr lang="en-US" sz="2400">
                <a:effectLst/>
              </a:rPr>
              <a:t>opera meae puellae</a:t>
            </a:r>
          </a:p>
          <a:p>
            <a:pPr marL="0" indent="0">
              <a:buNone/>
            </a:pPr>
            <a:r>
              <a:rPr lang="en-US" sz="2400">
                <a:effectLst/>
              </a:rPr>
              <a:t>flendo turgiduli rebent </a:t>
            </a:r>
            <a:r>
              <a:rPr lang="en-US" sz="2400" smtClean="0">
                <a:effectLst/>
              </a:rPr>
              <a:t>ocelli.</a:t>
            </a:r>
            <a:endParaRPr lang="en-US" sz="2400">
              <a:effectLst/>
            </a:endParaRPr>
          </a:p>
          <a:p>
            <a:endParaRPr lang="en-US" sz="2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495800"/>
            <a:ext cx="1973580" cy="1478280"/>
          </a:xfrm>
          <a:prstGeom prst="rect">
            <a:avLst/>
          </a:prstGeom>
        </p:spPr>
      </p:pic>
    </p:spTree>
    <p:extLst>
      <p:ext uri="{BB962C8B-B14F-4D97-AF65-F5344CB8AC3E}">
        <p14:creationId xmlns:p14="http://schemas.microsoft.com/office/powerpoint/2010/main" val="133554955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one is funny to learn.</a:t>
            </a:r>
            <a:endParaRPr lang="en-US"/>
          </a:p>
        </p:txBody>
      </p:sp>
      <p:sp>
        <p:nvSpPr>
          <p:cNvPr id="5" name="Content Placeholder 4"/>
          <p:cNvSpPr>
            <a:spLocks noGrp="1"/>
          </p:cNvSpPr>
          <p:nvPr>
            <p:ph idx="1"/>
          </p:nvPr>
        </p:nvSpPr>
        <p:spPr/>
        <p:txBody>
          <a:bodyPr/>
          <a:lstStyle/>
          <a:p>
            <a:pPr marL="0" indent="0">
              <a:buNone/>
            </a:pPr>
            <a:r>
              <a:rPr lang="en-US" sz="2800">
                <a:effectLst/>
              </a:rPr>
              <a:t>Odi et amo. Quare id faciam fortasse requiris.</a:t>
            </a:r>
          </a:p>
          <a:p>
            <a:pPr marL="0" indent="0">
              <a:buNone/>
            </a:pPr>
            <a:r>
              <a:rPr lang="en-US" sz="2800">
                <a:effectLst/>
              </a:rPr>
              <a:t>Nescio, </a:t>
            </a:r>
            <a:r>
              <a:rPr lang="en-US" sz="2800" smtClean="0">
                <a:effectLst/>
              </a:rPr>
              <a:t>sed </a:t>
            </a:r>
            <a:r>
              <a:rPr lang="en-US" sz="2800">
                <a:effectLst/>
              </a:rPr>
              <a:t>fieri sentio et excrucior</a:t>
            </a:r>
            <a:r>
              <a:rPr lang="en-US" sz="2800" smtClean="0">
                <a:effectLst/>
              </a:rPr>
              <a:t>.</a:t>
            </a:r>
          </a:p>
          <a:p>
            <a:pPr marL="0" indent="0">
              <a:buNone/>
            </a:pPr>
            <a:endParaRPr lang="en-US" sz="2800">
              <a:effectLst/>
            </a:endParaRPr>
          </a:p>
          <a:p>
            <a:pPr marL="0" indent="0">
              <a:buNone/>
            </a:pPr>
            <a:r>
              <a:rPr lang="en-US" sz="2800" i="1" smtClean="0">
                <a:solidFill>
                  <a:srgbClr val="92D050"/>
                </a:solidFill>
                <a:effectLst/>
              </a:rPr>
              <a:t>The human’s emotional state!</a:t>
            </a:r>
            <a:endParaRPr lang="en-US" sz="2800" i="1">
              <a:solidFill>
                <a:srgbClr val="92D050"/>
              </a:solidFill>
              <a:effectLst/>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934200" y="3733800"/>
            <a:ext cx="1699260" cy="2553533"/>
          </a:xfrm>
          <a:prstGeom prst="rect">
            <a:avLst/>
          </a:prstGeom>
          <a:noFill/>
          <a:ln w="9525">
            <a:noFill/>
            <a:miter lim="800000"/>
            <a:headEnd/>
            <a:tailEnd/>
          </a:ln>
          <a:effectLst/>
        </p:spPr>
      </p:pic>
    </p:spTree>
    <p:extLst>
      <p:ext uri="{BB962C8B-B14F-4D97-AF65-F5344CB8AC3E}">
        <p14:creationId xmlns:p14="http://schemas.microsoft.com/office/powerpoint/2010/main" val="782544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Carmen 49 by Catullus</a:t>
            </a:r>
            <a:br>
              <a:rPr lang="en-US">
                <a:effectLst/>
              </a:rPr>
            </a:br>
            <a:endParaRPr lang="en-US"/>
          </a:p>
        </p:txBody>
      </p:sp>
      <p:sp>
        <p:nvSpPr>
          <p:cNvPr id="3" name="Content Placeholder 2"/>
          <p:cNvSpPr>
            <a:spLocks noGrp="1"/>
          </p:cNvSpPr>
          <p:nvPr>
            <p:ph idx="1"/>
          </p:nvPr>
        </p:nvSpPr>
        <p:spPr/>
        <p:txBody>
          <a:bodyPr/>
          <a:lstStyle/>
          <a:p>
            <a:pPr marL="0" indent="0">
              <a:buNone/>
            </a:pPr>
            <a:r>
              <a:rPr lang="en-US" sz="2800" smtClean="0">
                <a:effectLst/>
              </a:rPr>
              <a:t/>
            </a:r>
            <a:br>
              <a:rPr lang="en-US" sz="2800" smtClean="0">
                <a:effectLst/>
              </a:rPr>
            </a:br>
            <a:r>
              <a:rPr lang="en-US" sz="2800" smtClean="0">
                <a:effectLst/>
              </a:rPr>
              <a:t>Disertissime Romuli </a:t>
            </a:r>
            <a:r>
              <a:rPr lang="en-US" sz="2800">
                <a:effectLst/>
              </a:rPr>
              <a:t>nepotum, quot </a:t>
            </a:r>
            <a:r>
              <a:rPr lang="en-US" sz="2800" smtClean="0">
                <a:effectLst/>
              </a:rPr>
              <a:t/>
            </a:r>
            <a:br>
              <a:rPr lang="en-US" sz="2800" smtClean="0">
                <a:effectLst/>
              </a:rPr>
            </a:br>
            <a:r>
              <a:rPr lang="en-US" sz="2800" smtClean="0">
                <a:effectLst/>
              </a:rPr>
              <a:t>sunt </a:t>
            </a:r>
            <a:r>
              <a:rPr lang="en-US" sz="2800">
                <a:effectLst/>
              </a:rPr>
              <a:t>quotque </a:t>
            </a:r>
            <a:r>
              <a:rPr lang="en-US" sz="2800" smtClean="0">
                <a:effectLst/>
              </a:rPr>
              <a:t>fuere</a:t>
            </a:r>
            <a:r>
              <a:rPr lang="en-US" sz="2800">
                <a:effectLst/>
              </a:rPr>
              <a:t>, Marce Tulli, </a:t>
            </a:r>
            <a:r>
              <a:rPr lang="en-US" sz="2800" smtClean="0">
                <a:effectLst/>
              </a:rPr>
              <a:t/>
            </a:r>
            <a:br>
              <a:rPr lang="en-US" sz="2800" smtClean="0">
                <a:effectLst/>
              </a:rPr>
            </a:br>
            <a:r>
              <a:rPr lang="en-US" sz="2800" smtClean="0">
                <a:effectLst/>
              </a:rPr>
              <a:t>quotque </a:t>
            </a:r>
            <a:r>
              <a:rPr lang="en-US" sz="2800">
                <a:effectLst/>
              </a:rPr>
              <a:t>post aliis erunt in annis,</a:t>
            </a:r>
          </a:p>
          <a:p>
            <a:pPr marL="0" indent="0">
              <a:buNone/>
            </a:pPr>
            <a:r>
              <a:rPr lang="en-US" sz="2800">
                <a:effectLst/>
              </a:rPr>
              <a:t>gratias tibi maximas Catullus</a:t>
            </a:r>
            <a:br>
              <a:rPr lang="en-US" sz="2800">
                <a:effectLst/>
              </a:rPr>
            </a:br>
            <a:r>
              <a:rPr lang="en-US" sz="2800">
                <a:effectLst/>
              </a:rPr>
              <a:t>agit, pessimus omnium poeta </a:t>
            </a:r>
            <a:br>
              <a:rPr lang="en-US" sz="2800">
                <a:effectLst/>
              </a:rPr>
            </a:br>
            <a:r>
              <a:rPr lang="en-US" sz="2800" smtClean="0">
                <a:effectLst/>
              </a:rPr>
              <a:t>quanto  </a:t>
            </a:r>
            <a:r>
              <a:rPr lang="en-US" sz="2800">
                <a:effectLst/>
              </a:rPr>
              <a:t>tu optimus omnium patronus.</a:t>
            </a:r>
          </a:p>
          <a:p>
            <a:pPr marL="0" indent="0">
              <a:buNone/>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86426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Carmen 8: sad again</a:t>
            </a:r>
            <a:endParaRPr lang="en-US"/>
          </a:p>
        </p:txBody>
      </p:sp>
      <p:sp>
        <p:nvSpPr>
          <p:cNvPr id="3" name="Content Placeholder 2"/>
          <p:cNvSpPr>
            <a:spLocks noGrp="1"/>
          </p:cNvSpPr>
          <p:nvPr>
            <p:ph idx="1"/>
          </p:nvPr>
        </p:nvSpPr>
        <p:spPr/>
        <p:txBody>
          <a:bodyPr/>
          <a:lstStyle/>
          <a:p>
            <a:pPr marL="0" indent="0">
              <a:buNone/>
            </a:pPr>
            <a:r>
              <a:rPr lang="en-US" sz="2400">
                <a:effectLst/>
              </a:rPr>
              <a:t>Miser Catulle, desinas ineptire,</a:t>
            </a:r>
          </a:p>
          <a:p>
            <a:pPr marL="0" indent="0">
              <a:buNone/>
            </a:pPr>
            <a:r>
              <a:rPr lang="en-US" sz="2400">
                <a:effectLst/>
              </a:rPr>
              <a:t>Et quod vides perisse perditum ducas. </a:t>
            </a:r>
            <a:r>
              <a:rPr lang="en-US" sz="2400" smtClean="0">
                <a:effectLst/>
              </a:rPr>
              <a:t/>
            </a:r>
            <a:br>
              <a:rPr lang="en-US" sz="2400" smtClean="0">
                <a:effectLst/>
              </a:rPr>
            </a:br>
            <a:r>
              <a:rPr lang="en-US" sz="2400" smtClean="0">
                <a:effectLst/>
              </a:rPr>
              <a:t>Fulsere </a:t>
            </a:r>
            <a:r>
              <a:rPr lang="en-US" sz="2400">
                <a:effectLst/>
              </a:rPr>
              <a:t>quondam candidi tibi soles,</a:t>
            </a:r>
          </a:p>
          <a:p>
            <a:pPr marL="0" indent="0">
              <a:buNone/>
            </a:pPr>
            <a:r>
              <a:rPr lang="en-US" sz="2400">
                <a:effectLst/>
              </a:rPr>
              <a:t>Cum ventitabas quo puella ducebat                          </a:t>
            </a:r>
          </a:p>
          <a:p>
            <a:pPr marL="0" indent="0">
              <a:buNone/>
            </a:pPr>
            <a:r>
              <a:rPr lang="en-US" sz="2400">
                <a:effectLst/>
              </a:rPr>
              <a:t>Amata nobis quantum amabitur nulla. </a:t>
            </a:r>
            <a:r>
              <a:rPr lang="en-US" sz="2400" smtClean="0">
                <a:effectLst/>
              </a:rPr>
              <a:t/>
            </a:r>
            <a:br>
              <a:rPr lang="en-US" sz="2400" smtClean="0">
                <a:effectLst/>
              </a:rPr>
            </a:br>
            <a:r>
              <a:rPr lang="en-US" sz="2400" smtClean="0">
                <a:effectLst/>
              </a:rPr>
              <a:t>Ibi </a:t>
            </a:r>
            <a:r>
              <a:rPr lang="en-US" sz="2400">
                <a:effectLst/>
              </a:rPr>
              <a:t>illa multa cum iocosa fiebant, </a:t>
            </a:r>
            <a:r>
              <a:rPr lang="en-US" sz="2400" smtClean="0">
                <a:effectLst/>
              </a:rPr>
              <a:t/>
            </a:r>
            <a:br>
              <a:rPr lang="en-US" sz="2400" smtClean="0">
                <a:effectLst/>
              </a:rPr>
            </a:br>
            <a:r>
              <a:rPr lang="en-US" sz="2400" smtClean="0">
                <a:effectLst/>
              </a:rPr>
              <a:t>Quae </a:t>
            </a:r>
            <a:r>
              <a:rPr lang="en-US" sz="2400">
                <a:effectLst/>
              </a:rPr>
              <a:t>tu volebas nec puella nolebat. </a:t>
            </a:r>
            <a:r>
              <a:rPr lang="en-US" sz="2400" smtClean="0">
                <a:effectLst/>
              </a:rPr>
              <a:t/>
            </a:r>
            <a:br>
              <a:rPr lang="en-US" sz="2400" smtClean="0">
                <a:effectLst/>
              </a:rPr>
            </a:br>
            <a:r>
              <a:rPr lang="en-US" sz="2400">
                <a:effectLst/>
              </a:rPr>
              <a:t>Fulsere vere candidi tibi soles</a:t>
            </a:r>
            <a:r>
              <a:rPr lang="en-US" sz="2400" smtClean="0">
                <a:effectLst/>
              </a:rPr>
              <a:t>.</a:t>
            </a:r>
            <a:br>
              <a:rPr lang="en-US" sz="2400" smtClean="0">
                <a:effectLst/>
              </a:rPr>
            </a:br>
            <a:r>
              <a:rPr lang="en-US" sz="2400">
                <a:effectLst/>
              </a:rPr>
              <a:t>Nunc iam illa non vult: tu quoque inpotens, </a:t>
            </a:r>
            <a:r>
              <a:rPr lang="en-US" sz="2400" smtClean="0">
                <a:effectLst/>
              </a:rPr>
              <a:t/>
            </a:r>
            <a:br>
              <a:rPr lang="en-US" sz="2400" smtClean="0">
                <a:effectLst/>
              </a:rPr>
            </a:br>
            <a:r>
              <a:rPr lang="en-US" sz="2400" smtClean="0">
                <a:effectLst/>
              </a:rPr>
              <a:t>       noli</a:t>
            </a:r>
            <a:r>
              <a:rPr lang="en-US" sz="2400">
                <a:effectLst/>
              </a:rPr>
              <a:t>, </a:t>
            </a:r>
          </a:p>
          <a:p>
            <a:pPr marL="0" indent="0">
              <a:buNone/>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86341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Stay Strong, Catullus!</a:t>
            </a:r>
            <a:endParaRPr lang="en-US"/>
          </a:p>
        </p:txBody>
      </p:sp>
      <p:sp>
        <p:nvSpPr>
          <p:cNvPr id="3" name="Content Placeholder 2"/>
          <p:cNvSpPr>
            <a:spLocks noGrp="1"/>
          </p:cNvSpPr>
          <p:nvPr>
            <p:ph idx="1"/>
          </p:nvPr>
        </p:nvSpPr>
        <p:spPr/>
        <p:txBody>
          <a:bodyPr/>
          <a:lstStyle/>
          <a:p>
            <a:pPr marL="0" indent="0">
              <a:buNone/>
            </a:pPr>
            <a:r>
              <a:rPr lang="en-US" sz="2400">
                <a:effectLst/>
              </a:rPr>
              <a:t>Nec quae fugit sectare, nec miser vive, </a:t>
            </a:r>
            <a:r>
              <a:rPr lang="en-US" sz="2400" smtClean="0">
                <a:effectLst/>
              </a:rPr>
              <a:t/>
            </a:r>
            <a:br>
              <a:rPr lang="en-US" sz="2400" smtClean="0">
                <a:effectLst/>
              </a:rPr>
            </a:br>
            <a:r>
              <a:rPr lang="en-US" sz="2400" smtClean="0">
                <a:effectLst/>
              </a:rPr>
              <a:t>Sed </a:t>
            </a:r>
            <a:r>
              <a:rPr lang="en-US" sz="2400">
                <a:effectLst/>
              </a:rPr>
              <a:t>obstinata mente perfer, obdura. </a:t>
            </a:r>
            <a:r>
              <a:rPr lang="en-US" sz="2400" smtClean="0">
                <a:effectLst/>
              </a:rPr>
              <a:t/>
            </a:r>
            <a:br>
              <a:rPr lang="en-US" sz="2400" smtClean="0">
                <a:effectLst/>
              </a:rPr>
            </a:br>
            <a:r>
              <a:rPr lang="en-US" sz="2400" smtClean="0">
                <a:effectLst/>
              </a:rPr>
              <a:t>Vale</a:t>
            </a:r>
            <a:r>
              <a:rPr lang="en-US" sz="2400">
                <a:effectLst/>
              </a:rPr>
              <a:t>, puella! iam Catullus obdurat,</a:t>
            </a:r>
          </a:p>
          <a:p>
            <a:pPr marL="0" indent="0">
              <a:buNone/>
            </a:pPr>
            <a:r>
              <a:rPr lang="en-US" sz="2400">
                <a:effectLst/>
              </a:rPr>
              <a:t>Nec te requiret nec rogabit invitam:</a:t>
            </a:r>
          </a:p>
          <a:p>
            <a:pPr marL="0" indent="0">
              <a:buNone/>
            </a:pPr>
            <a:r>
              <a:rPr lang="en-US" sz="2400">
                <a:effectLst/>
              </a:rPr>
              <a:t>At tu dolebis, cum rogaberis nulla. </a:t>
            </a:r>
            <a:r>
              <a:rPr lang="en-US" sz="2400" smtClean="0">
                <a:effectLst/>
              </a:rPr>
              <a:t/>
            </a:r>
            <a:br>
              <a:rPr lang="en-US" sz="2400" smtClean="0">
                <a:effectLst/>
              </a:rPr>
            </a:br>
            <a:r>
              <a:rPr lang="en-US" sz="2400" smtClean="0">
                <a:effectLst/>
              </a:rPr>
              <a:t>Scelesta</a:t>
            </a:r>
            <a:r>
              <a:rPr lang="en-US" sz="2400">
                <a:effectLst/>
              </a:rPr>
              <a:t>, vae te! quae tibi manet vita! </a:t>
            </a:r>
            <a:r>
              <a:rPr lang="en-US" sz="2400" smtClean="0">
                <a:effectLst/>
              </a:rPr>
              <a:t/>
            </a:r>
            <a:br>
              <a:rPr lang="en-US" sz="2400" smtClean="0">
                <a:effectLst/>
              </a:rPr>
            </a:br>
            <a:r>
              <a:rPr lang="en-US" sz="2400" smtClean="0">
                <a:effectLst/>
              </a:rPr>
              <a:t>Quis </a:t>
            </a:r>
            <a:r>
              <a:rPr lang="en-US" sz="2400">
                <a:effectLst/>
              </a:rPr>
              <a:t>nunc te adibit? cui videberis bella? </a:t>
            </a:r>
            <a:r>
              <a:rPr lang="en-US" sz="2400" smtClean="0">
                <a:effectLst/>
              </a:rPr>
              <a:t/>
            </a:r>
            <a:br>
              <a:rPr lang="en-US" sz="2400" smtClean="0">
                <a:effectLst/>
              </a:rPr>
            </a:br>
            <a:r>
              <a:rPr lang="en-US" sz="2400" smtClean="0">
                <a:effectLst/>
              </a:rPr>
              <a:t>Quem </a:t>
            </a:r>
            <a:r>
              <a:rPr lang="en-US" sz="2400">
                <a:effectLst/>
              </a:rPr>
              <a:t>nunc amabis? cuius esse diceris? </a:t>
            </a:r>
            <a:r>
              <a:rPr lang="en-US" sz="2400" smtClean="0">
                <a:effectLst/>
              </a:rPr>
              <a:t/>
            </a:r>
            <a:br>
              <a:rPr lang="en-US" sz="2400" smtClean="0">
                <a:effectLst/>
              </a:rPr>
            </a:br>
            <a:r>
              <a:rPr lang="en-US" sz="2400" smtClean="0">
                <a:effectLst/>
              </a:rPr>
              <a:t>Quem </a:t>
            </a:r>
            <a:r>
              <a:rPr lang="en-US" sz="2400">
                <a:effectLst/>
              </a:rPr>
              <a:t>basiabis? cui labella mordebis?</a:t>
            </a:r>
          </a:p>
          <a:p>
            <a:pPr marL="0" indent="0">
              <a:buNone/>
            </a:pPr>
            <a:r>
              <a:rPr lang="en-US" sz="2400">
                <a:effectLst/>
              </a:rPr>
              <a:t>At tu, Catulle, destinatus obdura.</a:t>
            </a:r>
          </a:p>
          <a:p>
            <a:pPr marL="0" indent="0">
              <a:buNone/>
            </a:pPr>
            <a:endParaRPr lang="en-US" sz="2800"/>
          </a:p>
        </p:txBody>
      </p:sp>
    </p:spTree>
    <p:extLst>
      <p:ext uri="{BB962C8B-B14F-4D97-AF65-F5344CB8AC3E}">
        <p14:creationId xmlns:p14="http://schemas.microsoft.com/office/powerpoint/2010/main" val="393710987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I [8] </a:t>
            </a:r>
            <a:endParaRPr lang="en-US"/>
          </a:p>
        </p:txBody>
      </p:sp>
      <p:sp>
        <p:nvSpPr>
          <p:cNvPr id="3" name="Content Placeholder 2"/>
          <p:cNvSpPr>
            <a:spLocks noGrp="1"/>
          </p:cNvSpPr>
          <p:nvPr>
            <p:ph idx="1"/>
          </p:nvPr>
        </p:nvSpPr>
        <p:spPr/>
        <p:txBody>
          <a:bodyPr/>
          <a:lstStyle/>
          <a:p>
            <a:pPr marL="0" indent="0">
              <a:buNone/>
            </a:pPr>
            <a:r>
              <a:rPr lang="en-US" sz="2800" b="1">
                <a:effectLst/>
              </a:rPr>
              <a:t>[8] </a:t>
            </a:r>
            <a:r>
              <a:rPr lang="en-US" sz="2800">
                <a:effectLst/>
              </a:rPr>
              <a:t>Interea ea legione quam secum habebat militibusque, qui ex provincia convenerant, a lacu Lemanno, qui in flumen Rhodanum influit, ad montem Iuram, qui fines Sequanorum ab Helvetiis dividit, milia passuum XVIIII murum in altitudinem pedum sedecim fossamque perducit. </a:t>
            </a:r>
            <a:endParaRPr lang="en-US" sz="2800"/>
          </a:p>
        </p:txBody>
      </p:sp>
    </p:spTree>
    <p:extLst>
      <p:ext uri="{BB962C8B-B14F-4D97-AF65-F5344CB8AC3E}">
        <p14:creationId xmlns:p14="http://schemas.microsoft.com/office/powerpoint/2010/main" val="10272614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[8] </a:t>
            </a:r>
          </a:p>
        </p:txBody>
      </p:sp>
      <p:sp>
        <p:nvSpPr>
          <p:cNvPr id="3" name="Content Placeholder 2"/>
          <p:cNvSpPr>
            <a:spLocks noGrp="1"/>
          </p:cNvSpPr>
          <p:nvPr>
            <p:ph idx="1"/>
          </p:nvPr>
        </p:nvSpPr>
        <p:spPr/>
        <p:txBody>
          <a:bodyPr/>
          <a:lstStyle/>
          <a:p>
            <a:pPr marL="0" indent="0">
              <a:buNone/>
            </a:pPr>
            <a:r>
              <a:rPr lang="en-US" sz="2800" smtClean="0">
                <a:effectLst/>
              </a:rPr>
              <a:t>  Eo </a:t>
            </a:r>
            <a:r>
              <a:rPr lang="en-US" sz="2800">
                <a:effectLst/>
              </a:rPr>
              <a:t>opere perfecto praesidia disponit, castella communit, quo facilius, si se invito transire conentur, prohibere possit</a:t>
            </a:r>
            <a:r>
              <a:rPr lang="en-US" sz="2800" smtClean="0">
                <a:effectLst/>
              </a:rPr>
              <a:t>. </a:t>
            </a:r>
            <a:r>
              <a:rPr lang="en-US" sz="2800">
                <a:effectLst/>
              </a:rPr>
              <a:t>Ubi ea dies quam constituerat cum legatis venit et legati ad eum reverterunt, negat se more et exemplo populi Romani posse iter ulli per provinciam dare et, si vim facere conentur, prohibiturum ostendit. </a:t>
            </a:r>
            <a:endParaRPr lang="en-US" sz="2800"/>
          </a:p>
          <a:p>
            <a:pPr marL="0" indent="0">
              <a:buNone/>
            </a:pPr>
            <a:endParaRPr lang="en-US" sz="2800"/>
          </a:p>
        </p:txBody>
      </p:sp>
    </p:spTree>
    <p:extLst>
      <p:ext uri="{BB962C8B-B14F-4D97-AF65-F5344CB8AC3E}">
        <p14:creationId xmlns:p14="http://schemas.microsoft.com/office/powerpoint/2010/main" val="3054745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[8] </a:t>
            </a:r>
          </a:p>
        </p:txBody>
      </p:sp>
      <p:sp>
        <p:nvSpPr>
          <p:cNvPr id="3" name="Content Placeholder 2"/>
          <p:cNvSpPr>
            <a:spLocks noGrp="1"/>
          </p:cNvSpPr>
          <p:nvPr>
            <p:ph idx="1"/>
          </p:nvPr>
        </p:nvSpPr>
        <p:spPr/>
        <p:txBody>
          <a:bodyPr/>
          <a:lstStyle/>
          <a:p>
            <a:pPr marL="0" indent="0">
              <a:buNone/>
            </a:pPr>
            <a:r>
              <a:rPr lang="en-US" sz="2800" smtClean="0">
                <a:effectLst/>
              </a:rPr>
              <a:t>  Helvetii </a:t>
            </a:r>
            <a:r>
              <a:rPr lang="en-US" sz="2800">
                <a:effectLst/>
              </a:rPr>
              <a:t>ea spe deiecti navibus iunctis ratibusque compluribus factis, alii vadis Rhodani, qua minima altitudo fluminis erat, non numquam interdiu, saepius noctu si perrumpere possent conati, operis munitione et militum concursu et telis repulsi, hoc conatu destiterunt.</a:t>
            </a:r>
          </a:p>
          <a:p>
            <a:pPr marL="0" indent="0">
              <a:buNone/>
            </a:pPr>
            <a:endParaRPr lang="en-US" sz="28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5257800"/>
            <a:ext cx="2182312" cy="1066800"/>
          </a:xfrm>
          <a:prstGeom prst="rect">
            <a:avLst/>
          </a:prstGeom>
        </p:spPr>
      </p:pic>
    </p:spTree>
    <p:extLst>
      <p:ext uri="{BB962C8B-B14F-4D97-AF65-F5344CB8AC3E}">
        <p14:creationId xmlns:p14="http://schemas.microsoft.com/office/powerpoint/2010/main" val="365047496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1981200"/>
            <a:ext cx="6400800" cy="4832092"/>
          </a:xfrm>
          <a:prstGeom prst="rect">
            <a:avLst/>
          </a:prstGeom>
          <a:noFill/>
        </p:spPr>
        <p:txBody>
          <a:bodyPr wrap="square" rtlCol="0">
            <a:spAutoFit/>
          </a:bodyPr>
          <a:lstStyle/>
          <a:p>
            <a:r>
              <a:rPr lang="en-US" sz="2800" u="sng"/>
              <a:t>Magistra</a:t>
            </a:r>
            <a:r>
              <a:rPr lang="en-US" sz="2800"/>
              <a:t>: Hodie de amore dicemus. </a:t>
            </a:r>
            <a:r>
              <a:rPr lang="en-US" sz="2800" smtClean="0"/>
              <a:t> </a:t>
            </a:r>
            <a:br>
              <a:rPr lang="en-US" sz="2800" smtClean="0"/>
            </a:br>
            <a:r>
              <a:rPr lang="en-US" sz="2800" smtClean="0"/>
              <a:t>        Quis </a:t>
            </a:r>
            <a:r>
              <a:rPr lang="en-US" sz="2800"/>
              <a:t>est amor? </a:t>
            </a:r>
            <a:r>
              <a:rPr lang="en-US" sz="2800" smtClean="0"/>
              <a:t/>
            </a:r>
            <a:br>
              <a:rPr lang="en-US" sz="2800" smtClean="0"/>
            </a:br>
            <a:r>
              <a:rPr lang="en-US" sz="2800" u="sng" smtClean="0"/>
              <a:t>Ioannes</a:t>
            </a:r>
            <a:r>
              <a:rPr lang="en-US" sz="2800"/>
              <a:t>: Nonne quattuor varii amores sunt? </a:t>
            </a:r>
            <a:r>
              <a:rPr lang="en-US" sz="2800" smtClean="0"/>
              <a:t/>
            </a:r>
            <a:br>
              <a:rPr lang="en-US" sz="2800" smtClean="0"/>
            </a:br>
            <a:r>
              <a:rPr lang="en-US" sz="2800" u="sng" smtClean="0"/>
              <a:t>Magistra</a:t>
            </a:r>
            <a:r>
              <a:rPr lang="en-US" sz="2800"/>
              <a:t>: Ita vero! Unus charitas est charitas Dei</a:t>
            </a:r>
            <a:r>
              <a:rPr lang="en-US" sz="2800" smtClean="0"/>
              <a:t>.</a:t>
            </a:r>
            <a:br>
              <a:rPr lang="en-US" sz="2800" smtClean="0"/>
            </a:br>
            <a:r>
              <a:rPr lang="en-US" sz="2800" smtClean="0"/>
              <a:t/>
            </a:r>
            <a:br>
              <a:rPr lang="en-US" sz="2800" smtClean="0"/>
            </a:br>
            <a:r>
              <a:rPr lang="en-US" sz="2800"/>
              <a:t>Unus est fraternus affectus. </a:t>
            </a:r>
          </a:p>
          <a:p>
            <a:r>
              <a:rPr lang="en-US" sz="2800" smtClean="0"/>
              <a:t>.</a:t>
            </a:r>
            <a:br>
              <a:rPr lang="en-US" sz="2800" smtClean="0"/>
            </a:br>
            <a:r>
              <a:rPr lang="en-US" sz="2800" smtClean="0"/>
              <a:t/>
            </a:r>
            <a:br>
              <a:rPr lang="en-US" sz="2800" smtClean="0"/>
            </a:br>
            <a:endParaRPr lang="en-US" sz="280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a:t>
            </a:r>
            <a:r>
              <a:rPr lang="en-US" smtClean="0"/>
              <a:t>[9] </a:t>
            </a:r>
            <a:endParaRPr lang="en-US"/>
          </a:p>
        </p:txBody>
      </p:sp>
      <p:sp>
        <p:nvSpPr>
          <p:cNvPr id="3" name="Content Placeholder 2"/>
          <p:cNvSpPr>
            <a:spLocks noGrp="1"/>
          </p:cNvSpPr>
          <p:nvPr>
            <p:ph idx="1"/>
          </p:nvPr>
        </p:nvSpPr>
        <p:spPr/>
        <p:txBody>
          <a:bodyPr/>
          <a:lstStyle/>
          <a:p>
            <a:pPr marL="0" indent="0">
              <a:buNone/>
            </a:pPr>
            <a:r>
              <a:rPr lang="en-US" sz="2800" b="1" smtClean="0">
                <a:effectLst/>
              </a:rPr>
              <a:t>[</a:t>
            </a:r>
            <a:r>
              <a:rPr lang="en-US" sz="2800" b="1">
                <a:effectLst/>
              </a:rPr>
              <a:t>9] </a:t>
            </a:r>
            <a:r>
              <a:rPr lang="en-US" sz="2800">
                <a:effectLst/>
              </a:rPr>
              <a:t>Relinquebatur una per Sequanos via, quā Sequanis invitis propter angustias ire non poterant. His cum suā sponte persuadere non possent, legatos ad Dumnorigem Haeduum mittunt, ut eo deprecatore a Sequanis impetrarent. </a:t>
            </a:r>
            <a:endParaRPr lang="en-US" sz="2800"/>
          </a:p>
        </p:txBody>
      </p:sp>
    </p:spTree>
    <p:extLst>
      <p:ext uri="{BB962C8B-B14F-4D97-AF65-F5344CB8AC3E}">
        <p14:creationId xmlns:p14="http://schemas.microsoft.com/office/powerpoint/2010/main" val="252491841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486" y="1981200"/>
            <a:ext cx="6552428" cy="4114800"/>
          </a:xfrm>
        </p:spPr>
      </p:pic>
    </p:spTree>
    <p:extLst>
      <p:ext uri="{BB962C8B-B14F-4D97-AF65-F5344CB8AC3E}">
        <p14:creationId xmlns:p14="http://schemas.microsoft.com/office/powerpoint/2010/main" val="7469006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[9] </a:t>
            </a:r>
          </a:p>
        </p:txBody>
      </p:sp>
      <p:sp>
        <p:nvSpPr>
          <p:cNvPr id="3" name="Content Placeholder 2"/>
          <p:cNvSpPr>
            <a:spLocks noGrp="1"/>
          </p:cNvSpPr>
          <p:nvPr>
            <p:ph idx="1"/>
          </p:nvPr>
        </p:nvSpPr>
        <p:spPr/>
        <p:txBody>
          <a:bodyPr/>
          <a:lstStyle/>
          <a:p>
            <a:pPr marL="0" indent="0">
              <a:buNone/>
            </a:pPr>
            <a:r>
              <a:rPr lang="en-US" sz="2800" smtClean="0">
                <a:effectLst/>
              </a:rPr>
              <a:t>   Dumnorix </a:t>
            </a:r>
            <a:r>
              <a:rPr lang="en-US" sz="2800">
                <a:effectLst/>
              </a:rPr>
              <a:t>gratiā et largitione apud Sequanos plurimum poterat et Helvetiis erat amicus, quod ex eā civitate Orgetorigis filiam in matrimonium duxerat, et cupiditate regni adductus novis rebus studebat et quam plurimas civitates suo beneficio </a:t>
            </a:r>
            <a:r>
              <a:rPr lang="en-US" sz="2800" smtClean="0">
                <a:effectLst/>
              </a:rPr>
              <a:t>habere </a:t>
            </a:r>
            <a:r>
              <a:rPr lang="en-US" sz="2800">
                <a:effectLst/>
              </a:rPr>
              <a:t>obstrictas volebat. </a:t>
            </a:r>
          </a:p>
          <a:p>
            <a:endParaRPr lang="en-US" sz="2800"/>
          </a:p>
        </p:txBody>
      </p:sp>
    </p:spTree>
    <p:extLst>
      <p:ext uri="{BB962C8B-B14F-4D97-AF65-F5344CB8AC3E}">
        <p14:creationId xmlns:p14="http://schemas.microsoft.com/office/powerpoint/2010/main" val="51935608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[9] </a:t>
            </a:r>
          </a:p>
        </p:txBody>
      </p:sp>
      <p:sp>
        <p:nvSpPr>
          <p:cNvPr id="3" name="Content Placeholder 2"/>
          <p:cNvSpPr>
            <a:spLocks noGrp="1"/>
          </p:cNvSpPr>
          <p:nvPr>
            <p:ph idx="1"/>
          </p:nvPr>
        </p:nvSpPr>
        <p:spPr/>
        <p:txBody>
          <a:bodyPr/>
          <a:lstStyle/>
          <a:p>
            <a:pPr marL="0" indent="0">
              <a:buNone/>
            </a:pPr>
            <a:r>
              <a:rPr lang="en-US" sz="2800" smtClean="0">
                <a:effectLst/>
              </a:rPr>
              <a:t>   </a:t>
            </a:r>
            <a:br>
              <a:rPr lang="en-US" sz="2800" smtClean="0">
                <a:effectLst/>
              </a:rPr>
            </a:br>
            <a:r>
              <a:rPr lang="en-US" sz="2800" smtClean="0">
                <a:effectLst/>
              </a:rPr>
              <a:t>  Itaque </a:t>
            </a:r>
            <a:r>
              <a:rPr lang="en-US" sz="2800">
                <a:effectLst/>
              </a:rPr>
              <a:t>rem suscipit et a Sequanis impetrat ut per fines suos Helvetios</a:t>
            </a:r>
          </a:p>
          <a:p>
            <a:pPr marL="0" indent="0">
              <a:buNone/>
            </a:pPr>
            <a:r>
              <a:rPr lang="en-US" sz="2800">
                <a:effectLst/>
              </a:rPr>
              <a:t>ire patiantur, obsidesque uti inter sese dent perficit: Sequani, ne itinere Helvetios prohibeant, Helvetii, ut sine maleficio et iniuriā transeant.</a:t>
            </a:r>
          </a:p>
          <a:p>
            <a:pPr marL="0" indent="0">
              <a:buNone/>
            </a:pPr>
            <a:endParaRPr lang="en-US" sz="2800"/>
          </a:p>
        </p:txBody>
      </p:sp>
    </p:spTree>
    <p:extLst>
      <p:ext uri="{BB962C8B-B14F-4D97-AF65-F5344CB8AC3E}">
        <p14:creationId xmlns:p14="http://schemas.microsoft.com/office/powerpoint/2010/main" val="73567908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 as Caesar</a:t>
            </a:r>
            <a:br>
              <a:rPr lang="en-US" smtClean="0"/>
            </a:br>
            <a:r>
              <a:rPr lang="en-US" smtClean="0"/>
              <a:t> write a blog!</a:t>
            </a:r>
            <a:endParaRPr lang="en-US"/>
          </a:p>
        </p:txBody>
      </p:sp>
      <p:sp>
        <p:nvSpPr>
          <p:cNvPr id="3" name="Content Placeholder 2"/>
          <p:cNvSpPr>
            <a:spLocks noGrp="1"/>
          </p:cNvSpPr>
          <p:nvPr>
            <p:ph idx="1"/>
          </p:nvPr>
        </p:nvSpPr>
        <p:spPr/>
        <p:txBody>
          <a:bodyPr/>
          <a:lstStyle/>
          <a:p>
            <a:pPr marL="0" indent="0">
              <a:buNone/>
            </a:pPr>
            <a:r>
              <a:rPr lang="en-US" smtClean="0"/>
              <a:t>  </a:t>
            </a:r>
            <a:br>
              <a:rPr lang="en-US" smtClean="0"/>
            </a:br>
            <a:r>
              <a:rPr lang="en-US" smtClean="0"/>
              <a:t>February 14….got up, ate breakfast, killed some people… what else?</a:t>
            </a:r>
            <a:endParaRPr lang="en-US"/>
          </a:p>
        </p:txBody>
      </p:sp>
    </p:spTree>
    <p:extLst>
      <p:ext uri="{BB962C8B-B14F-4D97-AF65-F5344CB8AC3E}">
        <p14:creationId xmlns:p14="http://schemas.microsoft.com/office/powerpoint/2010/main" val="167310472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Esther - </a:t>
            </a:r>
            <a:r>
              <a:rPr lang="en-US" sz="2000" smtClean="0"/>
              <a:t>1</a:t>
            </a:r>
            <a:endParaRPr lang="en-US" sz="2000"/>
          </a:p>
        </p:txBody>
      </p:sp>
      <p:sp>
        <p:nvSpPr>
          <p:cNvPr id="3" name="Content Placeholder 2"/>
          <p:cNvSpPr>
            <a:spLocks noGrp="1"/>
          </p:cNvSpPr>
          <p:nvPr>
            <p:ph idx="1"/>
          </p:nvPr>
        </p:nvSpPr>
        <p:spPr/>
        <p:txBody>
          <a:bodyPr/>
          <a:lstStyle/>
          <a:p>
            <a:pPr marL="0" indent="0">
              <a:buNone/>
            </a:pPr>
            <a:r>
              <a:rPr lang="en-US" sz="2400">
                <a:effectLst/>
                <a:latin typeface="Times New Roman" panose="02020603050405020304" pitchFamily="18" charset="0"/>
                <a:cs typeface="Times New Roman" panose="02020603050405020304" pitchFamily="18" charset="0"/>
              </a:rPr>
              <a:t>Hester erat pulcherrima Iudea puella quae cum patruele Mardocheo habitabat, postquam sui parentes mortui erant. Eius nomen Iudaeum erat Hadassah, et in Susa in Persia habitabant tempore Regis Xerxes.</a:t>
            </a:r>
          </a:p>
          <a:p>
            <a:pPr marL="0" indent="0">
              <a:buNone/>
            </a:pPr>
            <a:r>
              <a:rPr lang="en-US" sz="2400">
                <a:effectLst/>
                <a:latin typeface="Times New Roman" panose="02020603050405020304" pitchFamily="18" charset="0"/>
                <a:cs typeface="Times New Roman" panose="02020603050405020304" pitchFamily="18" charset="0"/>
              </a:rPr>
              <a:t> </a:t>
            </a:r>
          </a:p>
          <a:p>
            <a:pPr marL="0" indent="0">
              <a:buNone/>
            </a:pPr>
            <a:r>
              <a:rPr lang="en-US" sz="2400">
                <a:effectLst/>
                <a:latin typeface="Times New Roman" panose="02020603050405020304" pitchFamily="18" charset="0"/>
                <a:cs typeface="Times New Roman" panose="02020603050405020304" pitchFamily="18" charset="0"/>
              </a:rPr>
              <a:t>Rex Xerxes Hester delegit ex pulcherrimis puellis terrā in loco Reginae Vasthi regi inoboediverat. Itaque Hester fiebat nova regina. Sed Hester erat regina sine potestate. Ea ad regem vel appropinquare non poterat nisi ei rogabat.</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41002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Esther - </a:t>
            </a:r>
            <a:r>
              <a:rPr lang="en-US" sz="2000" smtClean="0"/>
              <a:t>2</a:t>
            </a:r>
            <a:endParaRPr lang="en-US"/>
          </a:p>
        </p:txBody>
      </p:sp>
      <p:sp>
        <p:nvSpPr>
          <p:cNvPr id="3" name="Content Placeholder 2"/>
          <p:cNvSpPr>
            <a:spLocks noGrp="1"/>
          </p:cNvSpPr>
          <p:nvPr>
            <p:ph idx="1"/>
          </p:nvPr>
        </p:nvSpPr>
        <p:spPr/>
        <p:txBody>
          <a:bodyPr/>
          <a:lstStyle/>
          <a:p>
            <a:pPr marL="0" indent="0">
              <a:buNone/>
            </a:pPr>
            <a:r>
              <a:rPr lang="en-US" sz="2400" smtClean="0">
                <a:effectLst/>
                <a:latin typeface="Times New Roman" panose="02020603050405020304" pitchFamily="18" charset="0"/>
                <a:cs typeface="Times New Roman" panose="02020603050405020304" pitchFamily="18" charset="0"/>
              </a:rPr>
              <a:t>    Mardocheus </a:t>
            </a:r>
            <a:r>
              <a:rPr lang="en-US" sz="2400">
                <a:effectLst/>
                <a:latin typeface="Times New Roman" panose="02020603050405020304" pitchFamily="18" charset="0"/>
                <a:cs typeface="Times New Roman" panose="02020603050405020304" pitchFamily="18" charset="0"/>
              </a:rPr>
              <a:t>in regiā ad portam laborabat. Nuntia ad eam mittere poterat, etsi eam raro videbat. Cum autem Xerxes pessimum hominem nomine Haman consuasorem primum delegit, Mordocheus non flectebat genu neque adorabat eum. Haman fiebat iratissimus et omnes Iudeos necare constituit. Is monuit Xerxes ut edictum edaret ut omnes Iudeos necarentur. Etiam gabalos aedificavit ut Mardocheum penderet.</a:t>
            </a:r>
          </a:p>
          <a:p>
            <a:pPr marL="0" indent="0">
              <a:buNone/>
            </a:pPr>
            <a:r>
              <a:rPr lang="en-US" sz="2400">
                <a:effectLst/>
                <a:latin typeface="Times New Roman" panose="02020603050405020304" pitchFamily="18" charset="0"/>
                <a:cs typeface="Times New Roman" panose="02020603050405020304" pitchFamily="18" charset="0"/>
              </a:rPr>
              <a:t> </a:t>
            </a:r>
          </a:p>
          <a:p>
            <a:pPr marL="0" indent="0">
              <a:buNone/>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96345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Esther - </a:t>
            </a:r>
            <a:r>
              <a:rPr lang="en-US" sz="2000" smtClean="0"/>
              <a:t>3</a:t>
            </a:r>
            <a:endParaRPr lang="en-US"/>
          </a:p>
        </p:txBody>
      </p:sp>
      <p:sp>
        <p:nvSpPr>
          <p:cNvPr id="3" name="Content Placeholder 2"/>
          <p:cNvSpPr>
            <a:spLocks noGrp="1"/>
          </p:cNvSpPr>
          <p:nvPr>
            <p:ph idx="1"/>
          </p:nvPr>
        </p:nvSpPr>
        <p:spPr/>
        <p:txBody>
          <a:bodyPr/>
          <a:lstStyle/>
          <a:p>
            <a:pPr marL="0" indent="0">
              <a:buNone/>
            </a:pPr>
            <a:r>
              <a:rPr lang="en-US" sz="2400" smtClean="0">
                <a:effectLst/>
                <a:latin typeface="Times New Roman" panose="02020603050405020304" pitchFamily="18" charset="0"/>
                <a:cs typeface="Times New Roman" panose="02020603050405020304" pitchFamily="18" charset="0"/>
              </a:rPr>
              <a:t>   Hester</a:t>
            </a:r>
            <a:r>
              <a:rPr lang="en-US" sz="2400">
                <a:effectLst/>
                <a:latin typeface="Times New Roman" panose="02020603050405020304" pitchFamily="18" charset="0"/>
                <a:cs typeface="Times New Roman" panose="02020603050405020304" pitchFamily="18" charset="0"/>
              </a:rPr>
              <a:t>, quae a rege indentitatem suam celaverat, nunc erat sola spes Iudaeorum. Ea rogabat eos ut orarent pro eā et non comedatis et non bibatis tribus diebus ac noctibus, promittens cum rege dicere post id tempus.  "Et si pereo, pereo," dixit</a:t>
            </a:r>
            <a:r>
              <a:rPr lang="en-US" sz="2400" smtClean="0">
                <a:effectLst/>
                <a:latin typeface="Times New Roman" panose="02020603050405020304" pitchFamily="18" charset="0"/>
                <a:cs typeface="Times New Roman" panose="02020603050405020304" pitchFamily="18" charset="0"/>
              </a:rPr>
              <a:t>.</a:t>
            </a:r>
            <a:br>
              <a:rPr lang="en-US" sz="2400" smtClean="0">
                <a:effectLst/>
                <a:latin typeface="Times New Roman" panose="02020603050405020304" pitchFamily="18" charset="0"/>
                <a:cs typeface="Times New Roman" panose="02020603050405020304" pitchFamily="18" charset="0"/>
              </a:rPr>
            </a:br>
            <a:r>
              <a:rPr lang="en-US" sz="2400" smtClean="0">
                <a:effectLst/>
                <a:latin typeface="Times New Roman" panose="02020603050405020304" pitchFamily="18" charset="0"/>
                <a:cs typeface="Times New Roman" panose="02020603050405020304" pitchFamily="18" charset="0"/>
              </a:rPr>
              <a:t/>
            </a:r>
            <a:br>
              <a:rPr lang="en-US" sz="2400" smtClean="0">
                <a:effectLst/>
                <a:latin typeface="Times New Roman" panose="02020603050405020304" pitchFamily="18" charset="0"/>
                <a:cs typeface="Times New Roman" panose="02020603050405020304" pitchFamily="18" charset="0"/>
              </a:rPr>
            </a:br>
            <a:r>
              <a:rPr lang="en-US" sz="2400" smtClean="0">
                <a:effectLst/>
                <a:latin typeface="Times New Roman" panose="02020603050405020304" pitchFamily="18" charset="0"/>
                <a:cs typeface="Times New Roman" panose="02020603050405020304" pitchFamily="18" charset="0"/>
              </a:rPr>
              <a:t>   Cum </a:t>
            </a:r>
            <a:r>
              <a:rPr lang="en-US" sz="2400">
                <a:effectLst/>
                <a:latin typeface="Times New Roman" panose="02020603050405020304" pitchFamily="18" charset="0"/>
                <a:cs typeface="Times New Roman" panose="02020603050405020304" pitchFamily="18" charset="0"/>
              </a:rPr>
              <a:t>periculosum momentum venisset, rex auream virgam ad eam extendit</a:t>
            </a:r>
          </a:p>
          <a:p>
            <a:pPr marL="0" indent="0">
              <a:buNone/>
            </a:pPr>
            <a:r>
              <a:rPr lang="en-US" sz="2400">
                <a:effectLst/>
                <a:latin typeface="Times New Roman" panose="02020603050405020304" pitchFamily="18" charset="0"/>
                <a:cs typeface="Times New Roman" panose="02020603050405020304" pitchFamily="18" charset="0"/>
              </a:rPr>
              <a:t>pro signo clementiae. Dixitque ad eam rex, "Quid vis, Hester Regina? Quae est petitio tua?"</a:t>
            </a:r>
          </a:p>
          <a:p>
            <a:pPr marL="0" indent="0">
              <a:buNone/>
            </a:pPr>
            <a:endParaRPr lang="en-US" sz="2400">
              <a:effectLst/>
              <a:latin typeface="Times New Roman" panose="02020603050405020304" pitchFamily="18"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49140205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Esther - </a:t>
            </a:r>
            <a:r>
              <a:rPr lang="en-US" sz="2000" smtClean="0"/>
              <a:t>4</a:t>
            </a:r>
            <a:endParaRPr lang="en-US"/>
          </a:p>
        </p:txBody>
      </p:sp>
      <p:sp>
        <p:nvSpPr>
          <p:cNvPr id="3" name="Content Placeholder 2"/>
          <p:cNvSpPr>
            <a:spLocks noGrp="1"/>
          </p:cNvSpPr>
          <p:nvPr>
            <p:ph idx="1"/>
          </p:nvPr>
        </p:nvSpPr>
        <p:spPr/>
        <p:txBody>
          <a:bodyPr/>
          <a:lstStyle/>
          <a:p>
            <a:pPr marL="0" indent="0">
              <a:buNone/>
            </a:pPr>
            <a:r>
              <a:rPr lang="en-US" sz="2400" smtClean="0">
                <a:effectLst/>
                <a:latin typeface="Times New Roman" panose="02020603050405020304" pitchFamily="18" charset="0"/>
                <a:cs typeface="Times New Roman" panose="02020603050405020304" pitchFamily="18" charset="0"/>
              </a:rPr>
              <a:t>   Cui </a:t>
            </a:r>
            <a:r>
              <a:rPr lang="en-US" sz="2400">
                <a:effectLst/>
                <a:latin typeface="Times New Roman" panose="02020603050405020304" pitchFamily="18" charset="0"/>
                <a:cs typeface="Times New Roman" panose="02020603050405020304" pitchFamily="18" charset="0"/>
              </a:rPr>
              <a:t>respondit Hester, "Petitio mea est haec: si inveni gratiam in conspectu regis et si regi placet, rogo ut venias ad me hodie et Haman tecum ad cenam quod paravi, et tum regi narrabo meam voluntatem."</a:t>
            </a:r>
          </a:p>
          <a:p>
            <a:pPr marL="0" indent="0">
              <a:buNone/>
            </a:pPr>
            <a:r>
              <a:rPr lang="en-US" sz="2400">
                <a:effectLst/>
                <a:latin typeface="Times New Roman" panose="02020603050405020304" pitchFamily="18" charset="0"/>
                <a:cs typeface="Times New Roman" panose="02020603050405020304" pitchFamily="18" charset="0"/>
              </a:rPr>
              <a:t> </a:t>
            </a:r>
          </a:p>
          <a:p>
            <a:pPr marL="0" indent="0">
              <a:buNone/>
            </a:pPr>
            <a:r>
              <a:rPr lang="en-US" sz="2400" smtClean="0">
                <a:effectLst/>
                <a:latin typeface="Times New Roman" panose="02020603050405020304" pitchFamily="18" charset="0"/>
                <a:cs typeface="Times New Roman" panose="02020603050405020304" pitchFamily="18" charset="0"/>
              </a:rPr>
              <a:t>   Ad </a:t>
            </a:r>
            <a:r>
              <a:rPr lang="en-US" sz="2400">
                <a:effectLst/>
                <a:latin typeface="Times New Roman" panose="02020603050405020304" pitchFamily="18" charset="0"/>
                <a:cs typeface="Times New Roman" panose="02020603050405020304" pitchFamily="18" charset="0"/>
              </a:rPr>
              <a:t>cenam, Hester tunc iterum dixit, "Si inveni gratiam in oculis tuis, O Rex, et si tibi placet, detur mihi mea vita, et liberate meum populum ab hoc edictum mortis.</a:t>
            </a:r>
          </a:p>
          <a:p>
            <a:endParaRPr lang="en-US" sz="2400"/>
          </a:p>
        </p:txBody>
      </p:sp>
    </p:spTree>
    <p:extLst>
      <p:ext uri="{BB962C8B-B14F-4D97-AF65-F5344CB8AC3E}">
        <p14:creationId xmlns:p14="http://schemas.microsoft.com/office/powerpoint/2010/main" val="216842901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Esther - </a:t>
            </a:r>
            <a:r>
              <a:rPr lang="en-US" sz="2000" smtClean="0"/>
              <a:t>5</a:t>
            </a:r>
            <a:endParaRPr lang="en-US"/>
          </a:p>
        </p:txBody>
      </p:sp>
      <p:sp>
        <p:nvSpPr>
          <p:cNvPr id="3" name="Content Placeholder 2"/>
          <p:cNvSpPr>
            <a:spLocks noGrp="1"/>
          </p:cNvSpPr>
          <p:nvPr>
            <p:ph idx="1"/>
          </p:nvPr>
        </p:nvSpPr>
        <p:spPr/>
        <p:txBody>
          <a:bodyPr/>
          <a:lstStyle/>
          <a:p>
            <a:pPr marL="0" indent="0">
              <a:buNone/>
            </a:pPr>
            <a:r>
              <a:rPr lang="en-US" sz="2400">
                <a:effectLst/>
                <a:latin typeface="Times New Roman" panose="02020603050405020304" pitchFamily="18" charset="0"/>
                <a:cs typeface="Times New Roman" panose="02020603050405020304" pitchFamily="18" charset="0"/>
              </a:rPr>
              <a:t> </a:t>
            </a:r>
            <a:r>
              <a:rPr lang="en-US" sz="2400" smtClean="0">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Traditi enim sumus ego et populus meus ut conteramur et iugulemur et pereamus atque utinam in servitudinis venderemur, mansero tacita.  Nunc autem est hostis cuius crudelitas redundat ad regem." </a:t>
            </a:r>
            <a:br>
              <a:rPr lang="en-US" sz="2400">
                <a:effectLst/>
                <a:latin typeface="Times New Roman" panose="02020603050405020304" pitchFamily="18" charset="0"/>
                <a:cs typeface="Times New Roman" panose="02020603050405020304" pitchFamily="18" charset="0"/>
              </a:rPr>
            </a:br>
            <a:r>
              <a:rPr lang="en-US" sz="2400">
                <a:effectLst/>
                <a:latin typeface="Times New Roman" panose="02020603050405020304" pitchFamily="18" charset="0"/>
                <a:cs typeface="Times New Roman" panose="02020603050405020304" pitchFamily="18" charset="0"/>
              </a:rPr>
              <a:t> Rex rogabat, "Qui est iste et cuius potentiā ut haec audeat facere?" Dixit Hester, "Hostis est inimicus noster</a:t>
            </a:r>
            <a:r>
              <a:rPr lang="en-US" sz="2400" b="1">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pessimus iste est Haman!"</a:t>
            </a:r>
          </a:p>
          <a:p>
            <a:pPr marL="0" indent="0">
              <a:buNone/>
            </a:pPr>
            <a:r>
              <a:rPr lang="en-US" sz="2400">
                <a:effectLst/>
                <a:latin typeface="Times New Roman" panose="02020603050405020304" pitchFamily="18" charset="0"/>
                <a:cs typeface="Times New Roman" panose="02020603050405020304" pitchFamily="18" charset="0"/>
              </a:rPr>
              <a:t> </a:t>
            </a:r>
            <a:r>
              <a:rPr lang="en-US" sz="2400" smtClean="0">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Suspensus est itaque Haman in patibulo quod paraverat pro Mardocheo et regis ira quievit et Iudeae salvae erant.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5257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219200" y="1958163"/>
            <a:ext cx="6934200" cy="4832092"/>
          </a:xfrm>
          <a:prstGeom prst="rect">
            <a:avLst/>
          </a:prstGeom>
          <a:noFill/>
        </p:spPr>
        <p:txBody>
          <a:bodyPr wrap="square" rtlCol="0">
            <a:spAutoFit/>
          </a:bodyPr>
          <a:lstStyle/>
          <a:p>
            <a:r>
              <a:rPr lang="en-US" sz="2800" u="sng" smtClean="0"/>
              <a:t>Magistra</a:t>
            </a:r>
            <a:r>
              <a:rPr lang="en-US" sz="2800" smtClean="0"/>
              <a:t>: Unus </a:t>
            </a:r>
            <a:r>
              <a:rPr lang="en-US" sz="2800"/>
              <a:t>est romanticus, </a:t>
            </a:r>
            <a:r>
              <a:rPr lang="en-US" sz="2800" smtClean="0"/>
              <a:t>et alius </a:t>
            </a:r>
            <a:r>
              <a:rPr lang="en-US" sz="2800"/>
              <a:t>est charitas patris et matris pro suis liberis</a:t>
            </a:r>
            <a:r>
              <a:rPr lang="en-US" sz="2800" smtClean="0"/>
              <a:t>.</a:t>
            </a:r>
          </a:p>
          <a:p>
            <a:endParaRPr lang="en-US" sz="2800"/>
          </a:p>
          <a:p>
            <a:r>
              <a:rPr lang="en-US" sz="2800" u="sng"/>
              <a:t>Iacobus</a:t>
            </a:r>
            <a:r>
              <a:rPr lang="en-US" sz="2800"/>
              <a:t>: Est similis mihi et meo patri. </a:t>
            </a:r>
            <a:r>
              <a:rPr lang="en-US" sz="2800" u="sng"/>
              <a:t>Magistra</a:t>
            </a:r>
            <a:r>
              <a:rPr lang="en-US" sz="2800"/>
              <a:t>: Qualis charitas est optimus? </a:t>
            </a:r>
            <a:r>
              <a:rPr lang="en-US" sz="2800" smtClean="0"/>
              <a:t/>
            </a:r>
            <a:br>
              <a:rPr lang="en-US" sz="2800" smtClean="0"/>
            </a:br>
            <a:r>
              <a:rPr lang="en-US" sz="2800" smtClean="0"/>
              <a:t/>
            </a:r>
            <a:br>
              <a:rPr lang="en-US" sz="2800" smtClean="0"/>
            </a:br>
            <a:r>
              <a:rPr lang="en-US" sz="2800" u="sng"/>
              <a:t>Ioanna</a:t>
            </a:r>
            <a:r>
              <a:rPr lang="en-US" sz="2800"/>
              <a:t>:    </a:t>
            </a:r>
            <a:r>
              <a:rPr lang="en-US" sz="2800" u="sng"/>
              <a:t>Charitas Dei</a:t>
            </a:r>
            <a:r>
              <a:rPr lang="en-US" sz="2800"/>
              <a:t> est optimus</a:t>
            </a:r>
            <a:r>
              <a:rPr lang="en-US" sz="2800" smtClean="0"/>
              <a:t>!</a:t>
            </a:r>
            <a:br>
              <a:rPr lang="en-US" sz="2800" smtClean="0"/>
            </a:br>
            <a:endParaRPr lang="en-US" sz="2800"/>
          </a:p>
          <a:p>
            <a:r>
              <a:rPr lang="en-US" sz="2800" u="sng"/>
              <a:t>Magistra</a:t>
            </a:r>
            <a:r>
              <a:rPr lang="en-US" sz="2800"/>
              <a:t>: Infra est catalogus adverbiarum. Discite eos, si tibi placet.</a:t>
            </a:r>
            <a:br>
              <a:rPr lang="en-US" sz="2800"/>
            </a:br>
            <a:endParaRPr lang="en-US" sz="280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Esther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362200"/>
            <a:ext cx="2819400" cy="3353170"/>
          </a:xfrm>
          <a:prstGeom prst="rect">
            <a:avLst/>
          </a:prstGeom>
        </p:spPr>
      </p:pic>
    </p:spTree>
    <p:extLst>
      <p:ext uri="{BB962C8B-B14F-4D97-AF65-F5344CB8AC3E}">
        <p14:creationId xmlns:p14="http://schemas.microsoft.com/office/powerpoint/2010/main" val="232700463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Esther denouncing Haman</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3191" y="1987216"/>
            <a:ext cx="6331017" cy="4102768"/>
          </a:xfrm>
        </p:spPr>
      </p:pic>
    </p:spTree>
    <p:extLst>
      <p:ext uri="{BB962C8B-B14F-4D97-AF65-F5344CB8AC3E}">
        <p14:creationId xmlns:p14="http://schemas.microsoft.com/office/powerpoint/2010/main" val="79894972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Cloelia - </a:t>
            </a:r>
            <a:r>
              <a:rPr lang="en-US" sz="2000" smtClean="0"/>
              <a:t>1</a:t>
            </a:r>
            <a:endParaRPr lang="en-US" sz="2000"/>
          </a:p>
        </p:txBody>
      </p:sp>
      <p:sp>
        <p:nvSpPr>
          <p:cNvPr id="3" name="Content Placeholder 2"/>
          <p:cNvSpPr>
            <a:spLocks noGrp="1"/>
          </p:cNvSpPr>
          <p:nvPr>
            <p:ph idx="1"/>
          </p:nvPr>
        </p:nvSpPr>
        <p:spPr/>
        <p:txBody>
          <a:bodyPr/>
          <a:lstStyle/>
          <a:p>
            <a:pPr marL="0" indent="0">
              <a:buNone/>
            </a:pPr>
            <a:r>
              <a:rPr lang="en-US" sz="2800" smtClean="0">
                <a:effectLst/>
                <a:latin typeface="Book Antiqua" panose="02040602050305030304" pitchFamily="18" charset="0"/>
              </a:rPr>
              <a:t>   Porsena </a:t>
            </a:r>
            <a:r>
              <a:rPr lang="en-US" sz="2800">
                <a:effectLst/>
                <a:latin typeface="Book Antiqua" panose="02040602050305030304" pitchFamily="18" charset="0"/>
              </a:rPr>
              <a:t>Cloeliam, virginem nobilem, inter obsides accepit. Cum eius castra haud procul ab ripa Tiberis locata essent, Cloelia deceptis custodibus noctu castris egressa, equo, quem fors dederat, adrepto Tiberim traiecit.  Quod ubi regi nuntiatum est, primo ille incensus ira Romam legatos misit ad Cloeliam obsidem reposcendam.  Romani eam ex foedere restituerunt.  </a:t>
            </a:r>
            <a:endParaRPr lang="en-US" sz="2800">
              <a:latin typeface="Book Antiqua" panose="02040602050305030304" pitchFamily="18" charset="0"/>
            </a:endParaRPr>
          </a:p>
        </p:txBody>
      </p:sp>
    </p:spTree>
    <p:extLst>
      <p:ext uri="{BB962C8B-B14F-4D97-AF65-F5344CB8AC3E}">
        <p14:creationId xmlns:p14="http://schemas.microsoft.com/office/powerpoint/2010/main" val="33569470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She escaped!</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7100" y="3009900"/>
            <a:ext cx="2743200" cy="2057400"/>
          </a:xfrm>
        </p:spPr>
      </p:pic>
    </p:spTree>
    <p:extLst>
      <p:ext uri="{BB962C8B-B14F-4D97-AF65-F5344CB8AC3E}">
        <p14:creationId xmlns:p14="http://schemas.microsoft.com/office/powerpoint/2010/main" val="52432590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Cloelia - </a:t>
            </a:r>
            <a:r>
              <a:rPr lang="en-US" sz="2000" smtClean="0"/>
              <a:t>2</a:t>
            </a:r>
            <a:endParaRPr lang="en-US"/>
          </a:p>
        </p:txBody>
      </p:sp>
      <p:sp>
        <p:nvSpPr>
          <p:cNvPr id="3" name="Content Placeholder 2"/>
          <p:cNvSpPr>
            <a:spLocks noGrp="1"/>
          </p:cNvSpPr>
          <p:nvPr>
            <p:ph idx="1"/>
          </p:nvPr>
        </p:nvSpPr>
        <p:spPr/>
        <p:txBody>
          <a:bodyPr/>
          <a:lstStyle/>
          <a:p>
            <a:pPr marL="0" indent="0">
              <a:buNone/>
            </a:pPr>
            <a:r>
              <a:rPr lang="en-US" sz="2400" smtClean="0">
                <a:effectLst/>
                <a:latin typeface="Book Antiqua" panose="02040602050305030304" pitchFamily="18" charset="0"/>
              </a:rPr>
              <a:t>   </a:t>
            </a:r>
            <a:r>
              <a:rPr lang="en-US" sz="2800" smtClean="0">
                <a:effectLst/>
                <a:latin typeface="Book Antiqua" panose="02040602050305030304" pitchFamily="18" charset="0"/>
              </a:rPr>
              <a:t>Tum </a:t>
            </a:r>
            <a:r>
              <a:rPr lang="en-US" sz="2800">
                <a:effectLst/>
                <a:latin typeface="Book Antiqua" panose="02040602050305030304" pitchFamily="18" charset="0"/>
              </a:rPr>
              <a:t>rex virginis virtutem admiratus eam laudavit ac parte obsidum donaturum se dixit, permisitque ut ipsa quos vellet legeret.  Productis obsidibus Cloelia virgines puerosque elegit, quorum aetatem iniuriae obnoxiam sciebat et cum eis in patriam rediit. Romani novam in femina virtutem novo genere honoris, statuā equestri donavere.  In summa Via Sacra fuit posita virgo insidens equo.</a:t>
            </a:r>
            <a:br>
              <a:rPr lang="en-US" sz="2800">
                <a:effectLst/>
                <a:latin typeface="Book Antiqua" panose="02040602050305030304" pitchFamily="18" charset="0"/>
              </a:rPr>
            </a:br>
            <a:endParaRPr lang="en-US" sz="2800">
              <a:latin typeface="Book Antiqua" panose="02040602050305030304" pitchFamily="18" charset="0"/>
            </a:endParaRPr>
          </a:p>
        </p:txBody>
      </p:sp>
    </p:spTree>
    <p:extLst>
      <p:ext uri="{BB962C8B-B14F-4D97-AF65-F5344CB8AC3E}">
        <p14:creationId xmlns:p14="http://schemas.microsoft.com/office/powerpoint/2010/main" val="223505948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Coriolanus - </a:t>
            </a:r>
            <a:r>
              <a:rPr lang="en-US" sz="2000" smtClean="0"/>
              <a:t>1</a:t>
            </a:r>
            <a:endParaRPr lang="en-US" sz="2000"/>
          </a:p>
        </p:txBody>
      </p:sp>
      <p:sp>
        <p:nvSpPr>
          <p:cNvPr id="3" name="Content Placeholder 2"/>
          <p:cNvSpPr>
            <a:spLocks noGrp="1"/>
          </p:cNvSpPr>
          <p:nvPr>
            <p:ph idx="1"/>
          </p:nvPr>
        </p:nvSpPr>
        <p:spPr/>
        <p:txBody>
          <a:bodyPr/>
          <a:lstStyle/>
          <a:p>
            <a:pPr marL="0" indent="0">
              <a:buNone/>
            </a:pPr>
            <a:r>
              <a:rPr lang="en-US" sz="2800" smtClean="0">
                <a:effectLst/>
                <a:latin typeface="Times New Roman" panose="02020603050405020304" pitchFamily="18" charset="0"/>
                <a:cs typeface="Times New Roman" panose="02020603050405020304" pitchFamily="18" charset="0"/>
              </a:rPr>
              <a:t>  C</a:t>
            </a:r>
            <a:r>
              <a:rPr lang="en-US" sz="2800">
                <a:effectLst/>
                <a:latin typeface="Times New Roman" panose="02020603050405020304" pitchFamily="18" charset="0"/>
                <a:cs typeface="Times New Roman" panose="02020603050405020304" pitchFamily="18" charset="0"/>
              </a:rPr>
              <a:t>. Marcius gentis patriciae captis Coriolis, urbe Volscorum, Coriolanus dictus est.  Puer patre</a:t>
            </a:r>
          </a:p>
          <a:p>
            <a:pPr marL="0" indent="0">
              <a:buNone/>
            </a:pPr>
            <a:r>
              <a:rPr lang="en-US" sz="2800">
                <a:effectLst/>
                <a:latin typeface="Times New Roman" panose="02020603050405020304" pitchFamily="18" charset="0"/>
                <a:cs typeface="Times New Roman" panose="02020603050405020304" pitchFamily="18" charset="0"/>
              </a:rPr>
              <a:t>orbatus sub matris tutela adolevit.  Cum prima stipendia facere coepisset adulescens, e multis proeliis, quibus interfuit, numquam rediit nisi corona aliove militari praemio donatus.  In omni vitae ratione nihil aliud sibi proponebat quam ut matri placeret; cumque illa audiret filium laudari aut corona donari videret, tum demum felicem se ipsa putabat.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49731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Coriolanus - </a:t>
            </a:r>
            <a:r>
              <a:rPr lang="en-US" sz="2000" smtClean="0"/>
              <a:t>2</a:t>
            </a:r>
            <a:endParaRPr lang="en-US"/>
          </a:p>
        </p:txBody>
      </p:sp>
      <p:sp>
        <p:nvSpPr>
          <p:cNvPr id="3" name="Content Placeholder 2"/>
          <p:cNvSpPr>
            <a:spLocks noGrp="1"/>
          </p:cNvSpPr>
          <p:nvPr>
            <p:ph idx="1"/>
          </p:nvPr>
        </p:nvSpPr>
        <p:spPr/>
        <p:txBody>
          <a:bodyPr/>
          <a:lstStyle/>
          <a:p>
            <a:pPr marL="0" indent="0">
              <a:buNone/>
            </a:pPr>
            <a:r>
              <a:rPr lang="en-US" sz="2800" smtClean="0">
                <a:effectLst/>
                <a:latin typeface="Times New Roman" panose="02020603050405020304" pitchFamily="18" charset="0"/>
                <a:cs typeface="Times New Roman" panose="02020603050405020304" pitchFamily="18" charset="0"/>
              </a:rPr>
              <a:t>   Consul </a:t>
            </a:r>
            <a:r>
              <a:rPr lang="en-US" sz="2800">
                <a:effectLst/>
                <a:latin typeface="Times New Roman" panose="02020603050405020304" pitchFamily="18" charset="0"/>
                <a:cs typeface="Times New Roman" panose="02020603050405020304" pitchFamily="18" charset="0"/>
              </a:rPr>
              <a:t>factus gravi annona advectum e Sicilia frumentum magno petio dandum populo curavit, ut plebs agros, non seditiones coloret.  Imperator a Volscis factus, castris ad quartum ab urbe lapidem positis, agrum Romanum est populatum.</a:t>
            </a:r>
          </a:p>
          <a:p>
            <a:pPr marL="0" indent="0">
              <a:buNone/>
            </a:pPr>
            <a:r>
              <a:rPr lang="en-US" sz="2800">
                <a:effectLst/>
                <a:latin typeface="Times New Roman" panose="02020603050405020304" pitchFamily="18" charset="0"/>
                <a:cs typeface="Times New Roman" panose="02020603050405020304" pitchFamily="18" charset="0"/>
              </a:rPr>
              <a:t>  Missi sunt Romā ad Coriolanum oratores de pace, sed atrox responsum rettulerunt.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46705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Coriolanus - </a:t>
            </a:r>
            <a:r>
              <a:rPr lang="en-US" sz="2000" smtClean="0"/>
              <a:t>3</a:t>
            </a:r>
            <a:endParaRPr lang="en-US"/>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Iterum deinde idem missi ne in castra quidem recepti sunt.   Sacerdotes quoque suis infulis velati ad eum iverunt supplices, nec magis animum eius flexerunt. Stupebat senatus, trepidabat populus, viri pariter ac mulieres exitium imminens lamentabantur. Tum Veturia, Coriolani mater, et Volumnia uxor, duos parvos filios secum trahens, castra hostium petierunt. </a:t>
            </a:r>
            <a:endParaRPr lang="en-US"/>
          </a:p>
        </p:txBody>
      </p:sp>
    </p:spTree>
    <p:extLst>
      <p:ext uri="{BB962C8B-B14F-4D97-AF65-F5344CB8AC3E}">
        <p14:creationId xmlns:p14="http://schemas.microsoft.com/office/powerpoint/2010/main" val="302534011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Coriolanus - </a:t>
            </a:r>
            <a:r>
              <a:rPr lang="en-US" sz="2000" smtClean="0"/>
              <a:t>4</a:t>
            </a:r>
            <a:endParaRPr lang="en-US"/>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Ubi matrem adspexit Coriolanus</a:t>
            </a:r>
            <a:r>
              <a:rPr lang="en-US" sz="2800" smtClean="0">
                <a:effectLst/>
                <a:latin typeface="Times New Roman" panose="02020603050405020304" pitchFamily="18" charset="0"/>
                <a:cs typeface="Times New Roman" panose="02020603050405020304" pitchFamily="18" charset="0"/>
              </a:rPr>
              <a:t>:</a:t>
            </a:r>
            <a:br>
              <a:rPr lang="en-US" sz="2800" smtClean="0">
                <a:effectLst/>
                <a:latin typeface="Times New Roman" panose="02020603050405020304" pitchFamily="18" charset="0"/>
                <a:cs typeface="Times New Roman" panose="02020603050405020304" pitchFamily="18" charset="0"/>
              </a:rPr>
            </a:br>
            <a:r>
              <a:rPr lang="en-US" sz="2800" smtClean="0">
                <a:effectLst/>
                <a:latin typeface="Times New Roman" panose="02020603050405020304" pitchFamily="18" charset="0"/>
                <a:cs typeface="Times New Roman" panose="02020603050405020304" pitchFamily="18" charset="0"/>
              </a:rPr>
              <a:t>Ö </a:t>
            </a:r>
            <a:r>
              <a:rPr lang="en-US" sz="2800">
                <a:effectLst/>
                <a:latin typeface="Times New Roman" panose="02020603050405020304" pitchFamily="18" charset="0"/>
                <a:cs typeface="Times New Roman" panose="02020603050405020304" pitchFamily="18" charset="0"/>
              </a:rPr>
              <a:t>patria,”inquit, “vicisti iram meam admotis matris meae precibus, cui tuam in me iniuriam condono.”  Complexus inde suos castra movit et exercitum ex agro Romano abduxit.  Coriolanus postea a Volscis ut proditor occisus dicitur.</a:t>
            </a:r>
            <a:br>
              <a:rPr lang="en-US" sz="2800">
                <a:effectLst/>
                <a:latin typeface="Times New Roman" panose="02020603050405020304" pitchFamily="18" charset="0"/>
                <a:cs typeface="Times New Roman" panose="02020603050405020304" pitchFamily="18" charset="0"/>
              </a:rPr>
            </a:br>
            <a:endParaRPr lang="en-US" sz="2800">
              <a:effectLst/>
              <a:latin typeface="Times New Roman" panose="02020603050405020304" pitchFamily="18" charset="0"/>
              <a:cs typeface="Times New Roman" panose="02020603050405020304" pitchFamily="18" charset="0"/>
            </a:endParaRPr>
          </a:p>
          <a:p>
            <a:pPr marL="0" indent="0">
              <a:buNone/>
            </a:pPr>
            <a:endParaRPr lang="en-US" sz="2800"/>
          </a:p>
        </p:txBody>
      </p:sp>
    </p:spTree>
    <p:extLst>
      <p:ext uri="{BB962C8B-B14F-4D97-AF65-F5344CB8AC3E}">
        <p14:creationId xmlns:p14="http://schemas.microsoft.com/office/powerpoint/2010/main" val="402805292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Volumnia begs Coriolanus</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2427202"/>
            <a:ext cx="4495800" cy="3222796"/>
          </a:xfrm>
        </p:spPr>
      </p:pic>
      <p:sp>
        <p:nvSpPr>
          <p:cNvPr id="5" name="Rectangle 4"/>
          <p:cNvSpPr/>
          <p:nvPr/>
        </p:nvSpPr>
        <p:spPr>
          <a:xfrm>
            <a:off x="4038600" y="5867400"/>
            <a:ext cx="1479957" cy="369332"/>
          </a:xfrm>
          <a:prstGeom prst="rect">
            <a:avLst/>
          </a:prstGeom>
        </p:spPr>
        <p:txBody>
          <a:bodyPr wrap="none">
            <a:spAutoFit/>
          </a:bodyPr>
          <a:lstStyle/>
          <a:p>
            <a:r>
              <a:rPr lang="en-US">
                <a:solidFill>
                  <a:srgbClr val="7D7D7D"/>
                </a:solidFill>
                <a:latin typeface="arial"/>
                <a:hlinkClick r:id="rId3"/>
              </a:rPr>
              <a:t>www.wga.hu</a:t>
            </a:r>
            <a:endParaRPr lang="en-US"/>
          </a:p>
        </p:txBody>
      </p:sp>
    </p:spTree>
    <p:extLst>
      <p:ext uri="{BB962C8B-B14F-4D97-AF65-F5344CB8AC3E}">
        <p14:creationId xmlns:p14="http://schemas.microsoft.com/office/powerpoint/2010/main" val="14822696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endParaRPr lang="en-US" sz="2800">
              <a:effectLst/>
            </a:endParaRPr>
          </a:p>
          <a:p>
            <a:pPr marL="0" indent="0">
              <a:buNone/>
            </a:pPr>
            <a:r>
              <a:rPr lang="en-US" sz="2800" u="sng">
                <a:effectLst/>
              </a:rPr>
              <a:t>Marcus</a:t>
            </a:r>
            <a:r>
              <a:rPr lang="en-US" sz="2800">
                <a:effectLst/>
              </a:rPr>
              <a:t>: Mox erit Dies Supplicationis, et gratias Deo agemus. </a:t>
            </a:r>
            <a:endParaRPr lang="en-US" sz="2800" smtClean="0">
              <a:effectLst/>
            </a:endParaRPr>
          </a:p>
          <a:p>
            <a:pPr marL="0" indent="0">
              <a:buNone/>
            </a:pPr>
            <a:r>
              <a:rPr lang="en-US" sz="2800" u="sng">
                <a:effectLst/>
              </a:rPr>
              <a:t/>
            </a:r>
            <a:br>
              <a:rPr lang="en-US" sz="2800" u="sng">
                <a:effectLst/>
              </a:rPr>
            </a:br>
            <a:r>
              <a:rPr lang="en-US" sz="2800" u="sng" smtClean="0">
                <a:effectLst/>
              </a:rPr>
              <a:t>Claudia</a:t>
            </a:r>
            <a:r>
              <a:rPr lang="en-US" sz="2800">
                <a:effectLst/>
              </a:rPr>
              <a:t>: Torta </a:t>
            </a:r>
            <a:r>
              <a:rPr lang="en-US" sz="2800" smtClean="0">
                <a:effectLst/>
              </a:rPr>
              <a:t>citruli </a:t>
            </a:r>
            <a:r>
              <a:rPr lang="en-US" sz="2800">
                <a:effectLst/>
              </a:rPr>
              <a:t>edere amo.</a:t>
            </a:r>
          </a:p>
          <a:p>
            <a:pPr marL="0" indent="0">
              <a:buNone/>
            </a:pPr>
            <a:r>
              <a:rPr lang="en-US" sz="2800" u="sng" smtClean="0">
                <a:effectLst/>
              </a:rPr>
              <a:t/>
            </a:r>
            <a:br>
              <a:rPr lang="en-US" sz="2800" u="sng" smtClean="0">
                <a:effectLst/>
              </a:rPr>
            </a:br>
            <a:r>
              <a:rPr lang="en-US" sz="2800" u="sng" smtClean="0">
                <a:effectLst/>
              </a:rPr>
              <a:t>Magistra</a:t>
            </a:r>
            <a:r>
              <a:rPr lang="en-US" sz="2800">
                <a:effectLst/>
              </a:rPr>
              <a:t>: Nunc, Ioanna, si tibi placet, lege lente. </a:t>
            </a:r>
            <a:r>
              <a:rPr lang="en-US" sz="2800" u="sng">
                <a:effectLst/>
              </a:rPr>
              <a:t>Ioanna</a:t>
            </a:r>
            <a:r>
              <a:rPr lang="en-US" sz="2800">
                <a:effectLst/>
              </a:rPr>
              <a:t>: Incipiam, Magistra.</a:t>
            </a:r>
          </a:p>
          <a:p>
            <a:pPr marL="0" indent="0">
              <a:buNone/>
            </a:pPr>
            <a:endParaRPr lang="en-US" sz="3200">
              <a:effectLst/>
              <a:latin typeface="Comic Sans MS" panose="030F0702030302020204" pitchFamily="66" charset="0"/>
            </a:endParaRP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 Ode 1.22</a:t>
            </a:r>
            <a:endParaRPr lang="en-US"/>
          </a:p>
        </p:txBody>
      </p:sp>
      <p:sp>
        <p:nvSpPr>
          <p:cNvPr id="3" name="Content Placeholder 2"/>
          <p:cNvSpPr>
            <a:spLocks noGrp="1"/>
          </p:cNvSpPr>
          <p:nvPr>
            <p:ph idx="1"/>
          </p:nvPr>
        </p:nvSpPr>
        <p:spPr/>
        <p:txBody>
          <a:bodyPr/>
          <a:lstStyle/>
          <a:p>
            <a:pPr marL="0" indent="0">
              <a:buNone/>
            </a:pPr>
            <a:r>
              <a:rPr lang="en-US" sz="2800">
                <a:effectLst/>
              </a:rPr>
              <a:t>Integer vitae scelerisque purus</a:t>
            </a:r>
          </a:p>
          <a:p>
            <a:pPr marL="0" indent="0">
              <a:buNone/>
            </a:pPr>
            <a:r>
              <a:rPr lang="en-US" sz="2800">
                <a:effectLst/>
              </a:rPr>
              <a:t>non eget Mauris iaculis neque arcu </a:t>
            </a:r>
            <a:r>
              <a:rPr lang="en-US" sz="2800" smtClean="0">
                <a:effectLst/>
              </a:rPr>
              <a:t/>
            </a:r>
            <a:br>
              <a:rPr lang="en-US" sz="2800" smtClean="0">
                <a:effectLst/>
              </a:rPr>
            </a:br>
            <a:r>
              <a:rPr lang="en-US" sz="2800" smtClean="0">
                <a:effectLst/>
              </a:rPr>
              <a:t>nec </a:t>
            </a:r>
            <a:r>
              <a:rPr lang="en-US" sz="2800">
                <a:effectLst/>
              </a:rPr>
              <a:t>venenatis gravidā sagittis, </a:t>
            </a:r>
            <a:r>
              <a:rPr lang="en-US" sz="2800" smtClean="0">
                <a:effectLst/>
              </a:rPr>
              <a:t/>
            </a:r>
            <a:br>
              <a:rPr lang="en-US" sz="2800" smtClean="0">
                <a:effectLst/>
              </a:rPr>
            </a:br>
            <a:r>
              <a:rPr lang="en-US" sz="2800" smtClean="0">
                <a:effectLst/>
              </a:rPr>
              <a:t>Fusce</a:t>
            </a:r>
            <a:r>
              <a:rPr lang="en-US" sz="2800">
                <a:effectLst/>
              </a:rPr>
              <a:t>, pharetrā,</a:t>
            </a:r>
          </a:p>
          <a:p>
            <a:pPr marL="0" indent="0">
              <a:buNone/>
            </a:pPr>
            <a:endParaRPr lang="en-US" sz="2800">
              <a:effectLst/>
            </a:endParaRPr>
          </a:p>
          <a:p>
            <a:pPr marL="0" indent="0">
              <a:buNone/>
            </a:pPr>
            <a:r>
              <a:rPr lang="en-US" sz="2800">
                <a:effectLst/>
              </a:rPr>
              <a:t>sive [per Syrtis iter aestuosas] sive facturus [per inhospitalem </a:t>
            </a:r>
            <a:r>
              <a:rPr lang="en-US" sz="2800" smtClean="0">
                <a:effectLst/>
              </a:rPr>
              <a:t/>
            </a:r>
            <a:br>
              <a:rPr lang="en-US" sz="2800" smtClean="0">
                <a:effectLst/>
              </a:rPr>
            </a:br>
            <a:r>
              <a:rPr lang="en-US" sz="2800" smtClean="0">
                <a:effectLst/>
              </a:rPr>
              <a:t>Caucasum</a:t>
            </a:r>
            <a:r>
              <a:rPr lang="en-US" sz="2800">
                <a:effectLst/>
              </a:rPr>
              <a:t>] vel quae loca </a:t>
            </a:r>
            <a:r>
              <a:rPr lang="en-US" sz="2800" smtClean="0">
                <a:effectLst/>
              </a:rPr>
              <a:t/>
            </a:r>
            <a:br>
              <a:rPr lang="en-US" sz="2800" smtClean="0">
                <a:effectLst/>
              </a:rPr>
            </a:br>
            <a:r>
              <a:rPr lang="en-US" sz="2800" smtClean="0">
                <a:effectLst/>
              </a:rPr>
              <a:t>fabulosus </a:t>
            </a:r>
            <a:r>
              <a:rPr lang="en-US" sz="2800">
                <a:effectLst/>
              </a:rPr>
              <a:t>lambit Hydaspes.</a:t>
            </a:r>
          </a:p>
          <a:p>
            <a:pPr marL="0" indent="0">
              <a:buNone/>
            </a:pPr>
            <a:endParaRPr lang="en-US" sz="2800"/>
          </a:p>
        </p:txBody>
      </p:sp>
    </p:spTree>
    <p:extLst>
      <p:ext uri="{BB962C8B-B14F-4D97-AF65-F5344CB8AC3E}">
        <p14:creationId xmlns:p14="http://schemas.microsoft.com/office/powerpoint/2010/main" val="25130321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Horace Ode 1.22</a:t>
            </a:r>
          </a:p>
        </p:txBody>
      </p:sp>
      <p:sp>
        <p:nvSpPr>
          <p:cNvPr id="3" name="Content Placeholder 2"/>
          <p:cNvSpPr>
            <a:spLocks noGrp="1"/>
          </p:cNvSpPr>
          <p:nvPr>
            <p:ph idx="1"/>
          </p:nvPr>
        </p:nvSpPr>
        <p:spPr/>
        <p:txBody>
          <a:bodyPr/>
          <a:lstStyle/>
          <a:p>
            <a:pPr marL="0" indent="0">
              <a:buNone/>
            </a:pPr>
            <a:r>
              <a:rPr lang="en-US" sz="2800">
                <a:effectLst/>
              </a:rPr>
              <a:t>Namque me [silva lupus in Sabina], </a:t>
            </a:r>
            <a:r>
              <a:rPr lang="en-US" sz="2800" smtClean="0">
                <a:effectLst/>
              </a:rPr>
              <a:t/>
            </a:r>
            <a:br>
              <a:rPr lang="en-US" sz="2800" smtClean="0">
                <a:effectLst/>
              </a:rPr>
            </a:br>
            <a:r>
              <a:rPr lang="en-US" sz="2800" smtClean="0">
                <a:effectLst/>
              </a:rPr>
              <a:t>dum </a:t>
            </a:r>
            <a:r>
              <a:rPr lang="en-US" sz="2800">
                <a:effectLst/>
              </a:rPr>
              <a:t>meam canto Lalagen et [ultra terminum] [curis vagor expeditis], </a:t>
            </a:r>
            <a:r>
              <a:rPr lang="en-US" sz="2800" smtClean="0">
                <a:effectLst/>
              </a:rPr>
              <a:t/>
            </a:r>
            <a:br>
              <a:rPr lang="en-US" sz="2800" smtClean="0">
                <a:effectLst/>
              </a:rPr>
            </a:br>
            <a:r>
              <a:rPr lang="en-US" sz="2800" smtClean="0">
                <a:effectLst/>
              </a:rPr>
              <a:t>fugit </a:t>
            </a:r>
            <a:r>
              <a:rPr lang="en-US" sz="2800">
                <a:effectLst/>
              </a:rPr>
              <a:t>inermem;</a:t>
            </a:r>
          </a:p>
          <a:p>
            <a:pPr marL="0" indent="0">
              <a:buNone/>
            </a:pPr>
            <a:r>
              <a:rPr lang="en-US" sz="2800">
                <a:effectLst/>
              </a:rPr>
              <a:t> </a:t>
            </a:r>
          </a:p>
          <a:p>
            <a:pPr marL="0" indent="0">
              <a:buNone/>
            </a:pPr>
            <a:r>
              <a:rPr lang="en-US" sz="2800">
                <a:effectLst/>
              </a:rPr>
              <a:t>Quale portentum neque militaris</a:t>
            </a:r>
          </a:p>
          <a:p>
            <a:pPr marL="0" indent="0">
              <a:buNone/>
            </a:pPr>
            <a:r>
              <a:rPr lang="en-US" sz="2800">
                <a:effectLst/>
              </a:rPr>
              <a:t>Daunias latis alit aesculetis</a:t>
            </a:r>
          </a:p>
          <a:p>
            <a:pPr marL="0" indent="0">
              <a:buNone/>
            </a:pPr>
            <a:r>
              <a:rPr lang="en-US" sz="2800">
                <a:effectLst/>
              </a:rPr>
              <a:t>nec Iubae tellus generat, Ieonum </a:t>
            </a:r>
            <a:r>
              <a:rPr lang="en-US" sz="2800" smtClean="0">
                <a:effectLst/>
              </a:rPr>
              <a:t/>
            </a:r>
            <a:br>
              <a:rPr lang="en-US" sz="2800" smtClean="0">
                <a:effectLst/>
              </a:rPr>
            </a:br>
            <a:r>
              <a:rPr lang="en-US" sz="2800" smtClean="0">
                <a:effectLst/>
              </a:rPr>
              <a:t>arida </a:t>
            </a:r>
            <a:r>
              <a:rPr lang="en-US" sz="2800">
                <a:effectLst/>
              </a:rPr>
              <a:t>nutrix.</a:t>
            </a:r>
          </a:p>
          <a:p>
            <a:endParaRPr lang="en-US" sz="2800"/>
          </a:p>
        </p:txBody>
      </p:sp>
    </p:spTree>
    <p:extLst>
      <p:ext uri="{BB962C8B-B14F-4D97-AF65-F5344CB8AC3E}">
        <p14:creationId xmlns:p14="http://schemas.microsoft.com/office/powerpoint/2010/main" val="44616491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Horace Ode 1.22</a:t>
            </a:r>
          </a:p>
        </p:txBody>
      </p:sp>
      <p:sp>
        <p:nvSpPr>
          <p:cNvPr id="3" name="Content Placeholder 2"/>
          <p:cNvSpPr>
            <a:spLocks noGrp="1"/>
          </p:cNvSpPr>
          <p:nvPr>
            <p:ph idx="1"/>
          </p:nvPr>
        </p:nvSpPr>
        <p:spPr/>
        <p:txBody>
          <a:bodyPr/>
          <a:lstStyle/>
          <a:p>
            <a:pPr marL="0" indent="0">
              <a:buNone/>
            </a:pPr>
            <a:r>
              <a:rPr lang="en-US" sz="2800">
                <a:effectLst/>
              </a:rPr>
              <a:t>Pone me pigris ubi nulla campis </a:t>
            </a:r>
            <a:r>
              <a:rPr lang="en-US" sz="2800" smtClean="0">
                <a:effectLst/>
              </a:rPr>
              <a:t/>
            </a:r>
            <a:br>
              <a:rPr lang="en-US" sz="2800" smtClean="0">
                <a:effectLst/>
              </a:rPr>
            </a:br>
            <a:r>
              <a:rPr lang="en-US" sz="2800" smtClean="0">
                <a:effectLst/>
              </a:rPr>
              <a:t>arbor </a:t>
            </a:r>
            <a:r>
              <a:rPr lang="en-US" sz="2800">
                <a:effectLst/>
              </a:rPr>
              <a:t>aestiva recreatur aura,</a:t>
            </a:r>
          </a:p>
          <a:p>
            <a:pPr marL="0" indent="0">
              <a:buNone/>
            </a:pPr>
            <a:r>
              <a:rPr lang="en-US" sz="2800">
                <a:effectLst/>
              </a:rPr>
              <a:t>quod latus mundi nebulae malusque</a:t>
            </a:r>
          </a:p>
          <a:p>
            <a:pPr marL="0" indent="0">
              <a:buNone/>
            </a:pPr>
            <a:r>
              <a:rPr lang="en-US" sz="2800">
                <a:effectLst/>
              </a:rPr>
              <a:t>Iuppiter urget;</a:t>
            </a:r>
          </a:p>
          <a:p>
            <a:pPr marL="0" indent="0">
              <a:buNone/>
            </a:pPr>
            <a:r>
              <a:rPr lang="en-US" sz="2800">
                <a:effectLst/>
              </a:rPr>
              <a:t> </a:t>
            </a:r>
          </a:p>
          <a:p>
            <a:pPr marL="0" indent="0">
              <a:buNone/>
            </a:pPr>
            <a:r>
              <a:rPr lang="en-US" sz="2800">
                <a:effectLst/>
              </a:rPr>
              <a:t>Pone [sub curru] nimium </a:t>
            </a:r>
            <a:r>
              <a:rPr lang="en-US" sz="2800" smtClean="0">
                <a:effectLst/>
              </a:rPr>
              <a:t/>
            </a:r>
            <a:br>
              <a:rPr lang="en-US" sz="2800" smtClean="0">
                <a:effectLst/>
              </a:rPr>
            </a:br>
            <a:r>
              <a:rPr lang="en-US" sz="2800" smtClean="0">
                <a:effectLst/>
              </a:rPr>
              <a:t>propinqui </a:t>
            </a:r>
            <a:r>
              <a:rPr lang="en-US" sz="2800">
                <a:effectLst/>
              </a:rPr>
              <a:t>solis [in terra domibus negata]: dulce ridentem Lalagen </a:t>
            </a:r>
            <a:r>
              <a:rPr lang="en-US" sz="2800" smtClean="0">
                <a:effectLst/>
              </a:rPr>
              <a:t/>
            </a:r>
            <a:br>
              <a:rPr lang="en-US" sz="2800" smtClean="0">
                <a:effectLst/>
              </a:rPr>
            </a:br>
            <a:r>
              <a:rPr lang="en-US" sz="2800" smtClean="0">
                <a:effectLst/>
              </a:rPr>
              <a:t>amabo</a:t>
            </a:r>
            <a:r>
              <a:rPr lang="en-US" sz="2800">
                <a:effectLst/>
              </a:rPr>
              <a:t>, dulce loquentem.</a:t>
            </a:r>
          </a:p>
          <a:p>
            <a:endParaRPr lang="en-US" sz="2800"/>
          </a:p>
        </p:txBody>
      </p:sp>
    </p:spTree>
    <p:extLst>
      <p:ext uri="{BB962C8B-B14F-4D97-AF65-F5344CB8AC3E}">
        <p14:creationId xmlns:p14="http://schemas.microsoft.com/office/powerpoint/2010/main" val="102783272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Stay and Some Leave.</a:t>
            </a:r>
            <a:endParaRPr lang="en-US"/>
          </a:p>
        </p:txBody>
      </p:sp>
      <p:sp>
        <p:nvSpPr>
          <p:cNvPr id="3" name="Content Placeholder 2"/>
          <p:cNvSpPr>
            <a:spLocks noGrp="1"/>
          </p:cNvSpPr>
          <p:nvPr>
            <p:ph idx="1"/>
          </p:nvPr>
        </p:nvSpPr>
        <p:spPr/>
        <p:txBody>
          <a:bodyPr/>
          <a:lstStyle/>
          <a:p>
            <a:pPr marL="0" indent="0">
              <a:buNone/>
            </a:pPr>
            <a:r>
              <a:rPr lang="en-US" sz="2400" dirty="0" smtClean="0">
                <a:effectLst/>
              </a:rPr>
              <a:t>    Post </a:t>
            </a:r>
            <a:r>
              <a:rPr lang="en-US" sz="2400" dirty="0" err="1">
                <a:effectLst/>
              </a:rPr>
              <a:t>Chuzae</a:t>
            </a:r>
            <a:r>
              <a:rPr lang="en-US" sz="2400" dirty="0">
                <a:effectLst/>
              </a:rPr>
              <a:t> mortem Anno </a:t>
            </a:r>
            <a:r>
              <a:rPr lang="en-US" sz="2400" dirty="0" smtClean="0">
                <a:effectLst/>
              </a:rPr>
              <a:t>Domini </a:t>
            </a:r>
            <a:r>
              <a:rPr lang="en-US" sz="2400" dirty="0" err="1">
                <a:effectLst/>
              </a:rPr>
              <a:t>viginti</a:t>
            </a:r>
            <a:r>
              <a:rPr lang="en-US" sz="2400" dirty="0">
                <a:effectLst/>
              </a:rPr>
              <a:t> et </a:t>
            </a:r>
            <a:r>
              <a:rPr lang="en-US" sz="2400" dirty="0" err="1">
                <a:effectLst/>
              </a:rPr>
              <a:t>novem</a:t>
            </a:r>
            <a:r>
              <a:rPr lang="en-US" sz="2400" dirty="0">
                <a:effectLst/>
              </a:rPr>
              <a:t>, res </a:t>
            </a:r>
            <a:r>
              <a:rPr lang="en-US" sz="2400" dirty="0" err="1">
                <a:effectLst/>
              </a:rPr>
              <a:t>mutare</a:t>
            </a:r>
            <a:r>
              <a:rPr lang="en-US" sz="2400" dirty="0">
                <a:effectLst/>
              </a:rPr>
              <a:t> </a:t>
            </a:r>
            <a:r>
              <a:rPr lang="en-US" sz="2400" dirty="0" err="1">
                <a:effectLst/>
              </a:rPr>
              <a:t>inceperunt</a:t>
            </a:r>
            <a:r>
              <a:rPr lang="en-US" sz="2400" dirty="0">
                <a:effectLst/>
              </a:rPr>
              <a:t>. </a:t>
            </a:r>
            <a:r>
              <a:rPr lang="en-US" sz="2400" dirty="0" err="1">
                <a:effectLst/>
              </a:rPr>
              <a:t>Iesus</a:t>
            </a:r>
            <a:r>
              <a:rPr lang="en-US" sz="2400" dirty="0">
                <a:effectLst/>
              </a:rPr>
              <a:t> omnibus </a:t>
            </a:r>
            <a:r>
              <a:rPr lang="en-US" sz="2400" dirty="0" err="1">
                <a:effectLst/>
              </a:rPr>
              <a:t>narraverat</a:t>
            </a:r>
            <a:r>
              <a:rPr lang="en-US" sz="2400" dirty="0">
                <a:effectLst/>
              </a:rPr>
              <a:t>, "Data </a:t>
            </a:r>
            <a:r>
              <a:rPr lang="en-US" sz="2400" dirty="0" err="1">
                <a:effectLst/>
              </a:rPr>
              <a:t>est</a:t>
            </a:r>
            <a:r>
              <a:rPr lang="en-US" sz="2400" dirty="0">
                <a:effectLst/>
              </a:rPr>
              <a:t> </a:t>
            </a:r>
            <a:r>
              <a:rPr lang="en-US" sz="2400" dirty="0" err="1">
                <a:effectLst/>
              </a:rPr>
              <a:t>mihi</a:t>
            </a:r>
            <a:r>
              <a:rPr lang="en-US" sz="2400" dirty="0">
                <a:effectLst/>
              </a:rPr>
              <a:t> </a:t>
            </a:r>
            <a:r>
              <a:rPr lang="en-US" sz="2400" dirty="0" err="1">
                <a:effectLst/>
              </a:rPr>
              <a:t>omnis</a:t>
            </a:r>
            <a:r>
              <a:rPr lang="en-US" sz="2400" dirty="0">
                <a:effectLst/>
              </a:rPr>
              <a:t> </a:t>
            </a:r>
            <a:r>
              <a:rPr lang="en-US" sz="2400" dirty="0" err="1">
                <a:effectLst/>
              </a:rPr>
              <a:t>potestas</a:t>
            </a:r>
            <a:r>
              <a:rPr lang="en-US" sz="2400" dirty="0">
                <a:effectLst/>
              </a:rPr>
              <a:t> in </a:t>
            </a:r>
            <a:r>
              <a:rPr lang="en-US" sz="2400" dirty="0" err="1">
                <a:effectLst/>
              </a:rPr>
              <a:t>caelo</a:t>
            </a:r>
            <a:r>
              <a:rPr lang="en-US" sz="2400" dirty="0">
                <a:effectLst/>
              </a:rPr>
              <a:t> et in terra. </a:t>
            </a:r>
            <a:r>
              <a:rPr lang="en-US" sz="2400" dirty="0" err="1">
                <a:effectLst/>
              </a:rPr>
              <a:t>Euntes</a:t>
            </a:r>
            <a:r>
              <a:rPr lang="en-US" sz="2400" dirty="0">
                <a:effectLst/>
              </a:rPr>
              <a:t> ergo </a:t>
            </a:r>
            <a:r>
              <a:rPr lang="en-US" sz="2400" dirty="0" err="1">
                <a:effectLst/>
              </a:rPr>
              <a:t>docete</a:t>
            </a:r>
            <a:r>
              <a:rPr lang="en-US" sz="2400" dirty="0">
                <a:effectLst/>
              </a:rPr>
              <a:t> </a:t>
            </a:r>
            <a:r>
              <a:rPr lang="en-US" sz="2400" dirty="0" err="1">
                <a:effectLst/>
              </a:rPr>
              <a:t>omnes</a:t>
            </a:r>
            <a:r>
              <a:rPr lang="en-US" sz="2400" dirty="0">
                <a:effectLst/>
              </a:rPr>
              <a:t> </a:t>
            </a:r>
            <a:r>
              <a:rPr lang="en-US" sz="2400" dirty="0" err="1">
                <a:effectLst/>
              </a:rPr>
              <a:t>gentes</a:t>
            </a:r>
            <a:r>
              <a:rPr lang="en-US" sz="2400" dirty="0">
                <a:effectLst/>
              </a:rPr>
              <a:t> </a:t>
            </a:r>
            <a:r>
              <a:rPr lang="en-US" sz="2400" dirty="0" err="1">
                <a:effectLst/>
              </a:rPr>
              <a:t>baptizantes</a:t>
            </a:r>
            <a:r>
              <a:rPr lang="en-US" sz="2400" dirty="0">
                <a:effectLst/>
              </a:rPr>
              <a:t> </a:t>
            </a:r>
            <a:r>
              <a:rPr lang="en-US" sz="2400" dirty="0" err="1">
                <a:effectLst/>
              </a:rPr>
              <a:t>eos</a:t>
            </a:r>
            <a:r>
              <a:rPr lang="en-US" sz="2400" dirty="0">
                <a:effectLst/>
              </a:rPr>
              <a:t> in nomine </a:t>
            </a:r>
            <a:r>
              <a:rPr lang="en-US" sz="2400" dirty="0" err="1">
                <a:effectLst/>
              </a:rPr>
              <a:t>Patris</a:t>
            </a:r>
            <a:r>
              <a:rPr lang="en-US" sz="2400" dirty="0">
                <a:effectLst/>
              </a:rPr>
              <a:t> et Fili et </a:t>
            </a:r>
            <a:r>
              <a:rPr lang="en-US" sz="2400" dirty="0" err="1">
                <a:effectLst/>
              </a:rPr>
              <a:t>Spiritus</a:t>
            </a:r>
            <a:r>
              <a:rPr lang="en-US" sz="2400" dirty="0">
                <a:effectLst/>
              </a:rPr>
              <a:t> Sancti, </a:t>
            </a:r>
            <a:r>
              <a:rPr lang="en-US" sz="2400" dirty="0" err="1">
                <a:effectLst/>
              </a:rPr>
              <a:t>docentes</a:t>
            </a:r>
            <a:r>
              <a:rPr lang="en-US" sz="2400" dirty="0">
                <a:effectLst/>
              </a:rPr>
              <a:t> </a:t>
            </a:r>
            <a:r>
              <a:rPr lang="en-US" sz="2400" dirty="0" err="1">
                <a:effectLst/>
              </a:rPr>
              <a:t>eos</a:t>
            </a:r>
            <a:r>
              <a:rPr lang="en-US" sz="2400" dirty="0">
                <a:effectLst/>
              </a:rPr>
              <a:t> </a:t>
            </a:r>
            <a:r>
              <a:rPr lang="en-US" sz="2400" dirty="0" err="1">
                <a:effectLst/>
              </a:rPr>
              <a:t>servare</a:t>
            </a:r>
            <a:r>
              <a:rPr lang="en-US" sz="2400" dirty="0">
                <a:effectLst/>
              </a:rPr>
              <a:t> </a:t>
            </a:r>
            <a:r>
              <a:rPr lang="en-US" sz="2400" dirty="0" err="1">
                <a:effectLst/>
              </a:rPr>
              <a:t>omnia</a:t>
            </a:r>
            <a:r>
              <a:rPr lang="en-US" sz="2400" dirty="0">
                <a:effectLst/>
              </a:rPr>
              <a:t> </a:t>
            </a:r>
            <a:r>
              <a:rPr lang="en-US" sz="2400" dirty="0" err="1">
                <a:effectLst/>
              </a:rPr>
              <a:t>quaecumque</a:t>
            </a:r>
            <a:r>
              <a:rPr lang="en-US" sz="2400" dirty="0">
                <a:effectLst/>
              </a:rPr>
              <a:t> </a:t>
            </a:r>
            <a:r>
              <a:rPr lang="en-US" sz="2400" dirty="0" err="1">
                <a:effectLst/>
              </a:rPr>
              <a:t>mandavi</a:t>
            </a:r>
            <a:r>
              <a:rPr lang="en-US" sz="2400" dirty="0">
                <a:effectLst/>
              </a:rPr>
              <a:t> </a:t>
            </a:r>
            <a:r>
              <a:rPr lang="en-US" sz="2400" dirty="0" err="1">
                <a:effectLst/>
              </a:rPr>
              <a:t>vobis</a:t>
            </a:r>
            <a:r>
              <a:rPr lang="en-US" sz="2400" dirty="0">
                <a:effectLst/>
              </a:rPr>
              <a:t>."</a:t>
            </a:r>
          </a:p>
          <a:p>
            <a:pPr marL="0" indent="0">
              <a:buNone/>
            </a:pPr>
            <a:r>
              <a:rPr lang="en-US" sz="2400" dirty="0" smtClean="0">
                <a:effectLst/>
              </a:rPr>
              <a:t>    </a:t>
            </a:r>
            <a:r>
              <a:rPr lang="en-US" sz="2400" dirty="0" err="1" smtClean="0">
                <a:effectLst/>
              </a:rPr>
              <a:t>Crediderunt</a:t>
            </a:r>
            <a:r>
              <a:rPr lang="en-US" sz="2400" dirty="0" smtClean="0">
                <a:effectLst/>
              </a:rPr>
              <a:t> </a:t>
            </a:r>
            <a:r>
              <a:rPr lang="en-US" sz="2400" dirty="0" err="1">
                <a:effectLst/>
              </a:rPr>
              <a:t>Hierusalem</a:t>
            </a:r>
            <a:r>
              <a:rPr lang="en-US" sz="2400" dirty="0">
                <a:effectLst/>
              </a:rPr>
              <a:t> </a:t>
            </a:r>
            <a:r>
              <a:rPr lang="en-US" sz="2400" dirty="0" err="1">
                <a:effectLst/>
              </a:rPr>
              <a:t>periturum</a:t>
            </a:r>
            <a:r>
              <a:rPr lang="en-US" sz="2400" dirty="0">
                <a:effectLst/>
              </a:rPr>
              <a:t> </a:t>
            </a:r>
            <a:r>
              <a:rPr lang="en-US" sz="2400" dirty="0" err="1">
                <a:effectLst/>
              </a:rPr>
              <a:t>esse</a:t>
            </a:r>
            <a:r>
              <a:rPr lang="en-US" sz="2400" dirty="0">
                <a:effectLst/>
              </a:rPr>
              <a:t> </a:t>
            </a:r>
            <a:r>
              <a:rPr lang="en-US" sz="2400" dirty="0" err="1">
                <a:effectLst/>
              </a:rPr>
              <a:t>satis</a:t>
            </a:r>
            <a:r>
              <a:rPr lang="en-US" sz="2400" dirty="0">
                <a:effectLst/>
              </a:rPr>
              <a:t> </a:t>
            </a:r>
            <a:r>
              <a:rPr lang="en-US" sz="2400" dirty="0" err="1">
                <a:effectLst/>
              </a:rPr>
              <a:t>mox</a:t>
            </a:r>
            <a:r>
              <a:rPr lang="en-US" sz="2400" dirty="0">
                <a:effectLst/>
              </a:rPr>
              <a:t>, </a:t>
            </a:r>
            <a:r>
              <a:rPr lang="en-US" sz="2400" dirty="0" err="1">
                <a:effectLst/>
              </a:rPr>
              <a:t>itaque</a:t>
            </a:r>
            <a:r>
              <a:rPr lang="en-US" sz="2400" dirty="0">
                <a:effectLst/>
              </a:rPr>
              <a:t> e </a:t>
            </a:r>
            <a:r>
              <a:rPr lang="en-US" sz="2400" dirty="0" err="1">
                <a:effectLst/>
              </a:rPr>
              <a:t>regione</a:t>
            </a:r>
            <a:r>
              <a:rPr lang="en-US" sz="2400" dirty="0">
                <a:effectLst/>
              </a:rPr>
              <a:t> </a:t>
            </a:r>
            <a:r>
              <a:rPr lang="en-US" sz="2400" dirty="0" err="1">
                <a:effectLst/>
              </a:rPr>
              <a:t>discedere</a:t>
            </a:r>
            <a:r>
              <a:rPr lang="en-US" sz="2400" dirty="0">
                <a:effectLst/>
              </a:rPr>
              <a:t> </a:t>
            </a:r>
            <a:r>
              <a:rPr lang="en-US" sz="2400" dirty="0" err="1">
                <a:effectLst/>
              </a:rPr>
              <a:t>parare</a:t>
            </a:r>
            <a:r>
              <a:rPr lang="en-US" sz="2400" dirty="0">
                <a:effectLst/>
              </a:rPr>
              <a:t> </a:t>
            </a:r>
            <a:r>
              <a:rPr lang="en-US" sz="2400" dirty="0" err="1">
                <a:effectLst/>
              </a:rPr>
              <a:t>inceperunt</a:t>
            </a:r>
            <a:r>
              <a:rPr lang="en-US" sz="2400" dirty="0">
                <a:effectLst/>
              </a:rPr>
              <a:t>.</a:t>
            </a:r>
            <a:endParaRPr lang="en-US" sz="2400" dirty="0"/>
          </a:p>
        </p:txBody>
      </p:sp>
    </p:spTree>
    <p:extLst>
      <p:ext uri="{BB962C8B-B14F-4D97-AF65-F5344CB8AC3E}">
        <p14:creationId xmlns:p14="http://schemas.microsoft.com/office/powerpoint/2010/main" val="135252190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Stay and Some Leave.</a:t>
            </a:r>
          </a:p>
        </p:txBody>
      </p:sp>
      <p:sp>
        <p:nvSpPr>
          <p:cNvPr id="3" name="Content Placeholder 2"/>
          <p:cNvSpPr>
            <a:spLocks noGrp="1"/>
          </p:cNvSpPr>
          <p:nvPr>
            <p:ph idx="1"/>
          </p:nvPr>
        </p:nvSpPr>
        <p:spPr/>
        <p:txBody>
          <a:bodyPr/>
          <a:lstStyle/>
          <a:p>
            <a:pPr marL="0" indent="0">
              <a:buNone/>
            </a:pPr>
            <a:r>
              <a:rPr lang="en-US" sz="2400" smtClean="0">
                <a:effectLst/>
              </a:rPr>
              <a:t>   Erat </a:t>
            </a:r>
            <a:r>
              <a:rPr lang="en-US" sz="2400">
                <a:effectLst/>
              </a:rPr>
              <a:t>difficillime eis a domibus suis discedere, ubi multis et miris  memorias fructi erant. Suas possessiones lente vendere incipiebant.</a:t>
            </a:r>
          </a:p>
          <a:p>
            <a:pPr marL="0" indent="0">
              <a:buNone/>
            </a:pPr>
            <a:r>
              <a:rPr lang="en-US" sz="2400" smtClean="0">
                <a:effectLst/>
              </a:rPr>
              <a:t>    Reliqui </a:t>
            </a:r>
            <a:r>
              <a:rPr lang="en-US" sz="2400">
                <a:effectLst/>
              </a:rPr>
              <a:t>Phariseaii Ioseph Arimatheae inquietaverant propter suam fidem in Iesu Messiā. Ioseph e loco in ecclesiā Pharisaeiorum discesserat, (in) Hierusalem possessionem suam vendiderat et cum suā familiā (ad) Arimatheam redire paraverat.</a:t>
            </a:r>
            <a:endParaRPr lang="en-US" sz="2400"/>
          </a:p>
        </p:txBody>
      </p:sp>
    </p:spTree>
    <p:extLst>
      <p:ext uri="{BB962C8B-B14F-4D97-AF65-F5344CB8AC3E}">
        <p14:creationId xmlns:p14="http://schemas.microsoft.com/office/powerpoint/2010/main" val="7118663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The Girdle Refused</a:t>
            </a:r>
            <a:endParaRPr lang="en-US"/>
          </a:p>
        </p:txBody>
      </p:sp>
      <p:sp>
        <p:nvSpPr>
          <p:cNvPr id="3" name="Content Placeholder 2"/>
          <p:cNvSpPr>
            <a:spLocks noGrp="1"/>
          </p:cNvSpPr>
          <p:nvPr>
            <p:ph idx="1"/>
          </p:nvPr>
        </p:nvSpPr>
        <p:spPr/>
        <p:txBody>
          <a:bodyPr/>
          <a:lstStyle/>
          <a:p>
            <a:pPr marL="0" indent="0">
              <a:buNone/>
            </a:pPr>
            <a:r>
              <a:rPr lang="en-US" sz="2800" smtClean="0">
                <a:effectLst/>
                <a:latin typeface="Book Antiqua" panose="02040602050305030304" pitchFamily="18" charset="0"/>
              </a:rPr>
              <a:t>   His viris  </a:t>
            </a:r>
            <a:r>
              <a:rPr lang="en-US" sz="2800">
                <a:effectLst/>
                <a:latin typeface="Book Antiqua" panose="02040602050305030304" pitchFamily="18" charset="0"/>
              </a:rPr>
              <a:t>Hercules causam itineris exposuit. Illi </a:t>
            </a:r>
            <a:r>
              <a:rPr lang="en-US" sz="2800" smtClean="0">
                <a:effectLst/>
                <a:latin typeface="Book Antiqua" panose="02040602050305030304" pitchFamily="18" charset="0"/>
              </a:rPr>
              <a:t>auctoritate </a:t>
            </a:r>
            <a:r>
              <a:rPr lang="en-US" sz="2800">
                <a:effectLst/>
                <a:latin typeface="Book Antiqua" panose="02040602050305030304" pitchFamily="18" charset="0"/>
              </a:rPr>
              <a:t>eius adducti iter cum eo facere constituerunt. Tum, cum eis </a:t>
            </a:r>
            <a:r>
              <a:rPr lang="en-US" sz="2800" smtClean="0">
                <a:effectLst/>
                <a:latin typeface="Book Antiqua" panose="02040602050305030304" pitchFamily="18" charset="0"/>
              </a:rPr>
              <a:t>quibus </a:t>
            </a:r>
            <a:r>
              <a:rPr lang="en-US" sz="2800">
                <a:effectLst/>
                <a:latin typeface="Book Antiqua" panose="02040602050305030304" pitchFamily="18" charset="0"/>
              </a:rPr>
              <a:t>persuaserat, navem conscendit, et ventum idoneum </a:t>
            </a:r>
            <a:r>
              <a:rPr lang="en-US" sz="2800" smtClean="0">
                <a:effectLst/>
                <a:latin typeface="Book Antiqua" panose="02040602050305030304" pitchFamily="18" charset="0"/>
              </a:rPr>
              <a:t>nactus, post </a:t>
            </a:r>
            <a:r>
              <a:rPr lang="en-US" sz="2800">
                <a:effectLst/>
                <a:latin typeface="Book Antiqua" panose="02040602050305030304" pitchFamily="18" charset="0"/>
              </a:rPr>
              <a:t>paucos dies ad ostium fluminis </a:t>
            </a:r>
            <a:r>
              <a:rPr lang="en-US" sz="2800" smtClean="0">
                <a:effectLst/>
                <a:latin typeface="Book Antiqua" panose="02040602050305030304" pitchFamily="18" charset="0"/>
              </a:rPr>
              <a:t>Thermodontis </a:t>
            </a:r>
            <a:r>
              <a:rPr lang="en-US" sz="2800">
                <a:effectLst/>
                <a:latin typeface="Book Antiqua" panose="02040602050305030304" pitchFamily="18" charset="0"/>
              </a:rPr>
              <a:t>appulit</a:t>
            </a:r>
            <a:r>
              <a:rPr lang="en-US" sz="2800" smtClean="0">
                <a:effectLst/>
                <a:latin typeface="Book Antiqua" panose="02040602050305030304" pitchFamily="18" charset="0"/>
              </a:rPr>
              <a:t>.</a:t>
            </a:r>
            <a:br>
              <a:rPr lang="en-US" sz="2800" smtClean="0">
                <a:effectLst/>
                <a:latin typeface="Book Antiqua" panose="02040602050305030304" pitchFamily="18" charset="0"/>
              </a:rPr>
            </a:br>
            <a:r>
              <a:rPr lang="en-US" sz="2800" smtClean="0">
                <a:effectLst/>
                <a:latin typeface="Book Antiqua" panose="02040602050305030304" pitchFamily="18" charset="0"/>
              </a:rPr>
              <a:t>   Postquam </a:t>
            </a:r>
            <a:r>
              <a:rPr lang="en-US" sz="2800">
                <a:effectLst/>
                <a:latin typeface="Book Antiqua" panose="02040602050305030304" pitchFamily="18" charset="0"/>
              </a:rPr>
              <a:t>in fines Amazonum venit, nuntium ad Hippolytam misit,</a:t>
            </a:r>
          </a:p>
          <a:p>
            <a:pPr marL="0" indent="0">
              <a:buNone/>
            </a:pPr>
            <a:endParaRPr lang="en-US" sz="2800">
              <a:latin typeface="Book Antiqua" panose="02040602050305030304" pitchFamily="18" charset="0"/>
            </a:endParaRPr>
          </a:p>
        </p:txBody>
      </p:sp>
    </p:spTree>
    <p:extLst>
      <p:ext uri="{BB962C8B-B14F-4D97-AF65-F5344CB8AC3E}">
        <p14:creationId xmlns:p14="http://schemas.microsoft.com/office/powerpoint/2010/main" val="355231169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92D050"/>
                </a:solidFill>
              </a:rPr>
              <a:t>The Girdle Refused</a:t>
            </a:r>
            <a:endParaRPr lang="en-US" sz="2000"/>
          </a:p>
        </p:txBody>
      </p:sp>
      <p:sp>
        <p:nvSpPr>
          <p:cNvPr id="3" name="Content Placeholder 2"/>
          <p:cNvSpPr>
            <a:spLocks noGrp="1"/>
          </p:cNvSpPr>
          <p:nvPr>
            <p:ph idx="1"/>
          </p:nvPr>
        </p:nvSpPr>
        <p:spPr/>
        <p:txBody>
          <a:bodyPr/>
          <a:lstStyle/>
          <a:p>
            <a:pPr marL="0" indent="0">
              <a:buNone/>
            </a:pPr>
            <a:r>
              <a:rPr lang="en-US" sz="2800">
                <a:effectLst/>
                <a:latin typeface="Book Antiqua" panose="02040602050305030304" pitchFamily="18" charset="0"/>
              </a:rPr>
              <a:t>qui causam veniendi docuit et balteum poposcit. Ipsa Hippolyte balteum tradere </a:t>
            </a:r>
            <a:r>
              <a:rPr lang="en-US" sz="2800" smtClean="0">
                <a:effectLst/>
                <a:latin typeface="Book Antiqua" panose="02040602050305030304" pitchFamily="18" charset="0"/>
              </a:rPr>
              <a:t>volebat</a:t>
            </a:r>
            <a:r>
              <a:rPr lang="en-US" sz="2800">
                <a:effectLst/>
                <a:latin typeface="Book Antiqua" panose="02040602050305030304" pitchFamily="18" charset="0"/>
              </a:rPr>
              <a:t>, quod de Herculis virtute famam acceperat. Quod tamen reliquae Amazones nolebant, </a:t>
            </a:r>
            <a:r>
              <a:rPr lang="en-US" sz="2800" smtClean="0">
                <a:effectLst/>
                <a:latin typeface="Book Antiqua" panose="02040602050305030304" pitchFamily="18" charset="0"/>
              </a:rPr>
              <a:t>negavit</a:t>
            </a:r>
            <a:r>
              <a:rPr lang="en-US" sz="2800">
                <a:effectLst/>
                <a:latin typeface="Book Antiqua" panose="02040602050305030304" pitchFamily="18" charset="0"/>
              </a:rPr>
              <a:t>. At Hercules ubi haec nuntiata sunt, belli fortunam temptare constituit.</a:t>
            </a:r>
          </a:p>
          <a:p>
            <a:pPr marL="0" indent="0">
              <a:buNone/>
            </a:pPr>
            <a:endParaRPr lang="en-US" sz="2400">
              <a:latin typeface="Book Antiqua" panose="02040602050305030304" pitchFamily="18" charset="0"/>
            </a:endParaRPr>
          </a:p>
        </p:txBody>
      </p:sp>
    </p:spTree>
    <p:extLst>
      <p:ext uri="{BB962C8B-B14F-4D97-AF65-F5344CB8AC3E}">
        <p14:creationId xmlns:p14="http://schemas.microsoft.com/office/powerpoint/2010/main" val="121703572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smtClean="0">
                <a:solidFill>
                  <a:srgbClr val="92D050"/>
                </a:solidFill>
              </a:rPr>
              <a:t>A Battle with Women Warriors</a:t>
            </a:r>
            <a:endParaRPr lang="en-US"/>
          </a:p>
        </p:txBody>
      </p:sp>
      <p:sp>
        <p:nvSpPr>
          <p:cNvPr id="3" name="Content Placeholder 2"/>
          <p:cNvSpPr>
            <a:spLocks noGrp="1"/>
          </p:cNvSpPr>
          <p:nvPr>
            <p:ph idx="1"/>
          </p:nvPr>
        </p:nvSpPr>
        <p:spPr/>
        <p:txBody>
          <a:bodyPr/>
          <a:lstStyle/>
          <a:p>
            <a:pPr marL="0" indent="0">
              <a:buNone/>
            </a:pPr>
            <a:r>
              <a:rPr lang="en-US" sz="2800" smtClean="0">
                <a:effectLst/>
              </a:rPr>
              <a:t>   </a:t>
            </a:r>
            <a:r>
              <a:rPr lang="en-US" sz="2800" smtClean="0">
                <a:effectLst/>
                <a:latin typeface="Book Antiqua" panose="02040602050305030304" pitchFamily="18" charset="0"/>
              </a:rPr>
              <a:t>Proximo </a:t>
            </a:r>
            <a:r>
              <a:rPr lang="en-US" sz="2800">
                <a:effectLst/>
                <a:latin typeface="Book Antiqua" panose="02040602050305030304" pitchFamily="18" charset="0"/>
              </a:rPr>
              <a:t>igitur die copias eduxit. Tum locum idoneum delegit et hostes ad pugnam evocavit.  Amazones quoque copias suas ex castris eduxerunt et non magno intervallo aciem instruxerunt. Palus erat non</a:t>
            </a:r>
          </a:p>
          <a:p>
            <a:pPr marL="0" indent="0">
              <a:buNone/>
            </a:pPr>
            <a:r>
              <a:rPr lang="en-US" sz="2800" smtClean="0">
                <a:effectLst/>
                <a:latin typeface="Book Antiqua" panose="02040602050305030304" pitchFamily="18" charset="0"/>
              </a:rPr>
              <a:t>    magna </a:t>
            </a:r>
            <a:r>
              <a:rPr lang="en-US" sz="2800">
                <a:effectLst/>
                <a:latin typeface="Book Antiqua" panose="02040602050305030304" pitchFamily="18" charset="0"/>
              </a:rPr>
              <a:t>inter duos exercitus. </a:t>
            </a:r>
            <a:r>
              <a:rPr lang="en-US" sz="2800" smtClean="0">
                <a:effectLst/>
                <a:latin typeface="Book Antiqua" panose="02040602050305030304" pitchFamily="18" charset="0"/>
              </a:rPr>
              <a:t>Neutri </a:t>
            </a:r>
            <a:r>
              <a:rPr lang="en-US" sz="2800">
                <a:effectLst/>
                <a:latin typeface="Book Antiqua" panose="02040602050305030304" pitchFamily="18" charset="0"/>
              </a:rPr>
              <a:t>tamen initium transeundi facere volebant. Tandem Hercules signum dedit, et ubi paludem transiit, proelium commisit.</a:t>
            </a:r>
          </a:p>
          <a:p>
            <a:pPr marL="0" indent="0">
              <a:buNone/>
            </a:pPr>
            <a:endParaRPr lang="en-US" sz="2800">
              <a:latin typeface="Book Antiqua" panose="02040602050305030304" pitchFamily="18" charset="0"/>
            </a:endParaRPr>
          </a:p>
        </p:txBody>
      </p:sp>
    </p:spTree>
    <p:extLst>
      <p:ext uri="{BB962C8B-B14F-4D97-AF65-F5344CB8AC3E}">
        <p14:creationId xmlns:p14="http://schemas.microsoft.com/office/powerpoint/2010/main" val="364210729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92D050"/>
                </a:solidFill>
              </a:rPr>
              <a:t>A Battle with Women Warriors</a:t>
            </a:r>
            <a:endParaRPr lang="en-US" sz="2000"/>
          </a:p>
        </p:txBody>
      </p:sp>
      <p:sp>
        <p:nvSpPr>
          <p:cNvPr id="3" name="Content Placeholder 2"/>
          <p:cNvSpPr>
            <a:spLocks noGrp="1"/>
          </p:cNvSpPr>
          <p:nvPr>
            <p:ph idx="1"/>
          </p:nvPr>
        </p:nvSpPr>
        <p:spPr/>
        <p:txBody>
          <a:bodyPr/>
          <a:lstStyle/>
          <a:p>
            <a:pPr marL="0" indent="0">
              <a:buNone/>
            </a:pPr>
            <a:r>
              <a:rPr lang="en-US" sz="2800" smtClean="0">
                <a:effectLst/>
                <a:latin typeface="Book Antiqua" panose="02040602050305030304" pitchFamily="18" charset="0"/>
              </a:rPr>
              <a:t>  Amazones </a:t>
            </a:r>
            <a:r>
              <a:rPr lang="en-US" sz="2800">
                <a:effectLst/>
                <a:latin typeface="Book Antiqua" panose="02040602050305030304" pitchFamily="18" charset="0"/>
              </a:rPr>
              <a:t>impetum virorum fortissime sustinuerunt et contra opinionem omnium, magnam virtutem praestiterunt. Multos quidem eorum occiderunt; multos etiam in fugam coniecerunt.</a:t>
            </a:r>
          </a:p>
          <a:p>
            <a:pPr marL="0" indent="0">
              <a:buNone/>
            </a:pPr>
            <a:r>
              <a:rPr lang="en-US" sz="2800">
                <a:effectLst/>
                <a:latin typeface="Book Antiqua" panose="02040602050305030304" pitchFamily="18" charset="0"/>
              </a:rPr>
              <a:t> </a:t>
            </a:r>
          </a:p>
          <a:p>
            <a:pPr marL="0" indent="0">
              <a:buNone/>
            </a:pPr>
            <a:r>
              <a:rPr lang="en-US" sz="2800" smtClean="0">
                <a:effectLst/>
                <a:latin typeface="Book Antiqua" panose="02040602050305030304" pitchFamily="18" charset="0"/>
              </a:rPr>
              <a:t>  Viri </a:t>
            </a:r>
            <a:r>
              <a:rPr lang="en-US" sz="2800">
                <a:effectLst/>
                <a:latin typeface="Book Antiqua" panose="02040602050305030304" pitchFamily="18" charset="0"/>
              </a:rPr>
              <a:t>enim novo genere pugnae perturbabantur, </a:t>
            </a:r>
            <a:r>
              <a:rPr lang="en-US" sz="2800" smtClean="0">
                <a:effectLst/>
                <a:latin typeface="Book Antiqua" panose="02040602050305030304" pitchFamily="18" charset="0"/>
              </a:rPr>
              <a:t>nec </a:t>
            </a:r>
            <a:r>
              <a:rPr lang="en-US" sz="2800">
                <a:effectLst/>
                <a:latin typeface="Book Antiqua" panose="02040602050305030304" pitchFamily="18" charset="0"/>
              </a:rPr>
              <a:t>solitam virtutem praestabant. </a:t>
            </a:r>
            <a:endParaRPr lang="en-US" sz="2800">
              <a:latin typeface="Book Antiqua" panose="02040602050305030304" pitchFamily="18" charset="0"/>
            </a:endParaRPr>
          </a:p>
        </p:txBody>
      </p:sp>
    </p:spTree>
    <p:extLst>
      <p:ext uri="{BB962C8B-B14F-4D97-AF65-F5344CB8AC3E}">
        <p14:creationId xmlns:p14="http://schemas.microsoft.com/office/powerpoint/2010/main" val="3827175740"/>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A Battle with Women Warriors</a:t>
            </a:r>
            <a:endParaRPr lang="en-US"/>
          </a:p>
        </p:txBody>
      </p:sp>
      <p:sp>
        <p:nvSpPr>
          <p:cNvPr id="3" name="Content Placeholder 2"/>
          <p:cNvSpPr>
            <a:spLocks noGrp="1"/>
          </p:cNvSpPr>
          <p:nvPr>
            <p:ph idx="1"/>
          </p:nvPr>
        </p:nvSpPr>
        <p:spPr/>
        <p:txBody>
          <a:bodyPr/>
          <a:lstStyle/>
          <a:p>
            <a:pPr marL="0" indent="0">
              <a:buNone/>
            </a:pPr>
            <a:r>
              <a:rPr lang="en-US" sz="2800" smtClean="0">
                <a:effectLst/>
                <a:latin typeface="Book Antiqua" panose="02040602050305030304" pitchFamily="18" charset="0"/>
              </a:rPr>
              <a:t>   </a:t>
            </a:r>
            <a:br>
              <a:rPr lang="en-US" sz="2800" smtClean="0">
                <a:effectLst/>
                <a:latin typeface="Book Antiqua" panose="02040602050305030304" pitchFamily="18" charset="0"/>
              </a:rPr>
            </a:br>
            <a:r>
              <a:rPr lang="en-US" sz="2800" smtClean="0">
                <a:effectLst/>
                <a:latin typeface="Book Antiqua" panose="02040602050305030304" pitchFamily="18" charset="0"/>
              </a:rPr>
              <a:t>Hercules </a:t>
            </a:r>
            <a:r>
              <a:rPr lang="en-US" sz="2800">
                <a:effectLst/>
                <a:latin typeface="Book Antiqua" panose="02040602050305030304" pitchFamily="18" charset="0"/>
              </a:rPr>
              <a:t>autem, ubi haec vidit, de suis fortunis desperare coepit. Tantum dedecus deprecatus </a:t>
            </a:r>
            <a:r>
              <a:rPr lang="en-US" sz="2800" smtClean="0">
                <a:effectLst/>
                <a:latin typeface="Book Antiqua" panose="02040602050305030304" pitchFamily="18" charset="0"/>
              </a:rPr>
              <a:t>est, </a:t>
            </a:r>
            <a:r>
              <a:rPr lang="en-US" sz="2800">
                <a:effectLst/>
                <a:latin typeface="Book Antiqua" panose="02040602050305030304" pitchFamily="18" charset="0"/>
              </a:rPr>
              <a:t>et sui milites, cohorti a verbis suis ad pristinam virtutem proelium sine mora </a:t>
            </a:r>
            <a:r>
              <a:rPr lang="en-US" sz="2800" smtClean="0">
                <a:effectLst/>
                <a:latin typeface="Book Antiqua" panose="02040602050305030304" pitchFamily="18" charset="0"/>
              </a:rPr>
              <a:t>red-integraverunt, </a:t>
            </a:r>
            <a:r>
              <a:rPr lang="en-US" sz="2800">
                <a:effectLst/>
                <a:latin typeface="Book Antiqua" panose="02040602050305030304" pitchFamily="18" charset="0"/>
              </a:rPr>
              <a:t>etiam qui vulneribus laborati erant.</a:t>
            </a:r>
          </a:p>
          <a:p>
            <a:pPr marL="0" indent="0">
              <a:buNone/>
            </a:pPr>
            <a:endParaRPr lang="en-US" sz="2800">
              <a:latin typeface="Book Antiqua" panose="02040602050305030304" pitchFamily="18" charset="0"/>
            </a:endParaRPr>
          </a:p>
        </p:txBody>
      </p:sp>
    </p:spTree>
    <p:extLst>
      <p:ext uri="{BB962C8B-B14F-4D97-AF65-F5344CB8AC3E}">
        <p14:creationId xmlns:p14="http://schemas.microsoft.com/office/powerpoint/2010/main" val="91632872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More Adverbs</a:t>
            </a:r>
            <a:endParaRPr lang="en-US"/>
          </a:p>
        </p:txBody>
      </p:sp>
      <p:sp>
        <p:nvSpPr>
          <p:cNvPr id="3" name="Content Placeholder 2"/>
          <p:cNvSpPr>
            <a:spLocks noGrp="1"/>
          </p:cNvSpPr>
          <p:nvPr>
            <p:ph idx="1"/>
          </p:nvPr>
        </p:nvSpPr>
        <p:spPr>
          <a:xfrm>
            <a:off x="1066800" y="1981200"/>
            <a:ext cx="7924800" cy="4114800"/>
          </a:xfrm>
        </p:spPr>
        <p:txBody>
          <a:bodyPr/>
          <a:lstStyle/>
          <a:p>
            <a:pPr marL="0" indent="0">
              <a:buNone/>
            </a:pPr>
            <a:r>
              <a:rPr lang="en-US" sz="2800" smtClean="0">
                <a:effectLst/>
              </a:rPr>
              <a:t>hic		huc		hinc 	</a:t>
            </a:r>
          </a:p>
          <a:p>
            <a:pPr marL="0" indent="0">
              <a:buNone/>
            </a:pPr>
            <a:r>
              <a:rPr lang="en-US" sz="2800" smtClean="0">
                <a:effectLst/>
              </a:rPr>
              <a:t>ibi		eo		inde</a:t>
            </a:r>
            <a:r>
              <a:rPr lang="en-US" sz="2800">
                <a:effectLst/>
              </a:rPr>
              <a:t/>
            </a:r>
            <a:br>
              <a:rPr lang="en-US" sz="2800">
                <a:effectLst/>
              </a:rPr>
            </a:br>
            <a:r>
              <a:rPr lang="en-US" sz="2800" smtClean="0">
                <a:effectLst/>
              </a:rPr>
              <a:t>istic		istuc		instinc	</a:t>
            </a:r>
            <a:br>
              <a:rPr lang="en-US" sz="2800" smtClean="0">
                <a:effectLst/>
              </a:rPr>
            </a:br>
            <a:r>
              <a:rPr lang="en-US" sz="2800" smtClean="0">
                <a:effectLst/>
              </a:rPr>
              <a:t>illic		illuc	</a:t>
            </a:r>
            <a:br>
              <a:rPr lang="en-US" sz="2800" smtClean="0">
                <a:effectLst/>
              </a:rPr>
            </a:br>
            <a:r>
              <a:rPr lang="en-US" sz="2800" smtClean="0">
                <a:effectLst/>
              </a:rPr>
              <a:t>ubi		quo		unde	  </a:t>
            </a:r>
            <a:br>
              <a:rPr lang="en-US" sz="2800" smtClean="0">
                <a:effectLst/>
              </a:rPr>
            </a:br>
            <a:r>
              <a:rPr lang="en-US" sz="2800" smtClean="0">
                <a:effectLst/>
              </a:rPr>
              <a:t>alicubi	aliquo  	alicunde</a:t>
            </a:r>
            <a:br>
              <a:rPr lang="en-US" sz="2800" smtClean="0">
                <a:effectLst/>
              </a:rPr>
            </a:br>
            <a:r>
              <a:rPr lang="en-US" sz="2800" smtClean="0">
                <a:effectLst/>
              </a:rPr>
              <a:t>ibidem	eodem	indidem</a:t>
            </a:r>
            <a:br>
              <a:rPr lang="en-US" sz="2800" smtClean="0">
                <a:effectLst/>
              </a:rPr>
            </a:br>
            <a:r>
              <a:rPr lang="en-US" sz="2800" smtClean="0">
                <a:effectLst/>
              </a:rPr>
              <a:t>alibi		alio		aliunde</a:t>
            </a:r>
            <a:br>
              <a:rPr lang="en-US" sz="2800" smtClean="0">
                <a:effectLst/>
              </a:rPr>
            </a:br>
            <a:r>
              <a:rPr lang="en-US" sz="2800" smtClean="0">
                <a:effectLst/>
              </a:rPr>
              <a:t>ubiubi	quoquo	undecumque</a:t>
            </a:r>
            <a:br>
              <a:rPr lang="en-US" sz="2800" smtClean="0">
                <a:effectLst/>
              </a:rPr>
            </a:br>
            <a:r>
              <a:rPr lang="en-US" sz="2800" smtClean="0">
                <a:effectLst/>
              </a:rPr>
              <a:t/>
            </a:r>
            <a:br>
              <a:rPr lang="en-US" sz="2800" smtClean="0">
                <a:effectLst/>
              </a:rPr>
            </a:br>
            <a:endParaRPr lang="en-US" sz="2800">
              <a:effectLst/>
            </a:endParaRP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Last Charge of the Amazons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9602" y="1981200"/>
            <a:ext cx="6358195" cy="4114800"/>
          </a:xfrm>
        </p:spPr>
      </p:pic>
    </p:spTree>
    <p:extLst>
      <p:ext uri="{BB962C8B-B14F-4D97-AF65-F5344CB8AC3E}">
        <p14:creationId xmlns:p14="http://schemas.microsoft.com/office/powerpoint/2010/main" val="2395063898"/>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Donkey and the Teacher</a:t>
            </a:r>
            <a:endParaRPr lang="en-US"/>
          </a:p>
        </p:txBody>
      </p:sp>
      <p:sp>
        <p:nvSpPr>
          <p:cNvPr id="3" name="Content Placeholder 2"/>
          <p:cNvSpPr>
            <a:spLocks noGrp="1"/>
          </p:cNvSpPr>
          <p:nvPr>
            <p:ph idx="1"/>
          </p:nvPr>
        </p:nvSpPr>
        <p:spPr/>
        <p:txBody>
          <a:bodyPr/>
          <a:lstStyle/>
          <a:p>
            <a:pPr marL="0" indent="0">
              <a:buNone/>
            </a:pPr>
            <a:r>
              <a:rPr lang="en-US" sz="2800" smtClean="0">
                <a:effectLst/>
                <a:latin typeface="Comic Sans MS" panose="030F0702030302020204" pitchFamily="66" charset="0"/>
              </a:rPr>
              <a:t>   Magister </a:t>
            </a:r>
            <a:r>
              <a:rPr lang="en-US" sz="2800">
                <a:effectLst/>
                <a:latin typeface="Comic Sans MS" panose="030F0702030302020204" pitchFamily="66" charset="0"/>
              </a:rPr>
              <a:t>quidam dicit,</a:t>
            </a:r>
          </a:p>
          <a:p>
            <a:pPr marL="0" indent="0">
              <a:buNone/>
            </a:pPr>
            <a:r>
              <a:rPr lang="en-US" sz="2800">
                <a:effectLst/>
                <a:latin typeface="Comic Sans MS" panose="030F0702030302020204" pitchFamily="66" charset="0"/>
              </a:rPr>
              <a:t>"In arte mea excellens sum! Si merces digna </a:t>
            </a:r>
            <a:r>
              <a:rPr lang="en-US" sz="2800" smtClean="0">
                <a:effectLst/>
                <a:latin typeface="Comic Sans MS" panose="030F0702030302020204" pitchFamily="66" charset="0"/>
              </a:rPr>
              <a:t>dabitur, non </a:t>
            </a:r>
            <a:r>
              <a:rPr lang="en-US" sz="2800">
                <a:effectLst/>
                <a:latin typeface="Comic Sans MS" panose="030F0702030302020204" pitchFamily="66" charset="0"/>
              </a:rPr>
              <a:t>modo </a:t>
            </a:r>
            <a:r>
              <a:rPr lang="en-US" sz="2800" smtClean="0">
                <a:effectLst/>
                <a:latin typeface="Comic Sans MS" panose="030F0702030302020204" pitchFamily="66" charset="0"/>
              </a:rPr>
              <a:t>pueros, verum </a:t>
            </a:r>
            <a:r>
              <a:rPr lang="en-US" sz="2800">
                <a:effectLst/>
                <a:latin typeface="Comic Sans MS" panose="030F0702030302020204" pitchFamily="66" charset="0"/>
              </a:rPr>
              <a:t>etiam asinum docebo!" </a:t>
            </a:r>
            <a:r>
              <a:rPr lang="en-US" sz="2800" smtClean="0">
                <a:effectLst/>
                <a:latin typeface="Comic Sans MS" panose="030F0702030302020204" pitchFamily="66" charset="0"/>
              </a:rPr>
              <a:t/>
            </a:r>
            <a:br>
              <a:rPr lang="en-US" sz="2800" smtClean="0">
                <a:effectLst/>
                <a:latin typeface="Comic Sans MS" panose="030F0702030302020204" pitchFamily="66" charset="0"/>
              </a:rPr>
            </a:br>
            <a:r>
              <a:rPr lang="en-US" sz="2800" smtClean="0">
                <a:effectLst/>
                <a:latin typeface="Comic Sans MS" panose="030F0702030302020204" pitchFamily="66" charset="0"/>
              </a:rPr>
              <a:t>   Princeps </a:t>
            </a:r>
            <a:r>
              <a:rPr lang="en-US" sz="2800">
                <a:effectLst/>
                <a:latin typeface="Comic Sans MS" panose="030F0702030302020204" pitchFamily="66" charset="0"/>
              </a:rPr>
              <a:t>magistri temeritatem audit. Princeps magistro dicit</a:t>
            </a:r>
            <a:r>
              <a:rPr lang="en-US" sz="2800" smtClean="0">
                <a:effectLst/>
                <a:latin typeface="Comic Sans MS" panose="030F0702030302020204" pitchFamily="66" charset="0"/>
              </a:rPr>
              <a:t>, "</a:t>
            </a:r>
            <a:r>
              <a:rPr lang="en-US" sz="2800">
                <a:effectLst/>
                <a:latin typeface="Comic Sans MS" panose="030F0702030302020204" pitchFamily="66" charset="0"/>
              </a:rPr>
              <a:t>Si quinquaginta aureos tibi </a:t>
            </a:r>
            <a:r>
              <a:rPr lang="en-US" sz="2800" smtClean="0">
                <a:effectLst/>
                <a:latin typeface="Comic Sans MS" panose="030F0702030302020204" pitchFamily="66" charset="0"/>
              </a:rPr>
              <a:t>dabo, intra </a:t>
            </a:r>
            <a:r>
              <a:rPr lang="en-US" sz="2800">
                <a:effectLst/>
                <a:latin typeface="Comic Sans MS" panose="030F0702030302020204" pitchFamily="66" charset="0"/>
              </a:rPr>
              <a:t>decem annos asinum legere docebis?" </a:t>
            </a:r>
            <a:endParaRPr lang="en-US" sz="2800">
              <a:latin typeface="Comic Sans MS" panose="030F0702030302020204" pitchFamily="66" charset="0"/>
            </a:endParaRPr>
          </a:p>
        </p:txBody>
      </p:sp>
    </p:spTree>
    <p:extLst>
      <p:ext uri="{BB962C8B-B14F-4D97-AF65-F5344CB8AC3E}">
        <p14:creationId xmlns:p14="http://schemas.microsoft.com/office/powerpoint/2010/main" val="80395408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Donkey and the Teacher</a:t>
            </a:r>
          </a:p>
        </p:txBody>
      </p:sp>
      <p:sp>
        <p:nvSpPr>
          <p:cNvPr id="3" name="Content Placeholder 2"/>
          <p:cNvSpPr>
            <a:spLocks noGrp="1"/>
          </p:cNvSpPr>
          <p:nvPr>
            <p:ph idx="1"/>
          </p:nvPr>
        </p:nvSpPr>
        <p:spPr/>
        <p:txBody>
          <a:bodyPr/>
          <a:lstStyle/>
          <a:p>
            <a:pPr marL="0" indent="0">
              <a:buNone/>
            </a:pPr>
            <a:r>
              <a:rPr lang="en-US" sz="2800" smtClean="0">
                <a:effectLst/>
                <a:latin typeface="Comic Sans MS" panose="030F0702030302020204" pitchFamily="66" charset="0"/>
              </a:rPr>
              <a:t>   Magister </a:t>
            </a:r>
            <a:r>
              <a:rPr lang="en-US" sz="2800">
                <a:effectLst/>
                <a:latin typeface="Comic Sans MS" panose="030F0702030302020204" pitchFamily="66" charset="0"/>
              </a:rPr>
              <a:t>impudens respondet,</a:t>
            </a:r>
          </a:p>
          <a:p>
            <a:pPr marL="0" indent="0">
              <a:buNone/>
            </a:pPr>
            <a:r>
              <a:rPr lang="en-US" sz="2800">
                <a:effectLst/>
                <a:latin typeface="Comic Sans MS" panose="030F0702030302020204" pitchFamily="66" charset="0"/>
              </a:rPr>
              <a:t>"Certe asinum legere et scribere docebo! Si in hoc spatio temporis hoc non facio, O princeps, me occidere potes!"</a:t>
            </a:r>
          </a:p>
          <a:p>
            <a:pPr marL="0" indent="0">
              <a:buNone/>
            </a:pPr>
            <a:r>
              <a:rPr lang="en-US" sz="2800" smtClean="0">
                <a:effectLst/>
                <a:latin typeface="Comic Sans MS" panose="030F0702030302020204" pitchFamily="66" charset="0"/>
              </a:rPr>
              <a:t>   Amici </a:t>
            </a:r>
            <a:r>
              <a:rPr lang="en-US" sz="2800">
                <a:effectLst/>
                <a:latin typeface="Comic Sans MS" panose="030F0702030302020204" pitchFamily="66" charset="0"/>
              </a:rPr>
              <a:t>hoc audiunt et admirantur. Sic eum increpant, dicentes,</a:t>
            </a:r>
          </a:p>
          <a:p>
            <a:pPr marL="0" indent="0">
              <a:buNone/>
            </a:pPr>
            <a:r>
              <a:rPr lang="en-US" sz="2800" smtClean="0">
                <a:effectLst/>
                <a:latin typeface="Comic Sans MS" panose="030F0702030302020204" pitchFamily="66" charset="0"/>
              </a:rPr>
              <a:t>    "</a:t>
            </a:r>
            <a:r>
              <a:rPr lang="en-US" sz="2800">
                <a:effectLst/>
                <a:latin typeface="Comic Sans MS" panose="030F0702030302020204" pitchFamily="66" charset="0"/>
              </a:rPr>
              <a:t>Amice, rem non modo difficilem</a:t>
            </a:r>
          </a:p>
          <a:p>
            <a:pPr marL="0" indent="0">
              <a:buNone/>
            </a:pPr>
            <a:r>
              <a:rPr lang="en-US" sz="2800">
                <a:effectLst/>
                <a:latin typeface="Comic Sans MS" panose="030F0702030302020204" pitchFamily="66" charset="0"/>
              </a:rPr>
              <a:t>verum etiam impossibilem facere promittis! </a:t>
            </a:r>
            <a:endParaRPr lang="en-US" sz="2800">
              <a:latin typeface="Comic Sans MS" panose="030F0702030302020204" pitchFamily="66" charset="0"/>
            </a:endParaRPr>
          </a:p>
        </p:txBody>
      </p:sp>
    </p:spTree>
    <p:extLst>
      <p:ext uri="{BB962C8B-B14F-4D97-AF65-F5344CB8AC3E}">
        <p14:creationId xmlns:p14="http://schemas.microsoft.com/office/powerpoint/2010/main" val="383948555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Donkey and the Teacher</a:t>
            </a:r>
          </a:p>
        </p:txBody>
      </p:sp>
      <p:sp>
        <p:nvSpPr>
          <p:cNvPr id="3" name="Content Placeholder 2"/>
          <p:cNvSpPr>
            <a:spLocks noGrp="1"/>
          </p:cNvSpPr>
          <p:nvPr>
            <p:ph idx="1"/>
          </p:nvPr>
        </p:nvSpPr>
        <p:spPr/>
        <p:txBody>
          <a:bodyPr/>
          <a:lstStyle/>
          <a:p>
            <a:pPr marL="0" indent="0">
              <a:buNone/>
            </a:pPr>
            <a:endParaRPr lang="en-US" sz="2800" smtClean="0">
              <a:effectLst/>
              <a:latin typeface="Comic Sans MS" panose="030F0702030302020204" pitchFamily="66" charset="0"/>
            </a:endParaRPr>
          </a:p>
          <a:p>
            <a:pPr marL="0" indent="0">
              <a:buNone/>
            </a:pPr>
            <a:r>
              <a:rPr lang="en-US" sz="2800" smtClean="0">
                <a:effectLst/>
                <a:latin typeface="Comic Sans MS" panose="030F0702030302020204" pitchFamily="66" charset="0"/>
              </a:rPr>
              <a:t>Post </a:t>
            </a:r>
            <a:r>
              <a:rPr lang="en-US" sz="2800">
                <a:effectLst/>
                <a:latin typeface="Comic Sans MS" panose="030F0702030302020204" pitchFamily="66" charset="0"/>
              </a:rPr>
              <a:t>decem annos,</a:t>
            </a:r>
          </a:p>
          <a:p>
            <a:pPr marL="0" indent="0">
              <a:buNone/>
            </a:pPr>
            <a:r>
              <a:rPr lang="en-US" sz="2800">
                <a:effectLst/>
                <a:latin typeface="Comic Sans MS" panose="030F0702030302020204" pitchFamily="66" charset="0"/>
              </a:rPr>
              <a:t>asino legere et scribere nesciente, princeps te occidet!"</a:t>
            </a:r>
          </a:p>
          <a:p>
            <a:pPr marL="0" indent="0">
              <a:buNone/>
            </a:pPr>
            <a:r>
              <a:rPr lang="en-US" sz="2800">
                <a:effectLst/>
                <a:latin typeface="Comic Sans MS" panose="030F0702030302020204" pitchFamily="66" charset="0"/>
              </a:rPr>
              <a:t>Magister amicis respondet,</a:t>
            </a:r>
          </a:p>
          <a:p>
            <a:pPr marL="0" indent="0">
              <a:buNone/>
            </a:pPr>
            <a:r>
              <a:rPr lang="en-US" sz="2800">
                <a:effectLst/>
                <a:latin typeface="Comic Sans MS" panose="030F0702030302020204" pitchFamily="66" charset="0"/>
              </a:rPr>
              <a:t>"Amici mei, ne timeatis! </a:t>
            </a:r>
            <a:endParaRPr lang="en-US" sz="2800">
              <a:latin typeface="Comic Sans MS" panose="030F0702030302020204" pitchFamily="66" charset="0"/>
            </a:endParaRPr>
          </a:p>
        </p:txBody>
      </p:sp>
    </p:spTree>
    <p:extLst>
      <p:ext uri="{BB962C8B-B14F-4D97-AF65-F5344CB8AC3E}">
        <p14:creationId xmlns:p14="http://schemas.microsoft.com/office/powerpoint/2010/main" val="180432752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Donkey and the Teacher</a:t>
            </a:r>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In hoc decennio,</a:t>
            </a:r>
          </a:p>
          <a:p>
            <a:pPr marL="0" indent="0">
              <a:buNone/>
            </a:pPr>
            <a:r>
              <a:rPr lang="en-US" sz="2800">
                <a:effectLst/>
                <a:latin typeface="Comic Sans MS" panose="030F0702030302020204" pitchFamily="66" charset="0"/>
              </a:rPr>
              <a:t>aut asinus morietur, aut princeps,</a:t>
            </a:r>
          </a:p>
          <a:p>
            <a:pPr marL="0" indent="0">
              <a:buNone/>
            </a:pPr>
            <a:r>
              <a:rPr lang="en-US" sz="2800">
                <a:effectLst/>
                <a:latin typeface="Comic Sans MS" panose="030F0702030302020204" pitchFamily="66" charset="0"/>
              </a:rPr>
              <a:t>aut ego."</a:t>
            </a:r>
          </a:p>
          <a:p>
            <a:pPr marL="0" indent="0">
              <a:buNone/>
            </a:pPr>
            <a:endParaRPr lang="en-US" sz="28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733800"/>
            <a:ext cx="3048000" cy="2179320"/>
          </a:xfrm>
          <a:prstGeom prst="rect">
            <a:avLst/>
          </a:prstGeom>
        </p:spPr>
      </p:pic>
    </p:spTree>
    <p:extLst>
      <p:ext uri="{BB962C8B-B14F-4D97-AF65-F5344CB8AC3E}">
        <p14:creationId xmlns:p14="http://schemas.microsoft.com/office/powerpoint/2010/main" val="90751522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 these too.</a:t>
            </a:r>
            <a:endParaRPr lang="en-US"/>
          </a:p>
        </p:txBody>
      </p:sp>
      <p:sp>
        <p:nvSpPr>
          <p:cNvPr id="3" name="Content Placeholder 2"/>
          <p:cNvSpPr>
            <a:spLocks noGrp="1"/>
          </p:cNvSpPr>
          <p:nvPr>
            <p:ph idx="1"/>
          </p:nvPr>
        </p:nvSpPr>
        <p:spPr/>
        <p:txBody>
          <a:bodyPr/>
          <a:lstStyle/>
          <a:p>
            <a:pPr marL="0" indent="0">
              <a:buNone/>
            </a:pPr>
            <a:r>
              <a:rPr lang="en-US" sz="2800">
                <a:effectLst/>
              </a:rPr>
              <a:t>uvivis	</a:t>
            </a:r>
            <a:r>
              <a:rPr lang="en-US" sz="2800" smtClean="0">
                <a:effectLst/>
              </a:rPr>
              <a:t>	quovis</a:t>
            </a:r>
            <a:r>
              <a:rPr lang="en-US" sz="2800">
                <a:effectLst/>
              </a:rPr>
              <a:t>	undique</a:t>
            </a:r>
            <a:br>
              <a:rPr lang="en-US" sz="2800">
                <a:effectLst/>
              </a:rPr>
            </a:br>
            <a:r>
              <a:rPr lang="en-US" sz="2800">
                <a:effectLst/>
              </a:rPr>
              <a:t>sicubi	</a:t>
            </a:r>
            <a:r>
              <a:rPr lang="en-US" sz="2800" smtClean="0">
                <a:effectLst/>
              </a:rPr>
              <a:t>	siquo</a:t>
            </a:r>
            <a:r>
              <a:rPr lang="en-US" sz="2800">
                <a:effectLst/>
              </a:rPr>
              <a:t>	</a:t>
            </a:r>
            <a:r>
              <a:rPr lang="en-US" sz="2800" smtClean="0">
                <a:effectLst/>
              </a:rPr>
              <a:t>sicunde</a:t>
            </a:r>
          </a:p>
          <a:p>
            <a:pPr marL="0" indent="0">
              <a:buNone/>
            </a:pPr>
            <a:r>
              <a:rPr lang="en-US" sz="2800" smtClean="0">
                <a:effectLst/>
              </a:rPr>
              <a:t>necubi		nequo	necunde</a:t>
            </a:r>
          </a:p>
          <a:p>
            <a:pPr marL="0" indent="0">
              <a:buNone/>
            </a:pPr>
            <a:endParaRPr lang="en-US" sz="2800">
              <a:effectLst/>
            </a:endParaRPr>
          </a:p>
          <a:p>
            <a:pPr marL="0" indent="0">
              <a:buNone/>
            </a:pPr>
            <a:r>
              <a:rPr lang="en-US" sz="2800" i="1" smtClean="0">
                <a:solidFill>
                  <a:srgbClr val="92D050"/>
                </a:solidFill>
                <a:effectLst/>
              </a:rPr>
              <a:t>Do you see a pattern?</a:t>
            </a:r>
            <a:endParaRPr lang="en-US" sz="2800" i="1">
              <a:solidFill>
                <a:srgbClr val="92D050"/>
              </a:solidFill>
            </a:endParaRPr>
          </a:p>
        </p:txBody>
      </p:sp>
    </p:spTree>
    <p:extLst>
      <p:ext uri="{BB962C8B-B14F-4D97-AF65-F5344CB8AC3E}">
        <p14:creationId xmlns:p14="http://schemas.microsoft.com/office/powerpoint/2010/main" val="22632271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Love?</a:t>
            </a:r>
            <a:endParaRPr lang="en-US"/>
          </a:p>
        </p:txBody>
      </p:sp>
      <p:sp>
        <p:nvSpPr>
          <p:cNvPr id="3" name="Rectangle 2"/>
          <p:cNvSpPr/>
          <p:nvPr/>
        </p:nvSpPr>
        <p:spPr>
          <a:xfrm>
            <a:off x="1371600" y="2057400"/>
            <a:ext cx="6705600" cy="4154984"/>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4.   Caritas patiens est benigna est. Caritas non aemulatur. Non agit perperam non inflatur.</a:t>
            </a:r>
          </a:p>
          <a:p>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5.   Non est ambitiosa. Non quaerit quae sua sunt non. Non irritatur. Non cogitat malum.</a:t>
            </a:r>
          </a:p>
          <a:p>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6.   Non gaudet super iniquitatem; congaudet autem veritati.</a:t>
            </a:r>
          </a:p>
          <a:p>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7.   Omnia suffert; omnia credit; omnia sperat; omnia sustinet.</a:t>
            </a:r>
          </a:p>
        </p:txBody>
      </p:sp>
    </p:spTree>
    <p:extLst>
      <p:ext uri="{BB962C8B-B14F-4D97-AF65-F5344CB8AC3E}">
        <p14:creationId xmlns:p14="http://schemas.microsoft.com/office/powerpoint/2010/main" val="282639857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are your answers?</a:t>
            </a:r>
            <a:endParaRPr lang="en-US" sz="2000"/>
          </a:p>
        </p:txBody>
      </p:sp>
      <p:sp>
        <p:nvSpPr>
          <p:cNvPr id="3" name="Content Placeholder 2"/>
          <p:cNvSpPr>
            <a:spLocks noGrp="1"/>
          </p:cNvSpPr>
          <p:nvPr>
            <p:ph idx="1"/>
          </p:nvPr>
        </p:nvSpPr>
        <p:spPr>
          <a:xfrm>
            <a:off x="1066800" y="1981200"/>
            <a:ext cx="7772400" cy="4114800"/>
          </a:xfrm>
        </p:spPr>
        <p:txBody>
          <a:bodyPr/>
          <a:lstStyle/>
          <a:p>
            <a:pPr marL="0" indent="0">
              <a:buNone/>
            </a:pPr>
            <a:r>
              <a:rPr lang="en-US" sz="2400" smtClean="0">
                <a:effectLst/>
              </a:rPr>
              <a:t>What </a:t>
            </a:r>
            <a:r>
              <a:rPr lang="en-US" sz="2400">
                <a:effectLst/>
              </a:rPr>
              <a:t>is the real definition of Love? </a:t>
            </a:r>
            <a:br>
              <a:rPr lang="en-US" sz="2400">
                <a:effectLst/>
              </a:rPr>
            </a:br>
            <a:r>
              <a:rPr lang="en-US" sz="2400">
                <a:effectLst/>
              </a:rPr>
              <a:t>Is it a warm, fuzzy feeling? </a:t>
            </a:r>
            <a:r>
              <a:rPr lang="en-US" sz="2400" smtClean="0">
                <a:effectLst/>
              </a:rPr>
              <a:t/>
            </a:r>
            <a:br>
              <a:rPr lang="en-US" sz="2400" smtClean="0">
                <a:effectLst/>
              </a:rPr>
            </a:br>
            <a:r>
              <a:rPr lang="en-US" sz="2400" smtClean="0">
                <a:effectLst/>
              </a:rPr>
              <a:t>Is </a:t>
            </a:r>
            <a:r>
              <a:rPr lang="en-US" sz="2400">
                <a:effectLst/>
              </a:rPr>
              <a:t>it accepting everyone no matter what? </a:t>
            </a:r>
            <a:br>
              <a:rPr lang="en-US" sz="2400">
                <a:effectLst/>
              </a:rPr>
            </a:br>
            <a:r>
              <a:rPr lang="en-US" sz="2400">
                <a:effectLst/>
              </a:rPr>
              <a:t>How does God view love? </a:t>
            </a:r>
            <a:r>
              <a:rPr lang="en-US" sz="2400" smtClean="0">
                <a:effectLst/>
              </a:rPr>
              <a:t/>
            </a:r>
            <a:br>
              <a:rPr lang="en-US" sz="2400" smtClean="0">
                <a:effectLst/>
              </a:rPr>
            </a:br>
            <a:r>
              <a:rPr lang="en-US" sz="2400" smtClean="0">
                <a:effectLst/>
              </a:rPr>
              <a:t>Does </a:t>
            </a:r>
            <a:r>
              <a:rPr lang="en-US" sz="2400">
                <a:effectLst/>
              </a:rPr>
              <a:t>He accept </a:t>
            </a:r>
            <a:r>
              <a:rPr lang="en-US" sz="2400" smtClean="0">
                <a:effectLst/>
              </a:rPr>
              <a:t>us all </a:t>
            </a:r>
            <a:r>
              <a:rPr lang="en-US" sz="2400">
                <a:effectLst/>
              </a:rPr>
              <a:t>no matter what? </a:t>
            </a:r>
            <a:r>
              <a:rPr lang="en-US" sz="2400" smtClean="0">
                <a:effectLst/>
              </a:rPr>
              <a:t/>
            </a:r>
            <a:br>
              <a:rPr lang="en-US" sz="2400" smtClean="0">
                <a:effectLst/>
              </a:rPr>
            </a:br>
            <a:r>
              <a:rPr lang="en-US" sz="2400" smtClean="0">
                <a:effectLst/>
              </a:rPr>
              <a:t>Does </a:t>
            </a:r>
            <a:r>
              <a:rPr lang="en-US" sz="2400">
                <a:effectLst/>
              </a:rPr>
              <a:t>He have a standard </a:t>
            </a:r>
            <a:r>
              <a:rPr lang="en-US" sz="2400" smtClean="0">
                <a:effectLst/>
              </a:rPr>
              <a:t>of </a:t>
            </a:r>
            <a:r>
              <a:rPr lang="en-US" sz="2400">
                <a:effectLst/>
              </a:rPr>
              <a:t>righteousness that </a:t>
            </a:r>
            <a:r>
              <a:rPr lang="en-US" sz="2400" smtClean="0">
                <a:effectLst/>
              </a:rPr>
              <a:t/>
            </a:r>
            <a:br>
              <a:rPr lang="en-US" sz="2400" smtClean="0">
                <a:effectLst/>
              </a:rPr>
            </a:br>
            <a:r>
              <a:rPr lang="en-US" sz="2400" smtClean="0">
                <a:effectLst/>
              </a:rPr>
              <a:t>     excludes </a:t>
            </a:r>
            <a:r>
              <a:rPr lang="en-US" sz="2400">
                <a:effectLst/>
              </a:rPr>
              <a:t>sin? </a:t>
            </a:r>
            <a:br>
              <a:rPr lang="en-US" sz="2400">
                <a:effectLst/>
              </a:rPr>
            </a:br>
            <a:r>
              <a:rPr lang="en-US" sz="2400">
                <a:effectLst/>
              </a:rPr>
              <a:t>Why do we </a:t>
            </a:r>
            <a:r>
              <a:rPr lang="en-US" sz="2400" smtClean="0">
                <a:effectLst/>
              </a:rPr>
              <a:t>need a </a:t>
            </a:r>
            <a:r>
              <a:rPr lang="en-US" sz="2400">
                <a:effectLst/>
              </a:rPr>
              <a:t>Savior anyway?</a:t>
            </a:r>
          </a:p>
        </p:txBody>
      </p:sp>
    </p:spTree>
    <p:extLst>
      <p:ext uri="{BB962C8B-B14F-4D97-AF65-F5344CB8AC3E}">
        <p14:creationId xmlns:p14="http://schemas.microsoft.com/office/powerpoint/2010/main" val="20003780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 definition of Love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2324100"/>
            <a:ext cx="3810000" cy="3810000"/>
          </a:xfrm>
        </p:spPr>
      </p:pic>
    </p:spTree>
    <p:extLst>
      <p:ext uri="{BB962C8B-B14F-4D97-AF65-F5344CB8AC3E}">
        <p14:creationId xmlns:p14="http://schemas.microsoft.com/office/powerpoint/2010/main" val="3589876394"/>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6005</TotalTime>
  <Words>1525</Words>
  <Application>Microsoft Office PowerPoint</Application>
  <PresentationFormat>On-screen Show (4:3)</PresentationFormat>
  <Paragraphs>180</Paragraphs>
  <Slides>54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Copperplate Gothic Light</vt:lpstr>
      <vt:lpstr>Times New Roman</vt:lpstr>
      <vt:lpstr>Wingdings</vt:lpstr>
      <vt:lpstr>Book Antiqua</vt:lpstr>
      <vt:lpstr>Tahoma</vt:lpstr>
      <vt:lpstr>Comic Sans MS</vt:lpstr>
      <vt:lpstr>Verdana</vt:lpstr>
      <vt:lpstr>Calibri</vt:lpstr>
      <vt:lpstr>Shimmer</vt:lpstr>
      <vt:lpstr>Chapter Seven</vt:lpstr>
      <vt:lpstr>Conversation 1</vt:lpstr>
      <vt:lpstr>Conversation 2</vt:lpstr>
      <vt:lpstr>Conversation 3</vt:lpstr>
      <vt:lpstr>More Adverbs</vt:lpstr>
      <vt:lpstr>Learn these too.</vt:lpstr>
      <vt:lpstr>What is Love?</vt:lpstr>
      <vt:lpstr>What are your answers?</vt:lpstr>
      <vt:lpstr>One definition of Love</vt:lpstr>
      <vt:lpstr>Catullus Carmen 101 A very famous poem.  </vt:lpstr>
      <vt:lpstr>Carmen 3 Catullus’ girl is sad. - 1</vt:lpstr>
      <vt:lpstr>Carmen 3 Catullus’ girl is sad. - 2</vt:lpstr>
      <vt:lpstr>This one is funny to learn.</vt:lpstr>
      <vt:lpstr>Carmen 49 by Catullus </vt:lpstr>
      <vt:lpstr>Carmen 8: sad again</vt:lpstr>
      <vt:lpstr>Stay Strong, Catullus!</vt:lpstr>
      <vt:lpstr>Caesar I [8] </vt:lpstr>
      <vt:lpstr>Caesar I [8] </vt:lpstr>
      <vt:lpstr>Caesar I [8] </vt:lpstr>
      <vt:lpstr>Caesar I [9] </vt:lpstr>
      <vt:lpstr>PowerPoint Presentation</vt:lpstr>
      <vt:lpstr>Caesar I [9] </vt:lpstr>
      <vt:lpstr>Caesar I [9] </vt:lpstr>
      <vt:lpstr>You as Caesar  write a blog!</vt:lpstr>
      <vt:lpstr>Esther - 1</vt:lpstr>
      <vt:lpstr>Esther - 2</vt:lpstr>
      <vt:lpstr>Esther - 3</vt:lpstr>
      <vt:lpstr>Esther - 4</vt:lpstr>
      <vt:lpstr>Esther - 5</vt:lpstr>
      <vt:lpstr>Esther </vt:lpstr>
      <vt:lpstr>Esther denouncing Haman</vt:lpstr>
      <vt:lpstr>Cloelia - 1</vt:lpstr>
      <vt:lpstr>She escaped!</vt:lpstr>
      <vt:lpstr>Cloelia - 2</vt:lpstr>
      <vt:lpstr>Coriolanus - 1</vt:lpstr>
      <vt:lpstr>Coriolanus - 2</vt:lpstr>
      <vt:lpstr>Coriolanus - 3</vt:lpstr>
      <vt:lpstr>Coriolanus - 4</vt:lpstr>
      <vt:lpstr>Volumnia begs Coriolanus</vt:lpstr>
      <vt:lpstr>Horace Ode 1.22</vt:lpstr>
      <vt:lpstr>Horace Ode 1.22</vt:lpstr>
      <vt:lpstr>Horace Ode 1.22</vt:lpstr>
      <vt:lpstr>Some Stay and Some Leave.</vt:lpstr>
      <vt:lpstr>Some Stay and Some Leave.</vt:lpstr>
      <vt:lpstr>Hercules The Girdle Refused</vt:lpstr>
      <vt:lpstr>Hercules The Girdle Refused</vt:lpstr>
      <vt:lpstr>Hercules A Battle with Women Warriors</vt:lpstr>
      <vt:lpstr>Hercules A Battle with Women Warriors</vt:lpstr>
      <vt:lpstr>Hercules A Battle with Women Warriors</vt:lpstr>
      <vt:lpstr>Last Charge of the Amazons</vt:lpstr>
      <vt:lpstr>The Donkey and the Teacher</vt:lpstr>
      <vt:lpstr>The Donkey and the Teacher</vt:lpstr>
      <vt:lpstr>The Donkey and the Teacher</vt:lpstr>
      <vt:lpstr>The Donkey and the Teacher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288</cp:revision>
  <cp:lastPrinted>2015-07-23T17:19:08Z</cp:lastPrinted>
  <dcterms:created xsi:type="dcterms:W3CDTF">2007-09-27T23:24:41Z</dcterms:created>
  <dcterms:modified xsi:type="dcterms:W3CDTF">2018-05-25T21:28:33Z</dcterms:modified>
</cp:coreProperties>
</file>