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39"/>
  </p:notesMasterIdLst>
  <p:sldIdLst>
    <p:sldId id="297" r:id="rId2"/>
    <p:sldId id="299" r:id="rId3"/>
    <p:sldId id="298" r:id="rId4"/>
    <p:sldId id="352" r:id="rId5"/>
    <p:sldId id="353" r:id="rId6"/>
    <p:sldId id="371" r:id="rId7"/>
    <p:sldId id="372" r:id="rId8"/>
    <p:sldId id="373" r:id="rId9"/>
    <p:sldId id="382" r:id="rId10"/>
    <p:sldId id="383" r:id="rId11"/>
    <p:sldId id="384" r:id="rId12"/>
    <p:sldId id="385" r:id="rId13"/>
    <p:sldId id="386" r:id="rId14"/>
    <p:sldId id="387" r:id="rId15"/>
    <p:sldId id="389" r:id="rId16"/>
    <p:sldId id="388" r:id="rId17"/>
    <p:sldId id="390" r:id="rId18"/>
    <p:sldId id="391" r:id="rId19"/>
    <p:sldId id="392" r:id="rId20"/>
    <p:sldId id="402" r:id="rId21"/>
    <p:sldId id="393" r:id="rId22"/>
    <p:sldId id="394" r:id="rId23"/>
    <p:sldId id="395" r:id="rId24"/>
    <p:sldId id="403" r:id="rId25"/>
    <p:sldId id="367" r:id="rId26"/>
    <p:sldId id="396" r:id="rId27"/>
    <p:sldId id="357" r:id="rId28"/>
    <p:sldId id="404" r:id="rId29"/>
    <p:sldId id="397" r:id="rId30"/>
    <p:sldId id="398" r:id="rId31"/>
    <p:sldId id="358" r:id="rId32"/>
    <p:sldId id="399" r:id="rId33"/>
    <p:sldId id="405" r:id="rId34"/>
    <p:sldId id="400" r:id="rId35"/>
    <p:sldId id="401" r:id="rId36"/>
    <p:sldId id="379" r:id="rId37"/>
    <p:sldId id="381" r:id="rId38"/>
  </p:sldIdLst>
  <p:sldSz cx="9144000" cy="6858000" type="screen4x3"/>
  <p:notesSz cx="7315200" cy="9601200"/>
  <p:embeddedFontLst>
    <p:embeddedFont>
      <p:font typeface="Calibri" panose="020F0502020204030204" pitchFamily="3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
      <p:font typeface="Comic Sans MS" panose="030F0702030302020204" pitchFamily="66" charset="0"/>
      <p:regular r:id="rId48"/>
      <p:bold r:id="rId49"/>
    </p:embeddedFont>
    <p:embeddedFont>
      <p:font typeface="Tahoma" panose="020B0604030504040204" pitchFamily="34" charset="0"/>
      <p:regular r:id="rId50"/>
      <p:bold r:id="rId51"/>
    </p:embeddedFont>
    <p:embeddedFont>
      <p:font typeface="Copperplate Gothic Light" panose="020E0507020206020404" pitchFamily="34" charset="0"/>
      <p:regular r:id="rId52"/>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66FF"/>
    <a:srgbClr val="FFFF00"/>
    <a:srgbClr val="FFFF99"/>
    <a:srgbClr val="3366FF"/>
    <a:srgbClr val="4C4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81" d="100"/>
          <a:sy n="81" d="100"/>
        </p:scale>
        <p:origin x="-9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5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A87446-2D5C-4938-A24D-3277BD182919}" type="datetimeFigureOut">
              <a:rPr lang="en-US" smtClean="0"/>
              <a:t>7/23/2015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D2A228F3-75FF-40B2-88F4-B19F5592499D}" type="slidenum">
              <a:rPr lang="en-US" smtClean="0"/>
              <a:t>‹#›</a:t>
            </a:fld>
            <a:endParaRPr lang="en-US"/>
          </a:p>
        </p:txBody>
      </p:sp>
    </p:spTree>
    <p:extLst>
      <p:ext uri="{BB962C8B-B14F-4D97-AF65-F5344CB8AC3E}">
        <p14:creationId xmlns:p14="http://schemas.microsoft.com/office/powerpoint/2010/main" val="4086913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1</a:t>
            </a:fld>
            <a:endParaRPr lang="en-US"/>
          </a:p>
        </p:txBody>
      </p:sp>
    </p:spTree>
    <p:extLst>
      <p:ext uri="{BB962C8B-B14F-4D97-AF65-F5344CB8AC3E}">
        <p14:creationId xmlns:p14="http://schemas.microsoft.com/office/powerpoint/2010/main" val="16633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a:t>
            </a:fld>
            <a:endParaRPr lang="en-US"/>
          </a:p>
        </p:txBody>
      </p:sp>
    </p:spTree>
    <p:extLst>
      <p:ext uri="{BB962C8B-B14F-4D97-AF65-F5344CB8AC3E}">
        <p14:creationId xmlns:p14="http://schemas.microsoft.com/office/powerpoint/2010/main" val="79737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a:t>
            </a:fld>
            <a:endParaRPr lang="en-US"/>
          </a:p>
        </p:txBody>
      </p:sp>
    </p:spTree>
    <p:extLst>
      <p:ext uri="{BB962C8B-B14F-4D97-AF65-F5344CB8AC3E}">
        <p14:creationId xmlns:p14="http://schemas.microsoft.com/office/powerpoint/2010/main" val="82338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4</a:t>
            </a:fld>
            <a:endParaRPr lang="en-US"/>
          </a:p>
        </p:txBody>
      </p:sp>
    </p:spTree>
    <p:extLst>
      <p:ext uri="{BB962C8B-B14F-4D97-AF65-F5344CB8AC3E}">
        <p14:creationId xmlns:p14="http://schemas.microsoft.com/office/powerpoint/2010/main" val="580394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5</a:t>
            </a:fld>
            <a:endParaRPr lang="en-US"/>
          </a:p>
        </p:txBody>
      </p:sp>
    </p:spTree>
    <p:extLst>
      <p:ext uri="{BB962C8B-B14F-4D97-AF65-F5344CB8AC3E}">
        <p14:creationId xmlns:p14="http://schemas.microsoft.com/office/powerpoint/2010/main" val="321171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27</a:t>
            </a:fld>
            <a:endParaRPr lang="en-US"/>
          </a:p>
        </p:txBody>
      </p:sp>
    </p:spTree>
    <p:extLst>
      <p:ext uri="{BB962C8B-B14F-4D97-AF65-F5344CB8AC3E}">
        <p14:creationId xmlns:p14="http://schemas.microsoft.com/office/powerpoint/2010/main" val="193823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A228F3-75FF-40B2-88F4-B19F5592499D}" type="slidenum">
              <a:rPr lang="en-US" smtClean="0"/>
              <a:t>31</a:t>
            </a:fld>
            <a:endParaRPr lang="en-US"/>
          </a:p>
        </p:txBody>
      </p:sp>
    </p:spTree>
    <p:extLst>
      <p:ext uri="{BB962C8B-B14F-4D97-AF65-F5344CB8AC3E}">
        <p14:creationId xmlns:p14="http://schemas.microsoft.com/office/powerpoint/2010/main" val="228162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6350"/>
            <a:ext cx="9140825" cy="6851650"/>
            <a:chOff x="0" y="4"/>
            <a:chExt cx="5758" cy="4316"/>
          </a:xfrm>
        </p:grpSpPr>
        <p:grpSp>
          <p:nvGrpSpPr>
            <p:cNvPr id="5123" name="Group 3"/>
            <p:cNvGrpSpPr>
              <a:grpSpLocks/>
            </p:cNvGrpSpPr>
            <p:nvPr/>
          </p:nvGrpSpPr>
          <p:grpSpPr bwMode="auto">
            <a:xfrm>
              <a:off x="0" y="1161"/>
              <a:ext cx="5758" cy="3159"/>
              <a:chOff x="0" y="1161"/>
              <a:chExt cx="5758" cy="3159"/>
            </a:xfrm>
          </p:grpSpPr>
          <p:sp>
            <p:nvSpPr>
              <p:cNvPr id="5124" name="Freeform 4"/>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5125" name="Freeform 5"/>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sp>
          <p:nvSpPr>
            <p:cNvPr id="512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5127" name="Freeform 7"/>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5128" name="Freeform 8"/>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grpSp>
          <p:nvGrpSpPr>
            <p:cNvPr id="5129" name="Group 9"/>
            <p:cNvGrpSpPr>
              <a:grpSpLocks/>
            </p:cNvGrpSpPr>
            <p:nvPr/>
          </p:nvGrpSpPr>
          <p:grpSpPr bwMode="auto">
            <a:xfrm>
              <a:off x="348" y="4"/>
              <a:ext cx="5410" cy="4316"/>
              <a:chOff x="348" y="4"/>
              <a:chExt cx="5410" cy="4316"/>
            </a:xfrm>
          </p:grpSpPr>
          <p:sp>
            <p:nvSpPr>
              <p:cNvPr id="5130" name="Freeform 10"/>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5131" name="Freeform 11"/>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5132" name="Freeform 12"/>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5133" name="Freeform 13"/>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5134" name="Freeform 14"/>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513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5136" name="Rectangle 16"/>
          <p:cNvSpPr>
            <a:spLocks noGrp="1" noChangeArrowheads="1"/>
          </p:cNvSpPr>
          <p:nvPr>
            <p:ph type="ctrTitle" sz="quarter"/>
          </p:nvPr>
        </p:nvSpPr>
        <p:spPr>
          <a:xfrm>
            <a:off x="990600" y="152400"/>
            <a:ext cx="7086600" cy="1431925"/>
          </a:xfrm>
        </p:spPr>
        <p:txBody>
          <a:bodyPr anchor="b"/>
          <a:lstStyle>
            <a:lvl1pPr>
              <a:defRPr b="1">
                <a:solidFill>
                  <a:schemeClr val="tx1"/>
                </a:solidFill>
              </a:defRPr>
            </a:lvl1pPr>
          </a:lstStyle>
          <a:p>
            <a:r>
              <a:rPr lang="en-US"/>
              <a:t>Click to edit Master title style</a:t>
            </a:r>
          </a:p>
        </p:txBody>
      </p:sp>
      <p:sp>
        <p:nvSpPr>
          <p:cNvPr id="5137" name="Rectangle 17"/>
          <p:cNvSpPr>
            <a:spLocks noGrp="1" noChangeArrowheads="1"/>
          </p:cNvSpPr>
          <p:nvPr>
            <p:ph type="subTitle" sz="quarter" idx="1"/>
          </p:nvPr>
        </p:nvSpPr>
        <p:spPr>
          <a:xfrm>
            <a:off x="990600" y="2362200"/>
            <a:ext cx="7086600" cy="1752600"/>
          </a:xfrm>
        </p:spPr>
        <p:txBody>
          <a:bodyPr/>
          <a:lstStyle>
            <a:lvl1pPr marL="0" indent="0">
              <a:buFont typeface="Wingdings" pitchFamily="2" charset="2"/>
              <a:buNone/>
              <a:defRPr/>
            </a:lvl1pPr>
          </a:lstStyle>
          <a:p>
            <a:r>
              <a:rPr lang="en-US"/>
              <a:t>Click to edit Master subtitle style</a:t>
            </a:r>
          </a:p>
        </p:txBody>
      </p:sp>
      <p:sp>
        <p:nvSpPr>
          <p:cNvPr id="5138" name="Rectangle 18"/>
          <p:cNvSpPr>
            <a:spLocks noGrp="1" noChangeArrowheads="1"/>
          </p:cNvSpPr>
          <p:nvPr>
            <p:ph type="dt" sz="quarter" idx="2"/>
          </p:nvPr>
        </p:nvSpPr>
        <p:spPr/>
        <p:txBody>
          <a:bodyPr/>
          <a:lstStyle>
            <a:lvl1pPr>
              <a:defRPr/>
            </a:lvl1pPr>
          </a:lstStyle>
          <a:p>
            <a:endParaRPr lang="en-US"/>
          </a:p>
        </p:txBody>
      </p:sp>
      <p:sp>
        <p:nvSpPr>
          <p:cNvPr id="5139" name="Rectangle 19"/>
          <p:cNvSpPr>
            <a:spLocks noGrp="1" noChangeArrowheads="1"/>
          </p:cNvSpPr>
          <p:nvPr>
            <p:ph type="ftr" sz="quarter" idx="3"/>
          </p:nvPr>
        </p:nvSpPr>
        <p:spPr>
          <a:xfrm>
            <a:off x="3352800" y="6248400"/>
            <a:ext cx="2895600" cy="457200"/>
          </a:xfrm>
        </p:spPr>
        <p:txBody>
          <a:bodyPr/>
          <a:lstStyle>
            <a:lvl1pPr>
              <a:defRPr/>
            </a:lvl1pPr>
          </a:lstStyle>
          <a:p>
            <a:endParaRPr lang="en-US"/>
          </a:p>
        </p:txBody>
      </p:sp>
      <p:sp>
        <p:nvSpPr>
          <p:cNvPr id="5140" name="Rectangle 20"/>
          <p:cNvSpPr>
            <a:spLocks noGrp="1" noChangeArrowheads="1"/>
          </p:cNvSpPr>
          <p:nvPr>
            <p:ph type="sldNum" sz="quarter" idx="4"/>
          </p:nvPr>
        </p:nvSpPr>
        <p:spPr/>
        <p:txBody>
          <a:bodyPr/>
          <a:lstStyle>
            <a:lvl1pPr>
              <a:defRPr/>
            </a:lvl1pPr>
          </a:lstStyle>
          <a:p>
            <a:fld id="{8D26904D-3DCA-4DED-BCD5-EA5121913C6D}" type="slidenum">
              <a:rPr lang="en-US"/>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635C77-0648-42D6-8FB5-0C77368F5D10}" type="slidenum">
              <a:rPr lang="en-US"/>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A72443-A704-4C3F-9353-556B7199E211}" type="slidenum">
              <a:rPr lang="en-US"/>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BB09CA-7BED-4458-9A25-B13CD4B7D231}" type="slidenum">
              <a:rPr lang="en-US"/>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9F1DE9-AFDF-46E8-B359-84C8E2CD3E3A}" type="slidenum">
              <a:rPr lang="en-US"/>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46FE9B-A511-4BE4-AAE2-86712564401B}" type="slidenum">
              <a:rPr lang="en-US"/>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072F798-B903-456E-97F8-BDC2C838CF1E}" type="slidenum">
              <a:rPr lang="en-US"/>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26D167F-E632-401B-901A-C573DF350842}" type="slidenum">
              <a:rPr lang="en-US"/>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540966-C5EA-4E84-A464-F1C5DF9818D4}" type="slidenum">
              <a:rPr lang="en-US"/>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D1C3A0-A60D-428F-89BF-99E06B509917}" type="slidenum">
              <a:rPr lang="en-US"/>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5D3AE0-4A82-4CFE-9D31-1F839B24A362}" type="slidenum">
              <a:rPr lang="en-US"/>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6350"/>
            <a:ext cx="9140825" cy="6851650"/>
            <a:chOff x="0" y="4"/>
            <a:chExt cx="5758" cy="4316"/>
          </a:xfrm>
        </p:grpSpPr>
        <p:sp>
          <p:nvSpPr>
            <p:cNvPr id="4099" name="Freeform 3"/>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endParaRPr lang="en-US"/>
            </a:p>
          </p:txBody>
        </p:sp>
        <p:sp>
          <p:nvSpPr>
            <p:cNvPr id="4100" name="Freeform 4"/>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grpSp>
          <p:nvGrpSpPr>
            <p:cNvPr id="4101" name="Group 5"/>
            <p:cNvGrpSpPr>
              <a:grpSpLocks/>
            </p:cNvGrpSpPr>
            <p:nvPr userDrawn="1"/>
          </p:nvGrpSpPr>
          <p:grpSpPr bwMode="auto">
            <a:xfrm>
              <a:off x="0" y="4"/>
              <a:ext cx="5758" cy="4316"/>
              <a:chOff x="0" y="4"/>
              <a:chExt cx="5758" cy="4316"/>
            </a:xfrm>
          </p:grpSpPr>
          <p:sp>
            <p:nvSpPr>
              <p:cNvPr id="4102" name="Freeform 6"/>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endParaRPr lang="en-US"/>
              </a:p>
            </p:txBody>
          </p:sp>
          <p:sp>
            <p:nvSpPr>
              <p:cNvPr id="4103" name="Freeform 7"/>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4104" name="Freeform 8"/>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05" name="Freeform 9"/>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endParaRPr lang="en-US"/>
              </a:p>
            </p:txBody>
          </p:sp>
          <p:sp>
            <p:nvSpPr>
              <p:cNvPr id="4106" name="Freeform 10"/>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endParaRPr lang="en-US"/>
              </a:p>
            </p:txBody>
          </p:sp>
          <p:sp>
            <p:nvSpPr>
              <p:cNvPr id="410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endParaRPr lang="en-US"/>
              </a:p>
            </p:txBody>
          </p:sp>
          <p:sp>
            <p:nvSpPr>
              <p:cNvPr id="4108" name="Freeform 12"/>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endParaRPr lang="en-US"/>
              </a:p>
            </p:txBody>
          </p:sp>
          <p:sp>
            <p:nvSpPr>
              <p:cNvPr id="4109" name="Freeform 13"/>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endParaRPr lang="en-US"/>
              </a:p>
            </p:txBody>
          </p:sp>
          <p:sp>
            <p:nvSpPr>
              <p:cNvPr id="411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endParaRPr lang="en-US"/>
              </a:p>
            </p:txBody>
          </p:sp>
        </p:grpSp>
      </p:grpSp>
      <p:sp>
        <p:nvSpPr>
          <p:cNvPr id="4111"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2"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13"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endParaRPr lang="en-US"/>
          </a:p>
        </p:txBody>
      </p:sp>
      <p:sp>
        <p:nvSpPr>
          <p:cNvPr id="4114"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endParaRPr lang="en-US"/>
          </a:p>
        </p:txBody>
      </p:sp>
      <p:sp>
        <p:nvSpPr>
          <p:cNvPr id="4115"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80441FC2-77E7-4232-822D-72B434011D4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fade/>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40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macaulay.cuny.edu/eportfolios/eversleyarts14/2014/10/22/daedalus-after-icarus-by-saeed-jones/"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Hippolyta_(DC_Comic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990600" y="228600"/>
            <a:ext cx="7086600" cy="1431925"/>
          </a:xfrm>
        </p:spPr>
        <p:txBody>
          <a:bodyPr/>
          <a:lstStyle/>
          <a:p>
            <a:r>
              <a:rPr lang="en-US" smtClean="0">
                <a:solidFill>
                  <a:srgbClr val="FFC000"/>
                </a:solidFill>
              </a:rPr>
              <a:t>Chapter </a:t>
            </a:r>
            <a:r>
              <a:rPr lang="en-US" smtClean="0">
                <a:solidFill>
                  <a:srgbClr val="FFC000"/>
                </a:solidFill>
              </a:rPr>
              <a:t>Six</a:t>
            </a:r>
            <a:endParaRPr lang="en-US" dirty="0">
              <a:solidFill>
                <a:srgbClr val="FFC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09800"/>
            <a:ext cx="6477000" cy="4053348"/>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Golden Mean in Art</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57895" y="1981200"/>
            <a:ext cx="2761610" cy="4114800"/>
          </a:xfrm>
        </p:spPr>
      </p:pic>
    </p:spTree>
    <p:extLst>
      <p:ext uri="{BB962C8B-B14F-4D97-AF65-F5344CB8AC3E}">
        <p14:creationId xmlns:p14="http://schemas.microsoft.com/office/powerpoint/2010/main" val="7825441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Golden Mean in Nature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590800"/>
            <a:ext cx="4357926" cy="2895600"/>
          </a:xfrm>
        </p:spPr>
      </p:pic>
    </p:spTree>
    <p:extLst>
      <p:ext uri="{BB962C8B-B14F-4D97-AF65-F5344CB8AC3E}">
        <p14:creationId xmlns:p14="http://schemas.microsoft.com/office/powerpoint/2010/main" val="240266418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Daedalus - </a:t>
            </a:r>
            <a:r>
              <a:rPr lang="en-US" sz="2000" smtClean="0"/>
              <a:t>2</a:t>
            </a:r>
            <a:endParaRPr lang="en-US" sz="2000"/>
          </a:p>
        </p:txBody>
      </p:sp>
      <p:sp>
        <p:nvSpPr>
          <p:cNvPr id="3" name="Content Placeholder 2"/>
          <p:cNvSpPr>
            <a:spLocks noGrp="1"/>
          </p:cNvSpPr>
          <p:nvPr>
            <p:ph idx="1"/>
          </p:nvPr>
        </p:nvSpPr>
        <p:spPr/>
        <p:txBody>
          <a:bodyPr/>
          <a:lstStyle/>
          <a:p>
            <a:pPr marL="0" indent="0">
              <a:buNone/>
            </a:pPr>
            <a:r>
              <a:rPr lang="en-US" sz="2800" smtClean="0">
                <a:effectLst/>
              </a:rPr>
              <a:t>   Postea</a:t>
            </a:r>
            <a:r>
              <a:rPr lang="en-US" sz="2800">
                <a:effectLst/>
              </a:rPr>
              <a:t>, autem, gratiam regis amisit, et cum filio Icaro in carcerem iactus est. Scivit eos neque mari neque terris fugere posse; sed etiam intellexit regem fugam per caelum prohibere non posse. Ergo consilium cepit: plumas avium diligenter observavit et, imitans alas mergi, plumas in curvaturam posuit et eas cerā fixit.</a:t>
            </a:r>
            <a:endParaRPr lang="en-US" sz="2800"/>
          </a:p>
        </p:txBody>
      </p:sp>
    </p:spTree>
    <p:extLst>
      <p:ext uri="{BB962C8B-B14F-4D97-AF65-F5344CB8AC3E}">
        <p14:creationId xmlns:p14="http://schemas.microsoft.com/office/powerpoint/2010/main" val="318366531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Daedalus </a:t>
            </a:r>
            <a:r>
              <a:rPr lang="en-US"/>
              <a:t>- </a:t>
            </a:r>
            <a:r>
              <a:rPr lang="en-US" sz="2000" smtClean="0"/>
              <a:t>3</a:t>
            </a:r>
            <a:endParaRPr lang="en-US"/>
          </a:p>
        </p:txBody>
      </p:sp>
      <p:sp>
        <p:nvSpPr>
          <p:cNvPr id="3" name="Content Placeholder 2"/>
          <p:cNvSpPr>
            <a:spLocks noGrp="1"/>
          </p:cNvSpPr>
          <p:nvPr>
            <p:ph idx="1"/>
          </p:nvPr>
        </p:nvSpPr>
        <p:spPr/>
        <p:txBody>
          <a:bodyPr/>
          <a:lstStyle/>
          <a:p>
            <a:pPr marL="0" indent="0">
              <a:buNone/>
            </a:pPr>
            <a:r>
              <a:rPr lang="en-US" sz="2800">
                <a:effectLst/>
              </a:rPr>
              <a:t> </a:t>
            </a:r>
            <a:r>
              <a:rPr lang="en-US" sz="2800" smtClean="0">
                <a:effectLst/>
              </a:rPr>
              <a:t>  Duobus </a:t>
            </a:r>
            <a:r>
              <a:rPr lang="en-US" sz="2800">
                <a:effectLst/>
              </a:rPr>
              <a:t>paribus alarum factis, Daedalus volare paravit.</a:t>
            </a:r>
          </a:p>
          <a:p>
            <a:pPr marL="0" indent="0">
              <a:buNone/>
            </a:pPr>
            <a:r>
              <a:rPr lang="en-US" sz="2800">
                <a:effectLst/>
              </a:rPr>
              <a:t>      Filio timens, iterum iterumque Icarum monuit, "Vola post me; specta me; fac sicut facio!" Scivit mare plumas humectaturas esse, et solem ceram liquefacturum esse. Ergo inquit, “Via media erat sola via!”</a:t>
            </a:r>
            <a:endParaRPr lang="en-US" sz="2800"/>
          </a:p>
        </p:txBody>
      </p:sp>
    </p:spTree>
    <p:extLst>
      <p:ext uri="{BB962C8B-B14F-4D97-AF65-F5344CB8AC3E}">
        <p14:creationId xmlns:p14="http://schemas.microsoft.com/office/powerpoint/2010/main" val="240580259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Daedalus </a:t>
            </a:r>
            <a:r>
              <a:rPr lang="en-US"/>
              <a:t>- </a:t>
            </a:r>
            <a:r>
              <a:rPr lang="en-US" sz="2000" smtClean="0"/>
              <a:t>4</a:t>
            </a:r>
            <a:endParaRPr lang="en-US"/>
          </a:p>
        </p:txBody>
      </p:sp>
      <p:sp>
        <p:nvSpPr>
          <p:cNvPr id="3" name="Content Placeholder 2"/>
          <p:cNvSpPr>
            <a:spLocks noGrp="1"/>
          </p:cNvSpPr>
          <p:nvPr>
            <p:ph idx="1"/>
          </p:nvPr>
        </p:nvSpPr>
        <p:spPr/>
        <p:txBody>
          <a:bodyPr/>
          <a:lstStyle/>
          <a:p>
            <a:pPr marL="0" indent="0">
              <a:buNone/>
            </a:pPr>
            <a:r>
              <a:rPr lang="en-US" sz="2800">
                <a:effectLst/>
              </a:rPr>
              <a:t>Piscator, pastor, et agricola eos viderunt et clamaverunt, "Sunt dei! Dei, quod homines volare non possunt!"</a:t>
            </a:r>
          </a:p>
          <a:p>
            <a:pPr marL="0" indent="0">
              <a:buNone/>
            </a:pPr>
            <a:r>
              <a:rPr lang="en-US" sz="2800">
                <a:effectLst/>
              </a:rPr>
              <a:t> </a:t>
            </a:r>
            <a:r>
              <a:rPr lang="en-US" sz="2800" smtClean="0">
                <a:effectLst/>
              </a:rPr>
              <a:t>       </a:t>
            </a:r>
            <a:r>
              <a:rPr lang="en-US" sz="2800">
                <a:effectLst/>
              </a:rPr>
              <a:t>Primo Icarus patri paruit; tum, gaudio completus et superbiā ob suam artem novam superatus, patrem non iam observavit. Eheu! Calidus sol erat potentissimus, et alae Icari in mare ceciderunt. </a:t>
            </a:r>
            <a:endParaRPr lang="en-US" sz="2800"/>
          </a:p>
        </p:txBody>
      </p:sp>
    </p:spTree>
    <p:extLst>
      <p:ext uri="{BB962C8B-B14F-4D97-AF65-F5344CB8AC3E}">
        <p14:creationId xmlns:p14="http://schemas.microsoft.com/office/powerpoint/2010/main" val="589675504"/>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Flying to where?</a:t>
            </a:r>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37972" y="1981200"/>
            <a:ext cx="4201455" cy="4114800"/>
          </a:xfrm>
        </p:spPr>
      </p:pic>
      <p:sp>
        <p:nvSpPr>
          <p:cNvPr id="5" name="Rectangle 4"/>
          <p:cNvSpPr/>
          <p:nvPr/>
        </p:nvSpPr>
        <p:spPr>
          <a:xfrm>
            <a:off x="3581400" y="6248400"/>
            <a:ext cx="2138149" cy="369332"/>
          </a:xfrm>
          <a:prstGeom prst="rect">
            <a:avLst/>
          </a:prstGeom>
        </p:spPr>
        <p:txBody>
          <a:bodyPr wrap="none">
            <a:spAutoFit/>
          </a:bodyPr>
          <a:lstStyle/>
          <a:p>
            <a:r>
              <a:rPr lang="en-US">
                <a:solidFill>
                  <a:srgbClr val="7D7D7D"/>
                </a:solidFill>
                <a:latin typeface="arial"/>
                <a:hlinkClick r:id="rId3"/>
              </a:rPr>
              <a:t>macaulay.cuny.edu</a:t>
            </a:r>
            <a:endParaRPr lang="en-US"/>
          </a:p>
        </p:txBody>
      </p:sp>
    </p:spTree>
    <p:extLst>
      <p:ext uri="{BB962C8B-B14F-4D97-AF65-F5344CB8AC3E}">
        <p14:creationId xmlns:p14="http://schemas.microsoft.com/office/powerpoint/2010/main" val="225137828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Daedalus </a:t>
            </a:r>
            <a:r>
              <a:rPr lang="en-US"/>
              <a:t>- </a:t>
            </a:r>
            <a:r>
              <a:rPr lang="en-US" sz="2000" smtClean="0"/>
              <a:t>5</a:t>
            </a:r>
            <a:endParaRPr lang="en-US"/>
          </a:p>
        </p:txBody>
      </p:sp>
      <p:sp>
        <p:nvSpPr>
          <p:cNvPr id="3" name="Content Placeholder 2"/>
          <p:cNvSpPr>
            <a:spLocks noGrp="1"/>
          </p:cNvSpPr>
          <p:nvPr>
            <p:ph idx="1"/>
          </p:nvPr>
        </p:nvSpPr>
        <p:spPr/>
        <p:txBody>
          <a:bodyPr/>
          <a:lstStyle/>
          <a:p>
            <a:pPr marL="0" indent="0">
              <a:buNone/>
            </a:pPr>
            <a:r>
              <a:rPr lang="en-US" sz="2800">
                <a:effectLst/>
              </a:rPr>
              <a:t>Tum—Icarus! Pater miser (Ovidius poeta scribit, "Non iam pater") suum filium invenire non potuit, qui undis devoratus erat. Illud mare nunc "Mare Icarium" vocatur.</a:t>
            </a:r>
          </a:p>
          <a:p>
            <a:pPr marL="0" indent="0">
              <a:buNone/>
            </a:pPr>
            <a:r>
              <a:rPr lang="en-US" sz="2800">
                <a:effectLst/>
              </a:rPr>
              <a:t> </a:t>
            </a:r>
            <a:r>
              <a:rPr lang="en-US" sz="2800" smtClean="0">
                <a:effectLst/>
              </a:rPr>
              <a:t>      </a:t>
            </a:r>
            <a:r>
              <a:rPr lang="en-US" sz="2800">
                <a:effectLst/>
              </a:rPr>
              <a:t>Tristissime, Daedalus, suam artem maledicens, ad Siciliam processit--sed Aeneas</a:t>
            </a:r>
            <a:r>
              <a:rPr lang="en-US" sz="2800">
                <a:effectLst/>
              </a:rPr>
              <a:t>, </a:t>
            </a:r>
            <a:r>
              <a:rPr lang="en-US" sz="2800" smtClean="0">
                <a:effectLst/>
              </a:rPr>
              <a:t>in magnā </a:t>
            </a:r>
            <a:r>
              <a:rPr lang="en-US" sz="2800">
                <a:effectLst/>
              </a:rPr>
              <a:t>poema Vergili, dicit eum Cumas in Italiā venisse et suas alas in templo ibi potuisse.</a:t>
            </a:r>
          </a:p>
          <a:p>
            <a:endParaRPr lang="en-US" sz="2800"/>
          </a:p>
        </p:txBody>
      </p:sp>
    </p:spTree>
    <p:extLst>
      <p:ext uri="{BB962C8B-B14F-4D97-AF65-F5344CB8AC3E}">
        <p14:creationId xmlns:p14="http://schemas.microsoft.com/office/powerpoint/2010/main" val="23576505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Caesar’s Blog</a:t>
            </a:r>
            <a:endParaRPr lang="en-US"/>
          </a:p>
        </p:txBody>
      </p:sp>
      <p:sp>
        <p:nvSpPr>
          <p:cNvPr id="3" name="Content Placeholder 2"/>
          <p:cNvSpPr>
            <a:spLocks noGrp="1"/>
          </p:cNvSpPr>
          <p:nvPr>
            <p:ph idx="1"/>
          </p:nvPr>
        </p:nvSpPr>
        <p:spPr/>
        <p:txBody>
          <a:bodyPr/>
          <a:lstStyle/>
          <a:p>
            <a:pPr marL="0" indent="0">
              <a:buNone/>
            </a:pPr>
            <a:r>
              <a:rPr lang="en-US" sz="2400" b="1" smtClean="0">
                <a:effectLst/>
                <a:latin typeface="Times New Roman" panose="02020603050405020304" pitchFamily="18" charset="0"/>
                <a:cs typeface="Times New Roman" panose="02020603050405020304" pitchFamily="18" charset="0"/>
              </a:rPr>
              <a:t>A </a:t>
            </a:r>
            <a:r>
              <a:rPr lang="en-US" sz="2400" b="1">
                <a:effectLst/>
                <a:latin typeface="Times New Roman" panose="02020603050405020304" pitchFamily="18" charset="0"/>
                <a:cs typeface="Times New Roman" panose="02020603050405020304" pitchFamily="18" charset="0"/>
              </a:rPr>
              <a:t>blog by Caesar if he were using the internet.</a:t>
            </a:r>
            <a:endParaRPr lang="en-US" sz="2400">
              <a:effectLst/>
              <a:latin typeface="Times New Roman" panose="02020603050405020304" pitchFamily="18" charset="0"/>
              <a:cs typeface="Times New Roman" panose="02020603050405020304" pitchFamily="18" charset="0"/>
            </a:endParaRPr>
          </a:p>
          <a:p>
            <a:pPr marL="0" indent="0">
              <a:buNone/>
            </a:pPr>
            <a:r>
              <a:rPr lang="en-US" sz="2400">
                <a:effectLst/>
                <a:latin typeface="Times New Roman" panose="02020603050405020304" pitchFamily="18" charset="0"/>
                <a:cs typeface="Times New Roman" panose="02020603050405020304" pitchFamily="18" charset="0"/>
              </a:rPr>
              <a:t/>
            </a:r>
            <a:br>
              <a:rPr lang="en-US" sz="2400">
                <a:effectLst/>
                <a:latin typeface="Times New Roman" panose="02020603050405020304" pitchFamily="18" charset="0"/>
                <a:cs typeface="Times New Roman" panose="02020603050405020304" pitchFamily="18" charset="0"/>
              </a:rPr>
            </a:br>
            <a:r>
              <a:rPr lang="en-US" sz="2400" u="sng" smtClean="0">
                <a:effectLst/>
                <a:latin typeface="Times New Roman" panose="02020603050405020304" pitchFamily="18" charset="0"/>
                <a:cs typeface="Times New Roman" panose="02020603050405020304" pitchFamily="18" charset="0"/>
              </a:rPr>
              <a:t>May </a:t>
            </a:r>
            <a:r>
              <a:rPr lang="en-US" sz="2400" u="sng">
                <a:effectLst/>
                <a:latin typeface="Times New Roman" panose="02020603050405020304" pitchFamily="18" charset="0"/>
                <a:cs typeface="Times New Roman" panose="02020603050405020304" pitchFamily="18" charset="0"/>
              </a:rPr>
              <a:t>10</a:t>
            </a:r>
            <a:r>
              <a:rPr lang="en-US" sz="2400">
                <a:effectLst/>
                <a:latin typeface="Times New Roman" panose="02020603050405020304" pitchFamily="18" charset="0"/>
                <a:cs typeface="Times New Roman" panose="02020603050405020304" pitchFamily="18" charset="0"/>
              </a:rPr>
              <a:t>  I am going up to Geneva. It appears that one of the Gallic tribes is thinking about crossing through Roman territory on its way to a fight with some other Gallic tribe. Since I am in charge now, I have to figure out a way to stop them. I only have one legion up there, but maybe I can raise some more. Since I might be gone a long time, I have set up this blog so the others in Rome can keep track of what I am doing.  Posted by J. Caesar.</a:t>
            </a:r>
          </a:p>
          <a:p>
            <a:pPr marL="0" indent="0">
              <a:buNone/>
            </a:pPr>
            <a:endParaRPr lang="en-US"/>
          </a:p>
        </p:txBody>
      </p:sp>
    </p:spTree>
    <p:extLst>
      <p:ext uri="{BB962C8B-B14F-4D97-AF65-F5344CB8AC3E}">
        <p14:creationId xmlns:p14="http://schemas.microsoft.com/office/powerpoint/2010/main" val="315073287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Caesar I [7]</a:t>
            </a:r>
            <a:endParaRPr lang="en-US"/>
          </a:p>
        </p:txBody>
      </p:sp>
      <p:sp>
        <p:nvSpPr>
          <p:cNvPr id="3" name="Content Placeholder 2"/>
          <p:cNvSpPr>
            <a:spLocks noGrp="1"/>
          </p:cNvSpPr>
          <p:nvPr>
            <p:ph idx="1"/>
          </p:nvPr>
        </p:nvSpPr>
        <p:spPr/>
        <p:txBody>
          <a:bodyPr/>
          <a:lstStyle/>
          <a:p>
            <a:pPr marL="0" indent="0">
              <a:buNone/>
            </a:pPr>
            <a:r>
              <a:rPr lang="en-US" sz="2800" b="1">
                <a:effectLst/>
              </a:rPr>
              <a:t>B. </a:t>
            </a:r>
            <a:r>
              <a:rPr lang="en-US" sz="2800">
                <a:effectLst/>
              </a:rPr>
              <a:t>[7]  Caesari cum id nuntiatum esset, eos per provinciam nostram iter facere conari, maturat ab urbe proficisci et quam maximis potest itineribus in Galliam ulteriorem contendit et ad Genavam pervenit. Provinciae toti quam maximum potest militum numerum imperat (erat omnino in Gallia ulteriore legio una), pontem, qui erat ad Genavam, iubet rescindi. </a:t>
            </a:r>
            <a:endParaRPr lang="en-US" sz="2800"/>
          </a:p>
        </p:txBody>
      </p:sp>
    </p:spTree>
    <p:extLst>
      <p:ext uri="{BB962C8B-B14F-4D97-AF65-F5344CB8AC3E}">
        <p14:creationId xmlns:p14="http://schemas.microsoft.com/office/powerpoint/2010/main" val="218024276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[7]</a:t>
            </a:r>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Ubi </a:t>
            </a:r>
            <a:r>
              <a:rPr lang="en-US" sz="2800" smtClean="0">
                <a:effectLst/>
                <a:latin typeface="Times New Roman" panose="02020603050405020304" pitchFamily="18" charset="0"/>
                <a:cs typeface="Times New Roman" panose="02020603050405020304" pitchFamily="18" charset="0"/>
              </a:rPr>
              <a:t>de eius </a:t>
            </a:r>
            <a:r>
              <a:rPr lang="en-US" sz="2800">
                <a:effectLst/>
                <a:latin typeface="Times New Roman" panose="02020603050405020304" pitchFamily="18" charset="0"/>
                <a:cs typeface="Times New Roman" panose="02020603050405020304" pitchFamily="18" charset="0"/>
              </a:rPr>
              <a:t>adventu Helvetii certiores facti sunt, legatos ad eum mittunt nobilissimos civitatis, cuius</a:t>
            </a:r>
          </a:p>
          <a:p>
            <a:pPr marL="0" indent="0">
              <a:buNone/>
            </a:pPr>
            <a:r>
              <a:rPr lang="en-US" sz="2800">
                <a:effectLst/>
                <a:latin typeface="Times New Roman" panose="02020603050405020304" pitchFamily="18" charset="0"/>
                <a:cs typeface="Times New Roman" panose="02020603050405020304" pitchFamily="18" charset="0"/>
              </a:rPr>
              <a:t>legationis Nammeius et Verucloetius principem locum obtinebant, qui dicerent sibi esse in animo sine ullo maleficio iter per provinciam facere, propterea quod aliud iter haberent nullum</a:t>
            </a:r>
            <a:r>
              <a:rPr lang="en-US" sz="2800">
                <a:effectLst/>
                <a:latin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cs typeface="Times New Roman" panose="02020603050405020304" pitchFamily="18" charset="0"/>
              </a:rPr>
              <a:t>rogare ut eius voluntate id sibi facere liceat.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4271405"/>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1</a:t>
            </a:r>
            <a:endParaRPr lang="en-US" b="0" dirty="0">
              <a:solidFill>
                <a:schemeClr val="tx2">
                  <a:lumMod val="60000"/>
                  <a:lumOff val="40000"/>
                </a:schemeClr>
              </a:solidFill>
            </a:endParaRPr>
          </a:p>
        </p:txBody>
      </p:sp>
      <p:sp>
        <p:nvSpPr>
          <p:cNvPr id="6" name="TextBox 5"/>
          <p:cNvSpPr txBox="1"/>
          <p:nvPr/>
        </p:nvSpPr>
        <p:spPr>
          <a:xfrm>
            <a:off x="1447800" y="1981200"/>
            <a:ext cx="6400800" cy="4401205"/>
          </a:xfrm>
          <a:prstGeom prst="rect">
            <a:avLst/>
          </a:prstGeom>
          <a:noFill/>
        </p:spPr>
        <p:txBody>
          <a:bodyPr wrap="square" rtlCol="0">
            <a:spAutoFit/>
          </a:bodyPr>
          <a:lstStyle/>
          <a:p>
            <a:r>
              <a:rPr lang="en-US" sz="2800" u="sng"/>
              <a:t>Magister</a:t>
            </a:r>
            <a:r>
              <a:rPr lang="en-US" sz="2800"/>
              <a:t>: Hodie examen facietis. Libros claudite. Scribite vestra nomina in superiore parte </a:t>
            </a:r>
            <a:r>
              <a:rPr lang="en-US" sz="2800"/>
              <a:t>paginae</a:t>
            </a:r>
            <a:r>
              <a:rPr lang="en-US" sz="2800" smtClean="0"/>
              <a:t>.</a:t>
            </a:r>
          </a:p>
          <a:p>
            <a:endParaRPr lang="en-US" sz="2800"/>
          </a:p>
          <a:p>
            <a:r>
              <a:rPr lang="en-US" sz="2800" u="sng"/>
              <a:t>Claudia</a:t>
            </a:r>
            <a:r>
              <a:rPr lang="en-US" sz="2800"/>
              <a:t>: Licet-ne mihi meum stilum inspicare</a:t>
            </a:r>
            <a:r>
              <a:rPr lang="en-US" sz="2800"/>
              <a:t>? </a:t>
            </a:r>
            <a:endParaRPr lang="en-US" sz="2800" smtClean="0"/>
          </a:p>
          <a:p>
            <a:endParaRPr lang="en-US" sz="2800" u="sng"/>
          </a:p>
          <a:p>
            <a:r>
              <a:rPr lang="en-US" sz="2800" u="sng" smtClean="0"/>
              <a:t>Magister</a:t>
            </a:r>
            <a:r>
              <a:rPr lang="en-US" sz="2800"/>
              <a:t>: Potes tuum stilum </a:t>
            </a:r>
            <a:r>
              <a:rPr lang="en-US" sz="2800"/>
              <a:t>inspicare</a:t>
            </a:r>
            <a:r>
              <a:rPr lang="en-US" sz="2800" smtClean="0"/>
              <a:t>.</a:t>
            </a:r>
            <a:br>
              <a:rPr lang="en-US" sz="2800" smtClean="0"/>
            </a:br>
            <a:r>
              <a:rPr lang="en-US" sz="2800" smtClean="0"/>
              <a:t/>
            </a:r>
            <a:br>
              <a:rPr lang="en-US" sz="2800" smtClean="0"/>
            </a:br>
            <a:endParaRPr lang="en-US" sz="280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 bridge is torn down </a:t>
            </a:r>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95500" y="1981200"/>
            <a:ext cx="5486400" cy="4114800"/>
          </a:xfrm>
        </p:spPr>
      </p:pic>
    </p:spTree>
    <p:extLst>
      <p:ext uri="{BB962C8B-B14F-4D97-AF65-F5344CB8AC3E}">
        <p14:creationId xmlns:p14="http://schemas.microsoft.com/office/powerpoint/2010/main" val="537940423"/>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Caesar I [7]</a:t>
            </a:r>
          </a:p>
        </p:txBody>
      </p:sp>
      <p:sp>
        <p:nvSpPr>
          <p:cNvPr id="3" name="Content Placeholder 2"/>
          <p:cNvSpPr>
            <a:spLocks noGrp="1"/>
          </p:cNvSpPr>
          <p:nvPr>
            <p:ph idx="1"/>
          </p:nvPr>
        </p:nvSpPr>
        <p:spPr/>
        <p:txBody>
          <a:bodyPr/>
          <a:lstStyle/>
          <a:p>
            <a:pPr marL="0" indent="0">
              <a:buNone/>
            </a:pPr>
            <a:r>
              <a:rPr lang="en-US" sz="2800">
                <a:effectLst/>
                <a:latin typeface="Times New Roman" panose="02020603050405020304" pitchFamily="18" charset="0"/>
                <a:cs typeface="Times New Roman" panose="02020603050405020304" pitchFamily="18" charset="0"/>
              </a:rPr>
              <a:t>Caesar, quod memoria tenebat L. Cassium consulem occisum exercitumque eius ab Helvetiis pulsum et sub iugum missum, concedendum non</a:t>
            </a:r>
          </a:p>
          <a:p>
            <a:pPr marL="0" indent="0">
              <a:buNone/>
            </a:pPr>
            <a:r>
              <a:rPr lang="en-US" sz="2800">
                <a:effectLst/>
                <a:latin typeface="Times New Roman" panose="02020603050405020304" pitchFamily="18" charset="0"/>
                <a:cs typeface="Times New Roman" panose="02020603050405020304" pitchFamily="18" charset="0"/>
              </a:rPr>
              <a:t>putabat; neque homines inimico animo, data facultate per provinciam itineris faciundi, temperaturos ab iniuria et maleficio existimabat. Tamen, ut spatium intercedere posset dum milites quos imperaverat convenirent, legatis respondit diem se ad deliberandum sumpturum: si quid vellent, ad Id. April. reverterentur.</a:t>
            </a:r>
          </a:p>
          <a:p>
            <a:pPr marL="0" indent="0">
              <a:buNone/>
            </a:pP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25802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Mucius Scaevola</a:t>
            </a:r>
            <a:endParaRPr lang="en-US"/>
          </a:p>
        </p:txBody>
      </p:sp>
      <p:sp>
        <p:nvSpPr>
          <p:cNvPr id="3" name="Content Placeholder 2"/>
          <p:cNvSpPr>
            <a:spLocks noGrp="1"/>
          </p:cNvSpPr>
          <p:nvPr>
            <p:ph idx="1"/>
          </p:nvPr>
        </p:nvSpPr>
        <p:spPr/>
        <p:txBody>
          <a:bodyPr/>
          <a:lstStyle/>
          <a:p>
            <a:pPr marL="0" indent="0">
              <a:buNone/>
            </a:pPr>
            <a:r>
              <a:rPr lang="en-US" sz="2800">
                <a:effectLst/>
              </a:rPr>
              <a:t>Cum Porsena Romam obsideret, Mucius, vir Romanae constantiae, senatum adiit et veniam transfugiendi petiit, necem regis repromittens.  Accepta potestate, in castra Porsenae venit.  Ibi in confertissima turba prope regium tribunal constitit.  Stipendium tunc forte militibus dabatur et scriba cum rege pari fere ornatu sedebat.  Mucius, ignorans uter rex esset, illum pro rege occidit.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105437"/>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Mucius Scaevola</a:t>
            </a:r>
          </a:p>
        </p:txBody>
      </p:sp>
      <p:sp>
        <p:nvSpPr>
          <p:cNvPr id="3" name="Content Placeholder 2"/>
          <p:cNvSpPr>
            <a:spLocks noGrp="1"/>
          </p:cNvSpPr>
          <p:nvPr>
            <p:ph idx="1"/>
          </p:nvPr>
        </p:nvSpPr>
        <p:spPr/>
        <p:txBody>
          <a:bodyPr/>
          <a:lstStyle/>
          <a:p>
            <a:pPr marL="0" indent="0">
              <a:buNone/>
            </a:pPr>
            <a:r>
              <a:rPr lang="en-US" sz="2800">
                <a:effectLst/>
              </a:rPr>
              <a:t>Adprehensus et ad regem pertractus dextram accenso ad sacrificium foculo iniecit, velut manum puniens quod in caede peccasset.  Attonitus miraculo rex iuvenem amoveri ab altaribus iussit.  Tum  Mucius, quasi beneficium remunerans, ait trecentos sui similis adversus eum coniurasse.  Qua re ille territus bellum acceptis obsidibus deposuit.</a:t>
            </a:r>
          </a:p>
          <a:p>
            <a:pPr marL="0" indent="0">
              <a:buNone/>
            </a:pPr>
            <a:endParaRPr lang="en-US" sz="2800"/>
          </a:p>
        </p:txBody>
      </p:sp>
    </p:spTree>
    <p:extLst>
      <p:ext uri="{BB962C8B-B14F-4D97-AF65-F5344CB8AC3E}">
        <p14:creationId xmlns:p14="http://schemas.microsoft.com/office/powerpoint/2010/main" val="231091491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 Hand in the Fire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5849" y="1981200"/>
            <a:ext cx="5585701" cy="4114800"/>
          </a:xfrm>
        </p:spPr>
      </p:pic>
    </p:spTree>
    <p:extLst>
      <p:ext uri="{BB962C8B-B14F-4D97-AF65-F5344CB8AC3E}">
        <p14:creationId xmlns:p14="http://schemas.microsoft.com/office/powerpoint/2010/main" val="329730034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 the Persecution Begun?</a:t>
            </a:r>
            <a:endParaRPr lang="en-US"/>
          </a:p>
        </p:txBody>
      </p:sp>
      <p:sp>
        <p:nvSpPr>
          <p:cNvPr id="3" name="Content Placeholder 2"/>
          <p:cNvSpPr>
            <a:spLocks noGrp="1"/>
          </p:cNvSpPr>
          <p:nvPr>
            <p:ph idx="1"/>
          </p:nvPr>
        </p:nvSpPr>
        <p:spPr/>
        <p:txBody>
          <a:bodyPr/>
          <a:lstStyle/>
          <a:p>
            <a:pPr marL="0" indent="0">
              <a:buNone/>
            </a:pPr>
            <a:r>
              <a:rPr lang="en-US" sz="2400">
                <a:effectLst/>
              </a:rPr>
              <a:t>Erant tam multi credentes ut in cenaculo convenire possent. Itaque minores globi in domibus credentium variorum conveniebant.  Globus a Bethaniā in Simonis villā, quae in Bethaniā erat, convenit quoniam erat maxima villa et maximum cenaculum ei erat. Hic erat globus in quo Fideli et Chuzae familiae et Lazari familia et vidua Susanna et suus filius Maternus, qui pars familiae Chuzae factus erat, et servi familiarum harum et Fideli milites erant pars</a:t>
            </a:r>
            <a:r>
              <a:rPr lang="en-US" sz="2800">
                <a:effectLst/>
              </a:rPr>
              <a:t>. </a:t>
            </a:r>
            <a:endParaRPr lang="en-US"/>
          </a:p>
        </p:txBody>
      </p:sp>
    </p:spTree>
    <p:extLst>
      <p:ext uri="{BB962C8B-B14F-4D97-AF65-F5344CB8AC3E}">
        <p14:creationId xmlns:p14="http://schemas.microsoft.com/office/powerpoint/2010/main" val="4141785851"/>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Has the Persecution Begun?</a:t>
            </a:r>
          </a:p>
        </p:txBody>
      </p:sp>
      <p:sp>
        <p:nvSpPr>
          <p:cNvPr id="3" name="Content Placeholder 2"/>
          <p:cNvSpPr>
            <a:spLocks noGrp="1"/>
          </p:cNvSpPr>
          <p:nvPr>
            <p:ph idx="1"/>
          </p:nvPr>
        </p:nvSpPr>
        <p:spPr/>
        <p:txBody>
          <a:bodyPr/>
          <a:lstStyle/>
          <a:p>
            <a:pPr marL="0" indent="0">
              <a:buNone/>
            </a:pPr>
            <a:r>
              <a:rPr lang="en-US" sz="2400">
                <a:effectLst/>
              </a:rPr>
              <a:t>Omnis globus a Bethaniā ab Iesu nonnullo modo praecipue moti erant. Simon erat leprosus quem Iesus sanaverat. Iesus Ioannem servum Fideli et Beniamin filium Chuzae.  Filius Susannae, Maternus, </a:t>
            </a:r>
            <a:r>
              <a:rPr lang="en-US" sz="2400">
                <a:effectLst/>
              </a:rPr>
              <a:t>e </a:t>
            </a:r>
            <a:r>
              <a:rPr lang="en-US" sz="2400" smtClean="0">
                <a:effectLst/>
              </a:rPr>
              <a:t>rogo </a:t>
            </a:r>
            <a:r>
              <a:rPr lang="en-US" sz="2400">
                <a:effectLst/>
              </a:rPr>
              <a:t>surrectus est, et Lazarus e mortuo ab Iesu, postquam agens quattuor dies iam in monumento, surrectus erat. Cum Iesu multa tempora fuerant </a:t>
            </a:r>
            <a:r>
              <a:rPr lang="en-US" sz="2400">
                <a:effectLst/>
              </a:rPr>
              <a:t>et  </a:t>
            </a:r>
            <a:r>
              <a:rPr lang="en-US" sz="2400" smtClean="0">
                <a:effectLst/>
              </a:rPr>
              <a:t>socii </a:t>
            </a:r>
            <a:r>
              <a:rPr lang="en-US" sz="2400">
                <a:effectLst/>
              </a:rPr>
              <a:t>vere erant.</a:t>
            </a:r>
          </a:p>
          <a:p>
            <a:pPr marL="0" indent="0">
              <a:buNone/>
            </a:pPr>
            <a:endParaRPr lang="en-US" sz="2400"/>
          </a:p>
        </p:txBody>
      </p:sp>
    </p:spTree>
    <p:extLst>
      <p:ext uri="{BB962C8B-B14F-4D97-AF65-F5344CB8AC3E}">
        <p14:creationId xmlns:p14="http://schemas.microsoft.com/office/powerpoint/2010/main" val="829889720"/>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r>
              <a:rPr lang="en-US" sz="4000" smtClean="0"/>
              <a:t> </a:t>
            </a:r>
            <a:br>
              <a:rPr lang="en-US" sz="4000" smtClean="0"/>
            </a:br>
            <a:r>
              <a:rPr lang="en-US" sz="2000" smtClean="0">
                <a:solidFill>
                  <a:srgbClr val="92D050"/>
                </a:solidFill>
              </a:rPr>
              <a:t>The Cretan Bull</a:t>
            </a:r>
            <a:endParaRPr lang="en-US" sz="2000">
              <a:solidFill>
                <a:srgbClr val="92D050"/>
              </a:solidFill>
            </a:endParaRPr>
          </a:p>
        </p:txBody>
      </p:sp>
      <p:sp>
        <p:nvSpPr>
          <p:cNvPr id="3" name="Content Placeholder 2"/>
          <p:cNvSpPr>
            <a:spLocks noGrp="1"/>
          </p:cNvSpPr>
          <p:nvPr>
            <p:ph idx="1"/>
          </p:nvPr>
        </p:nvSpPr>
        <p:spPr>
          <a:xfrm>
            <a:off x="1219200" y="1981200"/>
            <a:ext cx="7391400" cy="4114800"/>
          </a:xfrm>
        </p:spPr>
        <p:txBody>
          <a:bodyPr/>
          <a:lstStyle/>
          <a:p>
            <a:pPr marL="0" indent="0">
              <a:buNone/>
            </a:pPr>
            <a:r>
              <a:rPr lang="en-US" sz="2800">
                <a:effectLst/>
              </a:rPr>
              <a:t>Postquam </a:t>
            </a:r>
            <a:r>
              <a:rPr lang="en-US" sz="2800">
                <a:effectLst/>
              </a:rPr>
              <a:t>Hercules </a:t>
            </a:r>
            <a:r>
              <a:rPr lang="en-US" sz="2800" smtClean="0">
                <a:effectLst/>
              </a:rPr>
              <a:t>Stymphalo </a:t>
            </a:r>
            <a:r>
              <a:rPr lang="en-US" sz="2800">
                <a:effectLst/>
              </a:rPr>
              <a:t>rediit, Eurystheus eum iussit taurum quendam ferocissimum ex insula Creta vivum referre.   Ille igitur navem conscendit, et cum primum ventus idoneus fuit, solvit.  Ubi tamen ad insulam iam appropinquabat, ventus subito vehementer flare incepit, navisque cursum tenere non poterat.</a:t>
            </a:r>
          </a:p>
          <a:p>
            <a:pPr marL="0" indent="0">
              <a:buNone/>
            </a:pPr>
            <a:endParaRPr lang="en-US" sz="2800"/>
          </a:p>
        </p:txBody>
      </p:sp>
    </p:spTree>
    <p:extLst>
      <p:ext uri="{BB962C8B-B14F-4D97-AF65-F5344CB8AC3E}">
        <p14:creationId xmlns:p14="http://schemas.microsoft.com/office/powerpoint/2010/main" val="295160539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captures the bull.</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7750" y="2159000"/>
            <a:ext cx="5041900" cy="3759200"/>
          </a:xfrm>
        </p:spPr>
      </p:pic>
    </p:spTree>
    <p:extLst>
      <p:ext uri="{BB962C8B-B14F-4D97-AF65-F5344CB8AC3E}">
        <p14:creationId xmlns:p14="http://schemas.microsoft.com/office/powerpoint/2010/main" val="423639433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 </a:t>
            </a:r>
            <a:br>
              <a:rPr lang="en-US" smtClean="0"/>
            </a:br>
            <a:r>
              <a:rPr lang="en-US" sz="2000" smtClean="0">
                <a:solidFill>
                  <a:srgbClr val="92D050"/>
                </a:solidFill>
              </a:rPr>
              <a:t>The Cretan Bull</a:t>
            </a:r>
            <a:endParaRPr lang="en-US" sz="2000"/>
          </a:p>
        </p:txBody>
      </p:sp>
      <p:sp>
        <p:nvSpPr>
          <p:cNvPr id="3" name="Content Placeholder 2"/>
          <p:cNvSpPr>
            <a:spLocks noGrp="1"/>
          </p:cNvSpPr>
          <p:nvPr>
            <p:ph idx="1"/>
          </p:nvPr>
        </p:nvSpPr>
        <p:spPr/>
        <p:txBody>
          <a:bodyPr/>
          <a:lstStyle/>
          <a:p>
            <a:pPr marL="0" indent="0">
              <a:buNone/>
            </a:pPr>
            <a:r>
              <a:rPr lang="en-US" sz="2800">
                <a:effectLst/>
              </a:rPr>
              <a:t>Nautae paene omnem spem salutis deposuerunt; tantus timor animos eorum occupaverat. Hercules tamen haudquaquam territus est.</a:t>
            </a:r>
          </a:p>
          <a:p>
            <a:pPr marL="0" indent="0">
              <a:buNone/>
            </a:pPr>
            <a:r>
              <a:rPr lang="en-US" sz="2800">
                <a:effectLst/>
              </a:rPr>
              <a:t>Sed post breve tempus mare tranquillum factum est, et nautae, qui se ex </a:t>
            </a:r>
            <a:r>
              <a:rPr lang="en-US" sz="2800">
                <a:effectLst/>
              </a:rPr>
              <a:t>timore </a:t>
            </a:r>
            <a:r>
              <a:rPr lang="en-US" sz="2800" smtClean="0">
                <a:effectLst/>
              </a:rPr>
              <a:t>iam receperant</a:t>
            </a:r>
            <a:r>
              <a:rPr lang="en-US" sz="2800">
                <a:effectLst/>
              </a:rPr>
              <a:t>, navem incolumem ad terram perduxerunt. </a:t>
            </a:r>
            <a:endParaRPr lang="en-US" sz="2800"/>
          </a:p>
        </p:txBody>
      </p:sp>
    </p:spTree>
    <p:extLst>
      <p:ext uri="{BB962C8B-B14F-4D97-AF65-F5344CB8AC3E}">
        <p14:creationId xmlns:p14="http://schemas.microsoft.com/office/powerpoint/2010/main" val="373972308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990600" y="228600"/>
            <a:ext cx="7086600" cy="1431925"/>
          </a:xfrm>
        </p:spPr>
        <p:txBody>
          <a:bodyPr/>
          <a:lstStyle/>
          <a:p>
            <a:r>
              <a:rPr lang="en-US" b="0" smtClean="0">
                <a:solidFill>
                  <a:schemeClr val="tx2">
                    <a:lumMod val="60000"/>
                    <a:lumOff val="40000"/>
                  </a:schemeClr>
                </a:solidFill>
              </a:rPr>
              <a:t>Conversation 2</a:t>
            </a:r>
            <a:endParaRPr lang="en-US" b="0" dirty="0">
              <a:solidFill>
                <a:schemeClr val="tx2">
                  <a:lumMod val="60000"/>
                  <a:lumOff val="40000"/>
                </a:schemeClr>
              </a:solidFill>
            </a:endParaRPr>
          </a:p>
        </p:txBody>
      </p:sp>
      <p:sp>
        <p:nvSpPr>
          <p:cNvPr id="66563" name="Rectangle 3"/>
          <p:cNvSpPr>
            <a:spLocks noGrp="1" noChangeArrowheads="1"/>
          </p:cNvSpPr>
          <p:nvPr>
            <p:ph type="subTitle" idx="1"/>
          </p:nvPr>
        </p:nvSpPr>
        <p:spPr>
          <a:xfrm>
            <a:off x="1219200" y="2057400"/>
            <a:ext cx="7162800" cy="4038600"/>
          </a:xfrm>
        </p:spPr>
        <p:txBody>
          <a:bodyPr/>
          <a:lstStyle/>
          <a:p>
            <a:pPr marL="1143000" indent="-1143000"/>
            <a:r>
              <a:rPr lang="en-US" sz="3200" smtClean="0"/>
              <a:t>     </a:t>
            </a:r>
            <a:endParaRPr lang="en-US" sz="3200" dirty="0" smtClean="0"/>
          </a:p>
          <a:p>
            <a:pPr marL="1885950" lvl="1" indent="-1143000">
              <a:buNone/>
            </a:pPr>
            <a:r>
              <a:rPr lang="en-US" sz="2000" i="1" dirty="0" smtClean="0"/>
              <a:t>        </a:t>
            </a:r>
            <a:endParaRPr lang="en-US" dirty="0">
              <a:solidFill>
                <a:schemeClr val="tx2">
                  <a:lumMod val="20000"/>
                  <a:lumOff val="80000"/>
                </a:schemeClr>
              </a:solidFill>
              <a:latin typeface="Copperplate Gothic Light" pitchFamily="34" charset="0"/>
            </a:endParaRPr>
          </a:p>
        </p:txBody>
      </p:sp>
      <p:sp>
        <p:nvSpPr>
          <p:cNvPr id="4" name="TextBox 3"/>
          <p:cNvSpPr txBox="1"/>
          <p:nvPr/>
        </p:nvSpPr>
        <p:spPr>
          <a:xfrm>
            <a:off x="1219200" y="1958163"/>
            <a:ext cx="6934200" cy="4401205"/>
          </a:xfrm>
          <a:prstGeom prst="rect">
            <a:avLst/>
          </a:prstGeom>
          <a:noFill/>
        </p:spPr>
        <p:txBody>
          <a:bodyPr wrap="square" rtlCol="0">
            <a:spAutoFit/>
          </a:bodyPr>
          <a:lstStyle/>
          <a:p>
            <a:r>
              <a:rPr lang="en-US" sz="2800" u="sng"/>
              <a:t>Claudia</a:t>
            </a:r>
            <a:r>
              <a:rPr lang="en-US" sz="2800"/>
              <a:t>: Gratias tibi ago.</a:t>
            </a:r>
          </a:p>
          <a:p>
            <a:endParaRPr lang="en-US" sz="2800" u="sng" smtClean="0"/>
          </a:p>
          <a:p>
            <a:r>
              <a:rPr lang="en-US" sz="2800" u="sng" smtClean="0"/>
              <a:t>Magistra</a:t>
            </a:r>
            <a:r>
              <a:rPr lang="en-US" sz="2800"/>
              <a:t>: Magnae naves ab uno loco ad aliud a servis remigatae sunt. Magister navis </a:t>
            </a:r>
            <a:endParaRPr lang="en-US" sz="2800" smtClean="0"/>
          </a:p>
          <a:p>
            <a:endParaRPr lang="en-US" sz="2800" u="sng"/>
          </a:p>
          <a:p>
            <a:r>
              <a:rPr lang="en-US" sz="2800" u="sng" smtClean="0"/>
              <a:t>Magister</a:t>
            </a:r>
            <a:r>
              <a:rPr lang="en-US" sz="2800"/>
              <a:t>: Semper in examinā tua concinne scribite. Nunc legam et dictatione</a:t>
            </a:r>
          </a:p>
          <a:p>
            <a:r>
              <a:rPr lang="en-US" sz="2800"/>
              <a:t>scribetis. Magister: Incipiam. Postquam scriberetis, reddite Anglice.</a:t>
            </a: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 </a:t>
            </a:r>
            <a:br>
              <a:rPr lang="en-US"/>
            </a:br>
            <a:r>
              <a:rPr lang="en-US" sz="2000">
                <a:solidFill>
                  <a:srgbClr val="92D050"/>
                </a:solidFill>
              </a:rPr>
              <a:t>The Cretan Bull</a:t>
            </a:r>
            <a:endParaRPr lang="en-US" sz="2000"/>
          </a:p>
        </p:txBody>
      </p:sp>
      <p:sp>
        <p:nvSpPr>
          <p:cNvPr id="3" name="Content Placeholder 2"/>
          <p:cNvSpPr>
            <a:spLocks noGrp="1"/>
          </p:cNvSpPr>
          <p:nvPr>
            <p:ph idx="1"/>
          </p:nvPr>
        </p:nvSpPr>
        <p:spPr/>
        <p:txBody>
          <a:bodyPr/>
          <a:lstStyle/>
          <a:p>
            <a:pPr marL="0" indent="0">
              <a:buNone/>
            </a:pPr>
            <a:r>
              <a:rPr lang="en-US" sz="2800">
                <a:effectLst/>
              </a:rPr>
              <a:t>Hercules statim ad regem Cretae se contulit, et causam itineris docuit.</a:t>
            </a:r>
          </a:p>
          <a:p>
            <a:pPr marL="0" indent="0">
              <a:buNone/>
            </a:pPr>
            <a:r>
              <a:rPr lang="en-US" sz="2800">
                <a:effectLst/>
              </a:rPr>
              <a:t>Deinde, postquam omnia parata sunt, ad eam regionem contendit quam taurus vastabat. Mox taurum vidit, et quamquam res erat magni periculi, cornua eius prehendit. Tum ingenti labore monstrum ad navem traxit et cum praeda in Graeciam rediit.</a:t>
            </a:r>
          </a:p>
          <a:p>
            <a:pPr marL="0" indent="0">
              <a:buNone/>
            </a:pPr>
            <a:endParaRPr lang="en-US" sz="2800"/>
          </a:p>
        </p:txBody>
      </p:sp>
    </p:spTree>
    <p:extLst>
      <p:ext uri="{BB962C8B-B14F-4D97-AF65-F5344CB8AC3E}">
        <p14:creationId xmlns:p14="http://schemas.microsoft.com/office/powerpoint/2010/main" val="4199878967"/>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 </a:t>
            </a:r>
            <a:r>
              <a:rPr lang="en-US"/>
              <a:t/>
            </a:r>
            <a:br>
              <a:rPr lang="en-US"/>
            </a:br>
            <a:r>
              <a:rPr lang="en-US" sz="2000" smtClean="0">
                <a:solidFill>
                  <a:srgbClr val="92D050"/>
                </a:solidFill>
              </a:rPr>
              <a:t>The Girdle of Hippolyte</a:t>
            </a:r>
            <a:endParaRPr lang="en-US" sz="2000">
              <a:solidFill>
                <a:srgbClr val="92D050"/>
              </a:solidFill>
            </a:endParaRPr>
          </a:p>
        </p:txBody>
      </p:sp>
      <p:sp>
        <p:nvSpPr>
          <p:cNvPr id="4" name="TextBox 3"/>
          <p:cNvSpPr txBox="1"/>
          <p:nvPr/>
        </p:nvSpPr>
        <p:spPr>
          <a:xfrm>
            <a:off x="1143000" y="2057400"/>
            <a:ext cx="7620000" cy="3970318"/>
          </a:xfrm>
          <a:prstGeom prst="rect">
            <a:avLst/>
          </a:prstGeom>
          <a:noFill/>
        </p:spPr>
        <p:txBody>
          <a:bodyPr wrap="square" rtlCol="0">
            <a:spAutoFit/>
          </a:bodyPr>
          <a:lstStyle/>
          <a:p>
            <a:r>
              <a:rPr lang="en-US" sz="2800" smtClean="0"/>
              <a:t>  Gens </a:t>
            </a:r>
            <a:r>
              <a:rPr lang="en-US" sz="2800"/>
              <a:t>Amazonum dicitur omnino ex </a:t>
            </a:r>
            <a:r>
              <a:rPr lang="en-US" sz="2800"/>
              <a:t>mulieribus </a:t>
            </a:r>
            <a:r>
              <a:rPr lang="en-US" sz="2800" smtClean="0"/>
              <a:t>constitisse</a:t>
            </a:r>
            <a:r>
              <a:rPr lang="en-US" sz="2800"/>
              <a:t>. Hae summam scientiam </a:t>
            </a:r>
            <a:r>
              <a:rPr lang="en-US" sz="2800"/>
              <a:t>rei </a:t>
            </a:r>
            <a:r>
              <a:rPr lang="en-US" sz="2800" smtClean="0"/>
              <a:t>militaris </a:t>
            </a:r>
            <a:r>
              <a:rPr lang="en-US" sz="2800"/>
              <a:t>habebant et maximam virtutem praebebant; nam etiam cum viris </a:t>
            </a:r>
            <a:r>
              <a:rPr lang="en-US" sz="2800"/>
              <a:t>proelium </a:t>
            </a:r>
            <a:r>
              <a:rPr lang="en-US" sz="2800" smtClean="0"/>
              <a:t>committere</a:t>
            </a:r>
            <a:endParaRPr lang="en-US" sz="2800"/>
          </a:p>
          <a:p>
            <a:r>
              <a:rPr lang="en-US" sz="2800"/>
              <a:t>audebant</a:t>
            </a:r>
            <a:r>
              <a:rPr lang="en-US" sz="2800" smtClean="0"/>
              <a:t>. Hippolyte, </a:t>
            </a:r>
            <a:r>
              <a:rPr lang="en-US" sz="2800"/>
              <a:t>Amazonum regina, balteum habuit celeberrimum, quem Mars ei</a:t>
            </a:r>
          </a:p>
          <a:p>
            <a:r>
              <a:rPr lang="en-US" sz="2800" smtClean="0"/>
              <a:t>dederat</a:t>
            </a:r>
            <a:r>
              <a:rPr lang="en-US" sz="2800"/>
              <a:t>. </a:t>
            </a:r>
            <a:r>
              <a:rPr lang="en-US" sz="2800"/>
              <a:t>Admeta autem, Eurysthei filia, famam de hoc balteo acceperat, et </a:t>
            </a:r>
            <a:r>
              <a:rPr lang="en-US" sz="2800"/>
              <a:t>eum </a:t>
            </a:r>
            <a:r>
              <a:rPr lang="en-US" sz="2800" smtClean="0"/>
              <a:t>possidere vehementer </a:t>
            </a:r>
            <a:r>
              <a:rPr lang="en-US" sz="2800"/>
              <a:t>cupiebat. </a:t>
            </a:r>
          </a:p>
        </p:txBody>
      </p:sp>
    </p:spTree>
    <p:extLst>
      <p:ext uri="{BB962C8B-B14F-4D97-AF65-F5344CB8AC3E}">
        <p14:creationId xmlns:p14="http://schemas.microsoft.com/office/powerpoint/2010/main" val="1211672036"/>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Hercules </a:t>
            </a:r>
            <a:br>
              <a:rPr lang="en-US"/>
            </a:br>
            <a:r>
              <a:rPr lang="en-US" sz="2000">
                <a:solidFill>
                  <a:srgbClr val="92D050"/>
                </a:solidFill>
              </a:rPr>
              <a:t>The Girdle of Hippolyte</a:t>
            </a:r>
            <a:endParaRPr lang="en-US" sz="2000"/>
          </a:p>
        </p:txBody>
      </p:sp>
      <p:sp>
        <p:nvSpPr>
          <p:cNvPr id="3" name="Content Placeholder 2"/>
          <p:cNvSpPr>
            <a:spLocks noGrp="1"/>
          </p:cNvSpPr>
          <p:nvPr>
            <p:ph idx="1"/>
          </p:nvPr>
        </p:nvSpPr>
        <p:spPr/>
        <p:txBody>
          <a:bodyPr/>
          <a:lstStyle/>
          <a:p>
            <a:pPr marL="0" indent="0">
              <a:buNone/>
            </a:pPr>
            <a:r>
              <a:rPr lang="en-US" sz="2800" smtClean="0">
                <a:effectLst/>
              </a:rPr>
              <a:t>  Eurystheus </a:t>
            </a:r>
            <a:r>
              <a:rPr lang="en-US" sz="2800">
                <a:effectLst/>
              </a:rPr>
              <a:t>igitur Herculem iussit copias cogere </a:t>
            </a:r>
            <a:r>
              <a:rPr lang="en-US" sz="2800">
                <a:effectLst/>
              </a:rPr>
              <a:t>et </a:t>
            </a:r>
            <a:r>
              <a:rPr lang="en-US" sz="2800" smtClean="0">
                <a:effectLst/>
              </a:rPr>
              <a:t>bellum Amazonibus inferre.</a:t>
            </a:r>
            <a:endParaRPr lang="en-US" sz="2800">
              <a:effectLst/>
            </a:endParaRPr>
          </a:p>
          <a:p>
            <a:pPr marL="0" indent="0">
              <a:buNone/>
            </a:pPr>
            <a:r>
              <a:rPr lang="en-US" sz="2800" smtClean="0">
                <a:effectLst/>
              </a:rPr>
              <a:t>  Putabat </a:t>
            </a:r>
            <a:r>
              <a:rPr lang="en-US" sz="2800">
                <a:effectLst/>
              </a:rPr>
              <a:t>Herculem balteum relaturum esse. Ille nuntios in omnes partes dimisit, et postquam magna multitudo convenit, eos delegit qui maximum usum in re militari habebant.</a:t>
            </a:r>
          </a:p>
          <a:p>
            <a:pPr marL="0" indent="0">
              <a:buNone/>
            </a:pPr>
            <a:endParaRPr lang="en-US" sz="2800"/>
          </a:p>
        </p:txBody>
      </p:sp>
    </p:spTree>
    <p:extLst>
      <p:ext uri="{BB962C8B-B14F-4D97-AF65-F5344CB8AC3E}">
        <p14:creationId xmlns:p14="http://schemas.microsoft.com/office/powerpoint/2010/main" val="263155401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hlinkClick r:id="rId2"/>
              </a:rPr>
              <a:t>Hippolyta (DC Comics) </a:t>
            </a:r>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2133600"/>
            <a:ext cx="1447800" cy="3916680"/>
          </a:xfrm>
        </p:spPr>
      </p:pic>
      <p:sp>
        <p:nvSpPr>
          <p:cNvPr id="5" name="Rectangle 4"/>
          <p:cNvSpPr/>
          <p:nvPr/>
        </p:nvSpPr>
        <p:spPr>
          <a:xfrm>
            <a:off x="4571999" y="5943600"/>
            <a:ext cx="1851789" cy="369332"/>
          </a:xfrm>
          <a:prstGeom prst="rect">
            <a:avLst/>
          </a:prstGeom>
        </p:spPr>
        <p:txBody>
          <a:bodyPr wrap="none">
            <a:spAutoFit/>
          </a:bodyPr>
          <a:lstStyle/>
          <a:p>
            <a:r>
              <a:rPr lang="en-US">
                <a:solidFill>
                  <a:srgbClr val="7D7D7D"/>
                </a:solidFill>
                <a:latin typeface="arial"/>
                <a:hlinkClick r:id="rId2"/>
              </a:rPr>
              <a:t>en.wikipedia.org</a:t>
            </a:r>
            <a:endParaRPr lang="en-US"/>
          </a:p>
        </p:txBody>
      </p:sp>
    </p:spTree>
    <p:extLst>
      <p:ext uri="{BB962C8B-B14F-4D97-AF65-F5344CB8AC3E}">
        <p14:creationId xmlns:p14="http://schemas.microsoft.com/office/powerpoint/2010/main" val="1226304393"/>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Hercules</a:t>
            </a:r>
            <a:br>
              <a:rPr lang="en-US" smtClean="0"/>
            </a:br>
            <a:r>
              <a:rPr lang="en-US" sz="2000" smtClean="0">
                <a:solidFill>
                  <a:srgbClr val="92D050"/>
                </a:solidFill>
              </a:rPr>
              <a:t>The Horses of Diomedes</a:t>
            </a:r>
            <a:endParaRPr lang="en-US" sz="2000">
              <a:solidFill>
                <a:srgbClr val="92D050"/>
              </a:solidFill>
            </a:endParaRPr>
          </a:p>
        </p:txBody>
      </p:sp>
      <p:sp>
        <p:nvSpPr>
          <p:cNvPr id="3" name="Content Placeholder 2"/>
          <p:cNvSpPr>
            <a:spLocks noGrp="1"/>
          </p:cNvSpPr>
          <p:nvPr>
            <p:ph idx="1"/>
          </p:nvPr>
        </p:nvSpPr>
        <p:spPr/>
        <p:txBody>
          <a:bodyPr/>
          <a:lstStyle/>
          <a:p>
            <a:pPr marL="0" indent="0">
              <a:buNone/>
            </a:pPr>
            <a:r>
              <a:rPr lang="en-US" sz="2400">
                <a:effectLst/>
              </a:rPr>
              <a:t>The eighth labor of Hercules was to bring from Thrace the horses of Diomedes. These horses</a:t>
            </a:r>
          </a:p>
          <a:p>
            <a:pPr marL="0" indent="0">
              <a:buNone/>
            </a:pPr>
            <a:r>
              <a:rPr lang="en-US" sz="2400">
                <a:effectLst/>
              </a:rPr>
              <a:t>were fed on human flesh. Their victims were strangers who had been found in the region ruled by Diomedes.  Hercules demanded that the horses be given to him, and when his demand was refused, he killed the owner and threw his body to the horses to be eaten. As a result of this exploit he was offered the kingship in place of Diomedes, but he refused and returned to Greece, taking the horses with him.</a:t>
            </a:r>
          </a:p>
          <a:p>
            <a:pPr marL="0" indent="0">
              <a:buNone/>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1940088"/>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A Grasshopper and a Donkey</a:t>
            </a:r>
            <a:endParaRPr lang="en-US"/>
          </a:p>
        </p:txBody>
      </p:sp>
      <p:sp>
        <p:nvSpPr>
          <p:cNvPr id="3" name="Content Placeholder 2"/>
          <p:cNvSpPr>
            <a:spLocks noGrp="1"/>
          </p:cNvSpPr>
          <p:nvPr>
            <p:ph idx="1"/>
          </p:nvPr>
        </p:nvSpPr>
        <p:spPr/>
        <p:txBody>
          <a:bodyPr/>
          <a:lstStyle/>
          <a:p>
            <a:pPr marL="0" indent="0">
              <a:buNone/>
            </a:pPr>
            <a:r>
              <a:rPr lang="en-US" sz="2800">
                <a:effectLst/>
              </a:rPr>
              <a:t/>
            </a:r>
            <a:br>
              <a:rPr lang="en-US" sz="2800">
                <a:effectLst/>
              </a:rPr>
            </a:br>
            <a:r>
              <a:rPr lang="en-US" sz="2500" smtClean="0">
                <a:effectLst/>
                <a:latin typeface="Comic Sans MS" panose="030F0702030302020204" pitchFamily="66" charset="0"/>
              </a:rPr>
              <a:t>Cicadae </a:t>
            </a:r>
            <a:r>
              <a:rPr lang="en-US" sz="2500">
                <a:effectLst/>
                <a:latin typeface="Comic Sans MS" panose="030F0702030302020204" pitchFamily="66" charset="0"/>
              </a:rPr>
              <a:t>dulciter canunt</a:t>
            </a:r>
            <a:r>
              <a:rPr lang="en-US" sz="2500">
                <a:effectLst/>
                <a:latin typeface="Comic Sans MS" panose="030F0702030302020204" pitchFamily="66" charset="0"/>
              </a:rPr>
              <a:t>.</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Asinus </a:t>
            </a:r>
            <a:r>
              <a:rPr lang="en-US" sz="2500">
                <a:effectLst/>
                <a:latin typeface="Comic Sans MS" panose="030F0702030302020204" pitchFamily="66" charset="0"/>
              </a:rPr>
              <a:t>cantūs dulcedine captus est.</a:t>
            </a:r>
          </a:p>
          <a:p>
            <a:pPr marL="0" indent="0">
              <a:buNone/>
            </a:pPr>
            <a:r>
              <a:rPr lang="en-US" sz="2500">
                <a:effectLst/>
                <a:latin typeface="Comic Sans MS" panose="030F0702030302020204" pitchFamily="66" charset="0"/>
              </a:rPr>
              <a:t>Cicadam interrogat</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a:t>
            </a:r>
            <a:r>
              <a:rPr lang="en-US" sz="2500">
                <a:effectLst/>
                <a:latin typeface="Comic Sans MS" panose="030F0702030302020204" pitchFamily="66" charset="0"/>
              </a:rPr>
              <a:t>Quae alimenta comedis,</a:t>
            </a:r>
          </a:p>
          <a:p>
            <a:pPr marL="0" indent="0">
              <a:buNone/>
            </a:pPr>
            <a:r>
              <a:rPr lang="en-US" sz="2500" smtClean="0">
                <a:effectLst/>
                <a:latin typeface="Comic Sans MS" panose="030F0702030302020204" pitchFamily="66" charset="0"/>
              </a:rPr>
              <a:t>Ut </a:t>
            </a:r>
            <a:r>
              <a:rPr lang="en-US" sz="2500">
                <a:effectLst/>
                <a:latin typeface="Comic Sans MS" panose="030F0702030302020204" pitchFamily="66" charset="0"/>
              </a:rPr>
              <a:t>vocem ita suavem </a:t>
            </a:r>
            <a:r>
              <a:rPr lang="en-US" sz="2500">
                <a:effectLst/>
                <a:latin typeface="Comic Sans MS" panose="030F0702030302020204" pitchFamily="66" charset="0"/>
              </a:rPr>
              <a:t>habeas</a:t>
            </a:r>
            <a:r>
              <a:rPr lang="en-US" sz="2500" smtClean="0">
                <a:effectLst/>
                <a:latin typeface="Comic Sans MS" panose="030F0702030302020204" pitchFamily="66" charset="0"/>
              </a:rPr>
              <a:t>?“</a:t>
            </a:r>
            <a:br>
              <a:rPr lang="en-US" sz="2500" smtClean="0">
                <a:effectLst/>
                <a:latin typeface="Comic Sans MS" panose="030F0702030302020204" pitchFamily="66" charset="0"/>
              </a:rPr>
            </a:br>
            <a:r>
              <a:rPr lang="en-US" sz="2500">
                <a:effectLst/>
                <a:latin typeface="Comic Sans MS" panose="030F0702030302020204" pitchFamily="66" charset="0"/>
              </a:rPr>
              <a:t>Cicada respondet,</a:t>
            </a:r>
          </a:p>
          <a:p>
            <a:pPr marL="0" indent="0">
              <a:buNone/>
            </a:pPr>
            <a:r>
              <a:rPr lang="en-US" sz="2500">
                <a:effectLst/>
                <a:latin typeface="Comic Sans MS" panose="030F0702030302020204" pitchFamily="66" charset="0"/>
              </a:rPr>
              <a:t>"Aer et ros sunt alimenta mihi." </a:t>
            </a:r>
            <a:br>
              <a:rPr lang="en-US" sz="2500">
                <a:effectLst/>
                <a:latin typeface="Comic Sans MS" panose="030F0702030302020204" pitchFamily="66" charset="0"/>
              </a:rPr>
            </a:b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800" smtClean="0">
                <a:effectLst/>
              </a:rPr>
              <a:t/>
            </a:r>
            <a:br>
              <a:rPr lang="en-US" sz="2800" smtClean="0">
                <a:effectLst/>
              </a:rPr>
            </a:br>
            <a:endParaRPr lang="en-US" sz="2800">
              <a:latin typeface="Comic Sans MS" panose="030F0702030302020204" pitchFamily="66" charset="0"/>
            </a:endParaRPr>
          </a:p>
        </p:txBody>
      </p:sp>
    </p:spTree>
    <p:extLst>
      <p:ext uri="{BB962C8B-B14F-4D97-AF65-F5344CB8AC3E}">
        <p14:creationId xmlns:p14="http://schemas.microsoft.com/office/powerpoint/2010/main" val="271980395"/>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A Grasshopper and a Donkey</a:t>
            </a:r>
            <a:endParaRPr lang="en-US"/>
          </a:p>
        </p:txBody>
      </p:sp>
      <p:sp>
        <p:nvSpPr>
          <p:cNvPr id="3" name="Content Placeholder 2"/>
          <p:cNvSpPr>
            <a:spLocks noGrp="1"/>
          </p:cNvSpPr>
          <p:nvPr>
            <p:ph idx="1"/>
          </p:nvPr>
        </p:nvSpPr>
        <p:spPr/>
        <p:txBody>
          <a:bodyPr/>
          <a:lstStyle/>
          <a:p>
            <a:pPr marL="0" indent="0">
              <a:buNone/>
            </a:pPr>
            <a:r>
              <a:rPr lang="en-US" sz="2500" smtClean="0">
                <a:effectLst/>
                <a:latin typeface="Comic Sans MS" panose="030F0702030302020204" pitchFamily="66" charset="0"/>
              </a:rPr>
              <a:t>Asinus </a:t>
            </a:r>
            <a:r>
              <a:rPr lang="en-US" sz="2500">
                <a:effectLst/>
                <a:latin typeface="Comic Sans MS" panose="030F0702030302020204" pitchFamily="66" charset="0"/>
              </a:rPr>
              <a:t>haec cicadae verba audit</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et </a:t>
            </a:r>
            <a:r>
              <a:rPr lang="en-US" sz="2500">
                <a:effectLst/>
                <a:latin typeface="Comic Sans MS" panose="030F0702030302020204" pitchFamily="66" charset="0"/>
              </a:rPr>
              <a:t>sic cogitat,</a:t>
            </a:r>
          </a:p>
          <a:p>
            <a:pPr marL="0" indent="0">
              <a:buNone/>
            </a:pPr>
            <a:r>
              <a:rPr lang="en-US" sz="2500">
                <a:effectLst/>
                <a:latin typeface="Comic Sans MS" panose="030F0702030302020204" pitchFamily="66" charset="0"/>
              </a:rPr>
              <a:t>"Haec est ars dulcis canendi: </a:t>
            </a:r>
            <a:r>
              <a:rPr lang="en-US" sz="2500">
                <a:effectLst/>
                <a:latin typeface="Comic Sans MS" panose="030F0702030302020204" pitchFamily="66" charset="0"/>
              </a:rPr>
              <a:t>si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cicadae </a:t>
            </a:r>
            <a:r>
              <a:rPr lang="en-US" sz="2500">
                <a:effectLst/>
                <a:latin typeface="Comic Sans MS" panose="030F0702030302020204" pitchFamily="66" charset="0"/>
              </a:rPr>
              <a:t>alimenta comedo</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cicadae </a:t>
            </a:r>
            <a:r>
              <a:rPr lang="en-US" sz="2500">
                <a:effectLst/>
                <a:latin typeface="Comic Sans MS" panose="030F0702030302020204" pitchFamily="66" charset="0"/>
              </a:rPr>
              <a:t>voce canere potero</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Asinus </a:t>
            </a:r>
            <a:r>
              <a:rPr lang="en-US" sz="2500">
                <a:effectLst/>
                <a:latin typeface="Comic Sans MS" panose="030F0702030302020204" pitchFamily="66" charset="0"/>
              </a:rPr>
              <a:t>rictu aperto auram captat</a:t>
            </a:r>
            <a:r>
              <a:rPr lang="en-US" sz="2500">
                <a:effectLst/>
                <a:latin typeface="Comic Sans MS" panose="030F0702030302020204" pitchFamily="66" charset="0"/>
              </a:rPr>
              <a:t>. </a:t>
            </a:r>
            <a:r>
              <a:rPr lang="en-US" sz="2500" smtClean="0">
                <a:effectLst/>
                <a:latin typeface="Comic Sans MS" panose="030F0702030302020204" pitchFamily="66" charset="0"/>
              </a:rPr>
              <a:t/>
            </a:r>
            <a:br>
              <a:rPr lang="en-US" sz="2500" smtClean="0">
                <a:effectLst/>
                <a:latin typeface="Comic Sans MS" panose="030F0702030302020204" pitchFamily="66" charset="0"/>
              </a:rPr>
            </a:br>
            <a:r>
              <a:rPr lang="en-US" sz="2500" smtClean="0">
                <a:effectLst/>
                <a:latin typeface="Comic Sans MS" panose="030F0702030302020204" pitchFamily="66" charset="0"/>
              </a:rPr>
              <a:t>Sic </a:t>
            </a:r>
            <a:r>
              <a:rPr lang="en-US" sz="2500">
                <a:effectLst/>
                <a:latin typeface="Comic Sans MS" panose="030F0702030302020204" pitchFamily="66" charset="0"/>
              </a:rPr>
              <a:t>rore et aere ali cupiens,</a:t>
            </a:r>
          </a:p>
          <a:p>
            <a:pPr marL="0" indent="0">
              <a:buNone/>
            </a:pPr>
            <a:r>
              <a:rPr lang="en-US" sz="2500">
                <a:effectLst/>
                <a:latin typeface="Comic Sans MS" panose="030F0702030302020204" pitchFamily="66" charset="0"/>
              </a:rPr>
              <a:t>asinus fame perit.</a:t>
            </a:r>
            <a:endParaRPr lang="en-US" sz="2500">
              <a:latin typeface="Comic Sans MS" panose="030F0702030302020204" pitchFamily="66" charset="0"/>
            </a:endParaRPr>
          </a:p>
        </p:txBody>
      </p:sp>
    </p:spTree>
    <p:extLst>
      <p:ext uri="{BB962C8B-B14F-4D97-AF65-F5344CB8AC3E}">
        <p14:creationId xmlns:p14="http://schemas.microsoft.com/office/powerpoint/2010/main" val="88978059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your secret?</a:t>
            </a: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2613" y="1981200"/>
            <a:ext cx="4692173" cy="4114800"/>
          </a:xfrm>
        </p:spPr>
      </p:pic>
    </p:spTree>
    <p:extLst>
      <p:ext uri="{BB962C8B-B14F-4D97-AF65-F5344CB8AC3E}">
        <p14:creationId xmlns:p14="http://schemas.microsoft.com/office/powerpoint/2010/main" val="158579738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3</a:t>
            </a:r>
            <a:endParaRPr lang="en-US"/>
          </a:p>
        </p:txBody>
      </p:sp>
      <p:sp>
        <p:nvSpPr>
          <p:cNvPr id="3" name="Content Placeholder 2"/>
          <p:cNvSpPr>
            <a:spLocks noGrp="1"/>
          </p:cNvSpPr>
          <p:nvPr>
            <p:ph idx="1"/>
          </p:nvPr>
        </p:nvSpPr>
        <p:spPr/>
        <p:txBody>
          <a:bodyPr/>
          <a:lstStyle/>
          <a:p>
            <a:endParaRPr lang="en-US" sz="2800">
              <a:effectLst/>
            </a:endParaRPr>
          </a:p>
          <a:p>
            <a:pPr marL="0" indent="0">
              <a:buNone/>
            </a:pPr>
            <a:r>
              <a:rPr lang="en-US" sz="2800">
                <a:effectLst/>
              </a:rPr>
              <a:t>Mica, mica, parva stella</a:t>
            </a:r>
            <a:r>
              <a:rPr lang="en-US" sz="2800">
                <a:effectLst/>
              </a:rPr>
              <a:t>, </a:t>
            </a:r>
            <a:r>
              <a:rPr lang="en-US" sz="2800" smtClean="0">
                <a:effectLst/>
              </a:rPr>
              <a:t/>
            </a:r>
            <a:br>
              <a:rPr lang="en-US" sz="2800" smtClean="0">
                <a:effectLst/>
              </a:rPr>
            </a:br>
            <a:r>
              <a:rPr lang="en-US" sz="2800" smtClean="0">
                <a:effectLst/>
              </a:rPr>
              <a:t>Miror </a:t>
            </a:r>
            <a:r>
              <a:rPr lang="en-US" sz="2800">
                <a:effectLst/>
              </a:rPr>
              <a:t>quaenam sis tam bella</a:t>
            </a:r>
            <a:r>
              <a:rPr lang="en-US" sz="2800">
                <a:effectLst/>
              </a:rPr>
              <a:t>. </a:t>
            </a:r>
            <a:r>
              <a:rPr lang="en-US" sz="2800" smtClean="0">
                <a:effectLst/>
              </a:rPr>
              <a:t/>
            </a:r>
            <a:br>
              <a:rPr lang="en-US" sz="2800" smtClean="0">
                <a:effectLst/>
              </a:rPr>
            </a:br>
            <a:r>
              <a:rPr lang="en-US" sz="2800" smtClean="0">
                <a:effectLst/>
              </a:rPr>
              <a:t>Super </a:t>
            </a:r>
            <a:r>
              <a:rPr lang="en-US" sz="2800">
                <a:effectLst/>
              </a:rPr>
              <a:t>terrā in caelo</a:t>
            </a:r>
            <a:r>
              <a:rPr lang="en-US" sz="2800">
                <a:effectLst/>
              </a:rPr>
              <a:t>,</a:t>
            </a:r>
            <a:r>
              <a:rPr lang="en-US" sz="2800">
                <a:effectLst/>
              </a:rPr>
              <a:t> </a:t>
            </a:r>
            <a:r>
              <a:rPr lang="en-US" sz="2800" smtClean="0">
                <a:effectLst/>
              </a:rPr>
              <a:t/>
            </a:r>
            <a:br>
              <a:rPr lang="en-US" sz="2800" smtClean="0">
                <a:effectLst/>
              </a:rPr>
            </a:br>
            <a:r>
              <a:rPr lang="en-US" sz="2800" smtClean="0">
                <a:effectLst/>
              </a:rPr>
              <a:t>Alba </a:t>
            </a:r>
            <a:r>
              <a:rPr lang="en-US" sz="2800">
                <a:effectLst/>
              </a:rPr>
              <a:t>gemma splendido</a:t>
            </a:r>
            <a:r>
              <a:rPr lang="en-US" sz="2800">
                <a:effectLst/>
              </a:rPr>
              <a:t>. </a:t>
            </a:r>
            <a:r>
              <a:rPr lang="en-US" sz="2800" smtClean="0">
                <a:effectLst/>
              </a:rPr>
              <a:t/>
            </a:r>
            <a:br>
              <a:rPr lang="en-US" sz="2800" smtClean="0">
                <a:effectLst/>
              </a:rPr>
            </a:br>
            <a:r>
              <a:rPr lang="en-US" sz="2800" smtClean="0">
                <a:effectLst/>
              </a:rPr>
              <a:t>Mica</a:t>
            </a:r>
            <a:r>
              <a:rPr lang="en-US" sz="2800">
                <a:effectLst/>
              </a:rPr>
              <a:t>, mica, parva stella</a:t>
            </a:r>
            <a:r>
              <a:rPr lang="en-US" sz="2800">
                <a:effectLst/>
              </a:rPr>
              <a:t>, </a:t>
            </a:r>
            <a:r>
              <a:rPr lang="en-US" sz="2800" smtClean="0">
                <a:effectLst/>
              </a:rPr>
              <a:t/>
            </a:r>
            <a:br>
              <a:rPr lang="en-US" sz="2800" smtClean="0">
                <a:effectLst/>
              </a:rPr>
            </a:br>
            <a:r>
              <a:rPr lang="en-US" sz="2800" smtClean="0">
                <a:effectLst/>
              </a:rPr>
              <a:t>Miror </a:t>
            </a:r>
            <a:r>
              <a:rPr lang="en-US" sz="2800">
                <a:effectLst/>
              </a:rPr>
              <a:t>quaenam sis tam </a:t>
            </a:r>
            <a:r>
              <a:rPr lang="en-US" sz="2800">
                <a:effectLst/>
              </a:rPr>
              <a:t>bella</a:t>
            </a:r>
            <a:r>
              <a:rPr lang="en-US" sz="2800" smtClean="0">
                <a:effectLst/>
              </a:rPr>
              <a:t>.</a:t>
            </a:r>
            <a:br>
              <a:rPr lang="en-US" sz="2800" smtClean="0">
                <a:effectLst/>
              </a:rPr>
            </a:br>
            <a:r>
              <a:rPr lang="en-US" sz="2800" smtClean="0">
                <a:effectLst/>
              </a:rPr>
              <a:t/>
            </a:r>
            <a:br>
              <a:rPr lang="en-US" sz="2800" smtClean="0">
                <a:effectLst/>
              </a:rPr>
            </a:br>
            <a:r>
              <a:rPr lang="en-US" sz="3600" i="1" smtClean="0">
                <a:solidFill>
                  <a:srgbClr val="FFC000"/>
                </a:solidFill>
                <a:effectLst/>
              </a:rPr>
              <a:t>What song is this?</a:t>
            </a:r>
            <a:endParaRPr lang="en-US" sz="3600" i="1">
              <a:solidFill>
                <a:srgbClr val="FFC000"/>
              </a:solidFill>
              <a:effectLst/>
            </a:endParaRPr>
          </a:p>
          <a:p>
            <a:pPr marL="0" indent="0">
              <a:buNone/>
            </a:pPr>
            <a:endParaRPr lang="en-US" sz="3200">
              <a:effectLst/>
              <a:latin typeface="Comic Sans MS" panose="030F0702030302020204" pitchFamily="66" charset="0"/>
            </a:endParaRPr>
          </a:p>
        </p:txBody>
      </p:sp>
    </p:spTree>
    <p:extLst>
      <p:ext uri="{BB962C8B-B14F-4D97-AF65-F5344CB8AC3E}">
        <p14:creationId xmlns:p14="http://schemas.microsoft.com/office/powerpoint/2010/main" val="125186223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lumMod val="60000"/>
                    <a:lumOff val="40000"/>
                  </a:schemeClr>
                </a:solidFill>
              </a:rPr>
              <a:t>Conversation </a:t>
            </a:r>
            <a:r>
              <a:rPr lang="en-US" smtClean="0">
                <a:solidFill>
                  <a:schemeClr val="tx2">
                    <a:lumMod val="60000"/>
                    <a:lumOff val="40000"/>
                  </a:schemeClr>
                </a:solidFill>
              </a:rPr>
              <a:t>4</a:t>
            </a:r>
            <a:endParaRPr lang="en-US"/>
          </a:p>
        </p:txBody>
      </p:sp>
      <p:sp>
        <p:nvSpPr>
          <p:cNvPr id="3" name="Content Placeholder 2"/>
          <p:cNvSpPr>
            <a:spLocks noGrp="1"/>
          </p:cNvSpPr>
          <p:nvPr>
            <p:ph idx="1"/>
          </p:nvPr>
        </p:nvSpPr>
        <p:spPr/>
        <p:txBody>
          <a:bodyPr/>
          <a:lstStyle/>
          <a:p>
            <a:pPr marL="0" indent="0">
              <a:buNone/>
            </a:pPr>
            <a:r>
              <a:rPr lang="en-US" sz="3200" u="sng">
                <a:effectLst/>
              </a:rPr>
              <a:t>Magister</a:t>
            </a:r>
            <a:r>
              <a:rPr lang="en-US" sz="3200">
                <a:effectLst/>
              </a:rPr>
              <a:t>: Scriptum, si tibi placet, opus </a:t>
            </a:r>
            <a:r>
              <a:rPr lang="en-US" sz="3200">
                <a:effectLst/>
              </a:rPr>
              <a:t>tuum </a:t>
            </a:r>
            <a:r>
              <a:rPr lang="en-US" sz="3200" smtClean="0">
                <a:effectLst/>
              </a:rPr>
              <a:t>tradite</a:t>
            </a:r>
            <a:r>
              <a:rPr lang="en-US" sz="3200">
                <a:effectLst/>
              </a:rPr>
              <a:t>. </a:t>
            </a:r>
            <a:r>
              <a:rPr lang="en-US" sz="3200" smtClean="0">
                <a:effectLst/>
              </a:rPr>
              <a:t/>
            </a:r>
            <a:br>
              <a:rPr lang="en-US" sz="3200" smtClean="0">
                <a:effectLst/>
              </a:rPr>
            </a:br>
            <a:endParaRPr lang="en-US" sz="3200">
              <a:effectLst/>
            </a:endParaRPr>
          </a:p>
          <a:p>
            <a:pPr marL="0" indent="0">
              <a:buNone/>
            </a:pPr>
            <a:r>
              <a:rPr lang="en-US" sz="3200" u="sng">
                <a:effectLst/>
              </a:rPr>
              <a:t>Magister</a:t>
            </a:r>
            <a:r>
              <a:rPr lang="en-US" sz="3200">
                <a:effectLst/>
              </a:rPr>
              <a:t>: Nunc "Mica, Mica, Parva Stella" cantabimus</a:t>
            </a:r>
            <a:r>
              <a:rPr lang="en-US" sz="3200">
                <a:effectLst/>
              </a:rPr>
              <a:t>. </a:t>
            </a:r>
            <a:r>
              <a:rPr lang="en-US" sz="3200" smtClean="0">
                <a:effectLst/>
              </a:rPr>
              <a:t/>
            </a:r>
            <a:br>
              <a:rPr lang="en-US" sz="3200" smtClean="0">
                <a:effectLst/>
              </a:rPr>
            </a:br>
            <a:r>
              <a:rPr lang="en-US" sz="3200" smtClean="0">
                <a:effectLst/>
              </a:rPr>
              <a:t/>
            </a:r>
            <a:br>
              <a:rPr lang="en-US" sz="3200" smtClean="0">
                <a:effectLst/>
              </a:rPr>
            </a:br>
            <a:r>
              <a:rPr lang="en-US" sz="3200" smtClean="0">
                <a:effectLst/>
              </a:rPr>
              <a:t>(</a:t>
            </a:r>
            <a:r>
              <a:rPr lang="en-US" sz="3200">
                <a:effectLst/>
              </a:rPr>
              <a:t>Omnes cantant.)</a:t>
            </a:r>
          </a:p>
        </p:txBody>
      </p:sp>
    </p:spTree>
    <p:extLst>
      <p:ext uri="{BB962C8B-B14F-4D97-AF65-F5344CB8AC3E}">
        <p14:creationId xmlns:p14="http://schemas.microsoft.com/office/powerpoint/2010/main" val="138643969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Extra Grammar</a:t>
            </a:r>
            <a:endParaRPr lang="en-US"/>
          </a:p>
        </p:txBody>
      </p:sp>
      <p:sp>
        <p:nvSpPr>
          <p:cNvPr id="3" name="Content Placeholder 2"/>
          <p:cNvSpPr>
            <a:spLocks noGrp="1"/>
          </p:cNvSpPr>
          <p:nvPr>
            <p:ph idx="1"/>
          </p:nvPr>
        </p:nvSpPr>
        <p:spPr/>
        <p:txBody>
          <a:bodyPr/>
          <a:lstStyle/>
          <a:p>
            <a:pPr marL="0" indent="0">
              <a:buNone/>
            </a:pPr>
            <a:r>
              <a:rPr lang="en-US" sz="2800" smtClean="0"/>
              <a:t>Learn this noun which looks like </a:t>
            </a:r>
            <a:r>
              <a:rPr lang="en-US" sz="2800" b="1" smtClean="0"/>
              <a:t>vir</a:t>
            </a:r>
            <a:r>
              <a:rPr lang="en-US" sz="2800" smtClean="0"/>
              <a:t>.</a:t>
            </a:r>
            <a:br>
              <a:rPr lang="en-US" sz="2800" smtClean="0"/>
            </a:br>
            <a:endParaRPr lang="en-US" sz="2800" smtClean="0"/>
          </a:p>
          <a:p>
            <a:pPr marL="0" indent="0">
              <a:buNone/>
            </a:pPr>
            <a:r>
              <a:rPr lang="en-US" sz="2800"/>
              <a:t> </a:t>
            </a:r>
            <a:r>
              <a:rPr lang="en-US" sz="2800" smtClean="0"/>
              <a:t>  </a:t>
            </a:r>
            <a:r>
              <a:rPr lang="en-US" sz="3200" smtClean="0"/>
              <a:t>vis	vires</a:t>
            </a:r>
            <a:br>
              <a:rPr lang="en-US" sz="3200" smtClean="0"/>
            </a:br>
            <a:r>
              <a:rPr lang="en-US" sz="3200" smtClean="0"/>
              <a:t>   vis	virium</a:t>
            </a:r>
            <a:br>
              <a:rPr lang="en-US" sz="3200" smtClean="0"/>
            </a:br>
            <a:r>
              <a:rPr lang="en-US" sz="3200" smtClean="0"/>
              <a:t>   vi		viribus</a:t>
            </a:r>
          </a:p>
          <a:p>
            <a:pPr marL="0" indent="0">
              <a:buNone/>
            </a:pPr>
            <a:r>
              <a:rPr lang="en-US" sz="3200"/>
              <a:t> </a:t>
            </a:r>
            <a:r>
              <a:rPr lang="en-US" sz="3200" smtClean="0"/>
              <a:t>  vim	vires</a:t>
            </a:r>
            <a:br>
              <a:rPr lang="en-US" sz="3200" smtClean="0"/>
            </a:br>
            <a:r>
              <a:rPr lang="en-US" sz="3200" smtClean="0"/>
              <a:t>   vi 	viribus</a:t>
            </a:r>
            <a:br>
              <a:rPr lang="en-US" sz="3200" smtClean="0"/>
            </a:br>
            <a:r>
              <a:rPr lang="en-US" sz="3200" smtClean="0"/>
              <a:t/>
            </a:r>
            <a:br>
              <a:rPr lang="en-US" sz="3200" smtClean="0"/>
            </a:br>
            <a:r>
              <a:rPr lang="en-US" sz="3200" smtClean="0"/>
              <a:t> </a:t>
            </a:r>
            <a:r>
              <a:rPr lang="en-US" sz="2400" i="1" smtClean="0">
                <a:solidFill>
                  <a:srgbClr val="92D050"/>
                </a:solidFill>
              </a:rPr>
              <a:t>What is the force for Christians?</a:t>
            </a:r>
            <a:endParaRPr lang="en-US" sz="2400" i="1">
              <a:solidFill>
                <a:srgbClr val="92D05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782478"/>
            <a:ext cx="3251200" cy="2438400"/>
          </a:xfrm>
          <a:prstGeom prst="rect">
            <a:avLst/>
          </a:prstGeom>
        </p:spPr>
      </p:pic>
    </p:spTree>
    <p:extLst>
      <p:ext uri="{BB962C8B-B14F-4D97-AF65-F5344CB8AC3E}">
        <p14:creationId xmlns:p14="http://schemas.microsoft.com/office/powerpoint/2010/main" val="226322716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Passage of Comfort</a:t>
            </a:r>
            <a:endParaRPr lang="en-US"/>
          </a:p>
        </p:txBody>
      </p:sp>
      <p:sp>
        <p:nvSpPr>
          <p:cNvPr id="3" name="Rectangle 2"/>
          <p:cNvSpPr/>
          <p:nvPr/>
        </p:nvSpPr>
        <p:spPr>
          <a:xfrm>
            <a:off x="1371600" y="2057400"/>
            <a:ext cx="6705600" cy="4629472"/>
          </a:xfrm>
          <a:prstGeom prst="rect">
            <a:avLst/>
          </a:prstGeom>
        </p:spPr>
        <p:txBody>
          <a:bodyPr wrap="square">
            <a:spAutoFit/>
          </a:bodyPr>
          <a:lstStyle/>
          <a:p>
            <a:pPr marL="377825" marR="0">
              <a:lnSpc>
                <a:spcPct val="150000"/>
              </a:lnSpc>
              <a:spcBef>
                <a:spcPts val="0"/>
              </a:spcBef>
              <a:spcAft>
                <a:spcPts val="0"/>
              </a:spcAft>
            </a:pPr>
            <a:r>
              <a:rPr lang="en-US" sz="2800" b="1" spc="5">
                <a:latin typeface="Times New Roman"/>
                <a:ea typeface="Times New Roman"/>
                <a:cs typeface="Times New Roman"/>
              </a:rPr>
              <a:t>A</a:t>
            </a:r>
            <a:r>
              <a:rPr lang="en-US" sz="2800" b="1">
                <a:latin typeface="Times New Roman"/>
                <a:ea typeface="Times New Roman"/>
                <a:cs typeface="Times New Roman"/>
              </a:rPr>
              <a:t>.</a:t>
            </a:r>
            <a:r>
              <a:rPr lang="en-US" sz="2800" b="1" spc="-85">
                <a:latin typeface="Times New Roman"/>
                <a:ea typeface="Times New Roman"/>
                <a:cs typeface="Times New Roman"/>
              </a:rPr>
              <a:t> </a:t>
            </a:r>
            <a:r>
              <a:rPr lang="en-US" sz="2800" b="1">
                <a:latin typeface="Times New Roman"/>
                <a:ea typeface="Times New Roman"/>
                <a:cs typeface="Times New Roman"/>
              </a:rPr>
              <a:t>R</a:t>
            </a:r>
            <a:r>
              <a:rPr lang="en-US" sz="2800" b="1" spc="35">
                <a:latin typeface="Times New Roman"/>
                <a:ea typeface="Times New Roman"/>
                <a:cs typeface="Times New Roman"/>
              </a:rPr>
              <a:t>o</a:t>
            </a:r>
            <a:r>
              <a:rPr lang="en-US" sz="2800" b="1" spc="-65">
                <a:latin typeface="Times New Roman"/>
                <a:ea typeface="Times New Roman"/>
                <a:cs typeface="Times New Roman"/>
              </a:rPr>
              <a:t>m</a:t>
            </a:r>
            <a:r>
              <a:rPr lang="en-US" sz="2800" b="1">
                <a:latin typeface="Times New Roman"/>
                <a:ea typeface="Times New Roman"/>
                <a:cs typeface="Times New Roman"/>
              </a:rPr>
              <a:t>a</a:t>
            </a:r>
            <a:r>
              <a:rPr lang="en-US" sz="2800" b="1" spc="5">
                <a:latin typeface="Times New Roman"/>
                <a:ea typeface="Times New Roman"/>
                <a:cs typeface="Times New Roman"/>
              </a:rPr>
              <a:t>n</a:t>
            </a:r>
            <a:r>
              <a:rPr lang="en-US" sz="2800" b="1">
                <a:latin typeface="Times New Roman"/>
                <a:ea typeface="Times New Roman"/>
                <a:cs typeface="Times New Roman"/>
              </a:rPr>
              <a:t>s</a:t>
            </a:r>
            <a:r>
              <a:rPr lang="en-US" sz="2800" b="1" spc="-35">
                <a:latin typeface="Times New Roman"/>
                <a:ea typeface="Times New Roman"/>
                <a:cs typeface="Times New Roman"/>
              </a:rPr>
              <a:t> </a:t>
            </a:r>
            <a:r>
              <a:rPr lang="en-US" sz="2800" b="1">
                <a:latin typeface="Times New Roman"/>
                <a:ea typeface="Times New Roman"/>
                <a:cs typeface="Times New Roman"/>
              </a:rPr>
              <a:t>8:</a:t>
            </a:r>
            <a:r>
              <a:rPr lang="en-US" sz="2800" b="1" spc="-40">
                <a:latin typeface="Times New Roman"/>
                <a:ea typeface="Times New Roman"/>
                <a:cs typeface="Times New Roman"/>
              </a:rPr>
              <a:t> </a:t>
            </a:r>
            <a:r>
              <a:rPr lang="en-US" sz="2800" b="1">
                <a:latin typeface="Times New Roman"/>
                <a:ea typeface="Times New Roman"/>
                <a:cs typeface="Times New Roman"/>
              </a:rPr>
              <a:t>38</a:t>
            </a:r>
            <a:r>
              <a:rPr lang="en-US" sz="2800" b="1" spc="-5">
                <a:latin typeface="Times New Roman"/>
                <a:ea typeface="Times New Roman"/>
                <a:cs typeface="Times New Roman"/>
              </a:rPr>
              <a:t>-</a:t>
            </a:r>
            <a:r>
              <a:rPr lang="en-US" sz="2800" b="1">
                <a:latin typeface="Times New Roman"/>
                <a:ea typeface="Times New Roman"/>
                <a:cs typeface="Times New Roman"/>
              </a:rPr>
              <a:t>39.</a:t>
            </a:r>
            <a:endParaRPr lang="en-US" sz="2800">
              <a:latin typeface="Calibri"/>
              <a:ea typeface="Times New Roman"/>
              <a:cs typeface="Times New Roman"/>
            </a:endParaRPr>
          </a:p>
          <a:p>
            <a:pPr marL="0" marR="0">
              <a:lnSpc>
                <a:spcPct val="150000"/>
              </a:lnSpc>
              <a:spcBef>
                <a:spcPts val="50"/>
              </a:spcBef>
              <a:spcAft>
                <a:spcPts val="0"/>
              </a:spcAft>
            </a:pPr>
            <a:r>
              <a:rPr lang="en-US" sz="2800">
                <a:latin typeface="Times New Roman"/>
                <a:ea typeface="Times New Roman"/>
                <a:cs typeface="Times New Roman"/>
              </a:rPr>
              <a:t> </a:t>
            </a:r>
            <a:r>
              <a:rPr lang="en-US" sz="2800" spc="-5" smtClean="0">
                <a:latin typeface="Times New Roman"/>
                <a:ea typeface="Times New Roman"/>
                <a:cs typeface="Times New Roman"/>
              </a:rPr>
              <a:t>C</a:t>
            </a:r>
            <a:r>
              <a:rPr lang="en-US" sz="2800" smtClean="0">
                <a:latin typeface="Times New Roman"/>
                <a:ea typeface="Times New Roman"/>
                <a:cs typeface="Times New Roman"/>
              </a:rPr>
              <a:t>e</a:t>
            </a:r>
            <a:r>
              <a:rPr lang="en-US" sz="2800" spc="5" smtClean="0">
                <a:latin typeface="Times New Roman"/>
                <a:ea typeface="Times New Roman"/>
                <a:cs typeface="Times New Roman"/>
              </a:rPr>
              <a:t>rt</a:t>
            </a:r>
            <a:r>
              <a:rPr lang="en-US" sz="2800" spc="-10" smtClean="0">
                <a:latin typeface="Times New Roman"/>
                <a:ea typeface="Times New Roman"/>
                <a:cs typeface="Times New Roman"/>
              </a:rPr>
              <a:t>u</a:t>
            </a:r>
            <a:r>
              <a:rPr lang="en-US" sz="2800" smtClean="0">
                <a:latin typeface="Times New Roman"/>
                <a:ea typeface="Times New Roman"/>
                <a:cs typeface="Times New Roman"/>
              </a:rPr>
              <a:t>s</a:t>
            </a:r>
            <a:r>
              <a:rPr lang="en-US" sz="2800" spc="20" smtClean="0">
                <a:latin typeface="Times New Roman"/>
                <a:ea typeface="Times New Roman"/>
                <a:cs typeface="Times New Roman"/>
              </a:rPr>
              <a:t> </a:t>
            </a:r>
            <a:r>
              <a:rPr lang="en-US" sz="2800">
                <a:latin typeface="Times New Roman"/>
                <a:ea typeface="Times New Roman"/>
                <a:cs typeface="Times New Roman"/>
              </a:rPr>
              <a:t>sum en</a:t>
            </a:r>
            <a:r>
              <a:rPr lang="en-US" sz="2800" spc="5">
                <a:latin typeface="Times New Roman"/>
                <a:ea typeface="Times New Roman"/>
                <a:cs typeface="Times New Roman"/>
              </a:rPr>
              <a:t>i</a:t>
            </a:r>
            <a:r>
              <a:rPr lang="en-US" sz="2800">
                <a:latin typeface="Times New Roman"/>
                <a:ea typeface="Times New Roman"/>
                <a:cs typeface="Times New Roman"/>
              </a:rPr>
              <a:t>m qu</a:t>
            </a:r>
            <a:r>
              <a:rPr lang="en-US" sz="2800" spc="5">
                <a:latin typeface="Times New Roman"/>
                <a:ea typeface="Times New Roman"/>
                <a:cs typeface="Times New Roman"/>
              </a:rPr>
              <a:t>i</a:t>
            </a:r>
            <a:r>
              <a:rPr lang="en-US" sz="2800">
                <a:latin typeface="Times New Roman"/>
                <a:ea typeface="Times New Roman"/>
                <a:cs typeface="Times New Roman"/>
              </a:rPr>
              <a:t>a</a:t>
            </a:r>
            <a:r>
              <a:rPr lang="en-US" sz="2800" spc="20">
                <a:latin typeface="Times New Roman"/>
                <a:ea typeface="Times New Roman"/>
                <a:cs typeface="Times New Roman"/>
              </a:rPr>
              <a:t> </a:t>
            </a:r>
            <a:r>
              <a:rPr lang="en-US" sz="2800">
                <a:latin typeface="Times New Roman"/>
                <a:ea typeface="Times New Roman"/>
                <a:cs typeface="Times New Roman"/>
              </a:rPr>
              <a:t>neq</a:t>
            </a:r>
            <a:r>
              <a:rPr lang="en-US" sz="2800" spc="-10">
                <a:latin typeface="Times New Roman"/>
                <a:ea typeface="Times New Roman"/>
                <a:cs typeface="Times New Roman"/>
              </a:rPr>
              <a:t>u</a:t>
            </a:r>
            <a:r>
              <a:rPr lang="en-US" sz="2800">
                <a:latin typeface="Times New Roman"/>
                <a:ea typeface="Times New Roman"/>
                <a:cs typeface="Times New Roman"/>
              </a:rPr>
              <a:t>e</a:t>
            </a:r>
            <a:r>
              <a:rPr lang="en-US" sz="2800" spc="20">
                <a:latin typeface="Times New Roman"/>
                <a:ea typeface="Times New Roman"/>
                <a:cs typeface="Times New Roman"/>
              </a:rPr>
              <a:t> </a:t>
            </a:r>
            <a:r>
              <a:rPr lang="en-US" sz="2800" spc="-20">
                <a:latin typeface="Times New Roman"/>
                <a:ea typeface="Times New Roman"/>
                <a:cs typeface="Times New Roman"/>
              </a:rPr>
              <a:t>m</a:t>
            </a:r>
            <a:r>
              <a:rPr lang="en-US" sz="2800">
                <a:latin typeface="Times New Roman"/>
                <a:ea typeface="Times New Roman"/>
                <a:cs typeface="Times New Roman"/>
              </a:rPr>
              <a:t>o</a:t>
            </a:r>
            <a:r>
              <a:rPr lang="en-US" sz="2800" spc="5">
                <a:latin typeface="Times New Roman"/>
                <a:ea typeface="Times New Roman"/>
                <a:cs typeface="Times New Roman"/>
              </a:rPr>
              <a:t>r</a:t>
            </a:r>
            <a:r>
              <a:rPr lang="en-US" sz="2800">
                <a:latin typeface="Times New Roman"/>
                <a:ea typeface="Times New Roman"/>
                <a:cs typeface="Times New Roman"/>
              </a:rPr>
              <a:t>s</a:t>
            </a:r>
            <a:r>
              <a:rPr lang="en-US" sz="2800" spc="20">
                <a:latin typeface="Times New Roman"/>
                <a:ea typeface="Times New Roman"/>
                <a:cs typeface="Times New Roman"/>
              </a:rPr>
              <a:t> </a:t>
            </a:r>
            <a:r>
              <a:rPr lang="en-US" sz="2800">
                <a:latin typeface="Times New Roman"/>
                <a:ea typeface="Times New Roman"/>
                <a:cs typeface="Times New Roman"/>
              </a:rPr>
              <a:t>neque</a:t>
            </a:r>
            <a:r>
              <a:rPr lang="en-US" sz="2800" spc="20">
                <a:latin typeface="Times New Roman"/>
                <a:ea typeface="Times New Roman"/>
                <a:cs typeface="Times New Roman"/>
              </a:rPr>
              <a:t> </a:t>
            </a:r>
            <a:r>
              <a:rPr lang="en-US" sz="2800" spc="-10">
                <a:latin typeface="Times New Roman"/>
                <a:ea typeface="Times New Roman"/>
                <a:cs typeface="Times New Roman"/>
              </a:rPr>
              <a:t>v</a:t>
            </a:r>
            <a:r>
              <a:rPr lang="en-US" sz="2800" spc="5">
                <a:latin typeface="Times New Roman"/>
                <a:ea typeface="Times New Roman"/>
                <a:cs typeface="Times New Roman"/>
              </a:rPr>
              <a:t>it</a:t>
            </a:r>
            <a:r>
              <a:rPr lang="en-US" sz="2800">
                <a:latin typeface="Times New Roman"/>
                <a:ea typeface="Times New Roman"/>
                <a:cs typeface="Times New Roman"/>
              </a:rPr>
              <a:t>a</a:t>
            </a:r>
            <a:r>
              <a:rPr lang="en-US" sz="2800" spc="20">
                <a:latin typeface="Times New Roman"/>
                <a:ea typeface="Times New Roman"/>
                <a:cs typeface="Times New Roman"/>
              </a:rPr>
              <a:t> </a:t>
            </a:r>
            <a:r>
              <a:rPr lang="en-US" sz="2800">
                <a:latin typeface="Times New Roman"/>
                <a:ea typeface="Times New Roman"/>
                <a:cs typeface="Times New Roman"/>
              </a:rPr>
              <a:t>ne</a:t>
            </a:r>
            <a:r>
              <a:rPr lang="en-US" sz="2800" spc="-10">
                <a:latin typeface="Times New Roman"/>
                <a:ea typeface="Times New Roman"/>
                <a:cs typeface="Times New Roman"/>
              </a:rPr>
              <a:t>q</a:t>
            </a:r>
            <a:r>
              <a:rPr lang="en-US" sz="2800">
                <a:latin typeface="Times New Roman"/>
                <a:ea typeface="Times New Roman"/>
                <a:cs typeface="Times New Roman"/>
              </a:rPr>
              <a:t>ue</a:t>
            </a:r>
            <a:r>
              <a:rPr lang="en-US" sz="2800" spc="20">
                <a:latin typeface="Times New Roman"/>
                <a:ea typeface="Times New Roman"/>
                <a:cs typeface="Times New Roman"/>
              </a:rPr>
              <a:t> </a:t>
            </a:r>
            <a:r>
              <a:rPr lang="en-US" sz="2800">
                <a:latin typeface="Times New Roman"/>
                <a:ea typeface="Times New Roman"/>
                <a:cs typeface="Times New Roman"/>
              </a:rPr>
              <a:t>a</a:t>
            </a:r>
            <a:r>
              <a:rPr lang="en-US" sz="2800" spc="-10">
                <a:latin typeface="Times New Roman"/>
                <a:ea typeface="Times New Roman"/>
                <a:cs typeface="Times New Roman"/>
              </a:rPr>
              <a:t>ng</a:t>
            </a:r>
            <a:r>
              <a:rPr lang="en-US" sz="2800">
                <a:latin typeface="Times New Roman"/>
                <a:ea typeface="Times New Roman"/>
                <a:cs typeface="Times New Roman"/>
              </a:rPr>
              <a:t>e</a:t>
            </a:r>
            <a:r>
              <a:rPr lang="en-US" sz="2800" spc="5">
                <a:latin typeface="Times New Roman"/>
                <a:ea typeface="Times New Roman"/>
                <a:cs typeface="Times New Roman"/>
              </a:rPr>
              <a:t>l</a:t>
            </a:r>
            <a:r>
              <a:rPr lang="en-US" sz="2800">
                <a:latin typeface="Times New Roman"/>
                <a:ea typeface="Times New Roman"/>
                <a:cs typeface="Times New Roman"/>
              </a:rPr>
              <a:t>i</a:t>
            </a:r>
            <a:r>
              <a:rPr lang="en-US" sz="2800" spc="25">
                <a:latin typeface="Times New Roman"/>
                <a:ea typeface="Times New Roman"/>
                <a:cs typeface="Times New Roman"/>
              </a:rPr>
              <a:t> </a:t>
            </a:r>
            <a:r>
              <a:rPr lang="en-US" sz="2800">
                <a:latin typeface="Times New Roman"/>
                <a:ea typeface="Times New Roman"/>
                <a:cs typeface="Times New Roman"/>
              </a:rPr>
              <a:t>neque</a:t>
            </a:r>
            <a:r>
              <a:rPr lang="en-US" sz="2800" spc="20">
                <a:latin typeface="Times New Roman"/>
                <a:ea typeface="Times New Roman"/>
                <a:cs typeface="Times New Roman"/>
              </a:rPr>
              <a:t> </a:t>
            </a:r>
            <a:r>
              <a:rPr lang="en-US" sz="2800" spc="-10">
                <a:latin typeface="Times New Roman"/>
                <a:ea typeface="Times New Roman"/>
                <a:cs typeface="Times New Roman"/>
              </a:rPr>
              <a:t>p</a:t>
            </a:r>
            <a:r>
              <a:rPr lang="en-US" sz="2800" spc="5">
                <a:latin typeface="Times New Roman"/>
                <a:ea typeface="Times New Roman"/>
                <a:cs typeface="Times New Roman"/>
              </a:rPr>
              <a:t>r</a:t>
            </a:r>
            <a:r>
              <a:rPr lang="en-US" sz="2800" spc="-5">
                <a:latin typeface="Times New Roman"/>
                <a:ea typeface="Times New Roman"/>
                <a:cs typeface="Times New Roman"/>
              </a:rPr>
              <a:t>i</a:t>
            </a:r>
            <a:r>
              <a:rPr lang="en-US" sz="2800">
                <a:latin typeface="Times New Roman"/>
                <a:ea typeface="Times New Roman"/>
                <a:cs typeface="Times New Roman"/>
              </a:rPr>
              <a:t>nc</a:t>
            </a:r>
            <a:r>
              <a:rPr lang="en-US" sz="2800" spc="-5">
                <a:latin typeface="Times New Roman"/>
                <a:ea typeface="Times New Roman"/>
                <a:cs typeface="Times New Roman"/>
              </a:rPr>
              <a:t>i</a:t>
            </a:r>
            <a:r>
              <a:rPr lang="en-US" sz="2800">
                <a:latin typeface="Times New Roman"/>
                <a:ea typeface="Times New Roman"/>
                <a:cs typeface="Times New Roman"/>
              </a:rPr>
              <a:t>pa</a:t>
            </a:r>
            <a:r>
              <a:rPr lang="en-US" sz="2800" spc="-10">
                <a:latin typeface="Times New Roman"/>
                <a:ea typeface="Times New Roman"/>
                <a:cs typeface="Times New Roman"/>
              </a:rPr>
              <a:t>t</a:t>
            </a:r>
            <a:r>
              <a:rPr lang="en-US" sz="2800">
                <a:latin typeface="Times New Roman"/>
                <a:ea typeface="Times New Roman"/>
                <a:cs typeface="Times New Roman"/>
              </a:rPr>
              <a:t>ūs</a:t>
            </a:r>
            <a:r>
              <a:rPr lang="en-US" sz="2800" spc="20">
                <a:latin typeface="Times New Roman"/>
                <a:ea typeface="Times New Roman"/>
                <a:cs typeface="Times New Roman"/>
              </a:rPr>
              <a:t> </a:t>
            </a:r>
            <a:r>
              <a:rPr lang="en-US" sz="2800">
                <a:latin typeface="Times New Roman"/>
                <a:ea typeface="Times New Roman"/>
                <a:cs typeface="Times New Roman"/>
              </a:rPr>
              <a:t>ne</a:t>
            </a:r>
            <a:r>
              <a:rPr lang="en-US" sz="2800" spc="-10">
                <a:latin typeface="Times New Roman"/>
                <a:ea typeface="Times New Roman"/>
                <a:cs typeface="Times New Roman"/>
              </a:rPr>
              <a:t>qu</a:t>
            </a:r>
            <a:r>
              <a:rPr lang="en-US" sz="2800">
                <a:latin typeface="Times New Roman"/>
                <a:ea typeface="Times New Roman"/>
                <a:cs typeface="Times New Roman"/>
              </a:rPr>
              <a:t>e</a:t>
            </a:r>
            <a:r>
              <a:rPr lang="en-US" sz="2800" spc="20">
                <a:latin typeface="Times New Roman"/>
                <a:ea typeface="Times New Roman"/>
                <a:cs typeface="Times New Roman"/>
              </a:rPr>
              <a:t> </a:t>
            </a:r>
            <a:r>
              <a:rPr lang="en-US" sz="2800" spc="5">
                <a:latin typeface="Times New Roman"/>
                <a:ea typeface="Times New Roman"/>
                <a:cs typeface="Times New Roman"/>
              </a:rPr>
              <a:t>i</a:t>
            </a:r>
            <a:r>
              <a:rPr lang="en-US" sz="2800">
                <a:latin typeface="Times New Roman"/>
                <a:ea typeface="Times New Roman"/>
                <a:cs typeface="Times New Roman"/>
              </a:rPr>
              <a:t>n</a:t>
            </a:r>
            <a:r>
              <a:rPr lang="en-US" sz="2800" spc="-10">
                <a:latin typeface="Times New Roman"/>
                <a:ea typeface="Times New Roman"/>
                <a:cs typeface="Times New Roman"/>
              </a:rPr>
              <a:t>s</a:t>
            </a:r>
            <a:r>
              <a:rPr lang="en-US" sz="2800" spc="5">
                <a:latin typeface="Times New Roman"/>
                <a:ea typeface="Times New Roman"/>
                <a:cs typeface="Times New Roman"/>
              </a:rPr>
              <a:t>t</a:t>
            </a:r>
            <a:r>
              <a:rPr lang="en-US" sz="2800">
                <a:latin typeface="Times New Roman"/>
                <a:ea typeface="Times New Roman"/>
                <a:cs typeface="Times New Roman"/>
              </a:rPr>
              <a:t>a</a:t>
            </a:r>
            <a:r>
              <a:rPr lang="en-US" sz="2800" spc="-10">
                <a:latin typeface="Times New Roman"/>
                <a:ea typeface="Times New Roman"/>
                <a:cs typeface="Times New Roman"/>
              </a:rPr>
              <a:t>n</a:t>
            </a:r>
            <a:r>
              <a:rPr lang="en-US" sz="2800" spc="5">
                <a:latin typeface="Times New Roman"/>
                <a:ea typeface="Times New Roman"/>
                <a:cs typeface="Times New Roman"/>
              </a:rPr>
              <a:t>t</a:t>
            </a:r>
            <a:r>
              <a:rPr lang="en-US" sz="2800" spc="-5">
                <a:latin typeface="Times New Roman"/>
                <a:ea typeface="Times New Roman"/>
                <a:cs typeface="Times New Roman"/>
              </a:rPr>
              <a:t>i</a:t>
            </a:r>
            <a:r>
              <a:rPr lang="en-US" sz="2800">
                <a:latin typeface="Times New Roman"/>
                <a:ea typeface="Times New Roman"/>
                <a:cs typeface="Times New Roman"/>
              </a:rPr>
              <a:t>a neque</a:t>
            </a:r>
            <a:r>
              <a:rPr lang="en-US" sz="2800" spc="20">
                <a:latin typeface="Times New Roman"/>
                <a:ea typeface="Times New Roman"/>
                <a:cs typeface="Times New Roman"/>
              </a:rPr>
              <a:t> </a:t>
            </a:r>
            <a:r>
              <a:rPr lang="en-US" sz="2800" spc="-10">
                <a:latin typeface="Times New Roman"/>
                <a:ea typeface="Times New Roman"/>
                <a:cs typeface="Times New Roman"/>
              </a:rPr>
              <a:t>f</a:t>
            </a:r>
            <a:r>
              <a:rPr lang="en-US" sz="2800">
                <a:latin typeface="Times New Roman"/>
                <a:ea typeface="Times New Roman"/>
                <a:cs typeface="Times New Roman"/>
              </a:rPr>
              <a:t>u</a:t>
            </a:r>
            <a:r>
              <a:rPr lang="en-US" sz="2800" spc="5">
                <a:latin typeface="Times New Roman"/>
                <a:ea typeface="Times New Roman"/>
                <a:cs typeface="Times New Roman"/>
              </a:rPr>
              <a:t>t</a:t>
            </a:r>
            <a:r>
              <a:rPr lang="en-US" sz="2800" spc="-10">
                <a:latin typeface="Times New Roman"/>
                <a:ea typeface="Times New Roman"/>
                <a:cs typeface="Times New Roman"/>
              </a:rPr>
              <a:t>u</a:t>
            </a:r>
            <a:r>
              <a:rPr lang="en-US" sz="2800" spc="5">
                <a:latin typeface="Times New Roman"/>
                <a:ea typeface="Times New Roman"/>
                <a:cs typeface="Times New Roman"/>
              </a:rPr>
              <a:t>r</a:t>
            </a:r>
            <a:r>
              <a:rPr lang="en-US" sz="2800">
                <a:latin typeface="Times New Roman"/>
                <a:ea typeface="Times New Roman"/>
                <a:cs typeface="Times New Roman"/>
              </a:rPr>
              <a:t>a</a:t>
            </a:r>
            <a:r>
              <a:rPr lang="en-US" sz="2800" spc="20">
                <a:latin typeface="Times New Roman"/>
                <a:ea typeface="Times New Roman"/>
                <a:cs typeface="Times New Roman"/>
              </a:rPr>
              <a:t> </a:t>
            </a:r>
            <a:r>
              <a:rPr lang="en-US" sz="2800" spc="-10">
                <a:latin typeface="Times New Roman"/>
                <a:ea typeface="Times New Roman"/>
                <a:cs typeface="Times New Roman"/>
              </a:rPr>
              <a:t>n</a:t>
            </a:r>
            <a:r>
              <a:rPr lang="en-US" sz="2800">
                <a:latin typeface="Times New Roman"/>
                <a:ea typeface="Times New Roman"/>
                <a:cs typeface="Times New Roman"/>
              </a:rPr>
              <a:t>eque</a:t>
            </a:r>
            <a:r>
              <a:rPr lang="en-US" sz="2800" spc="10">
                <a:latin typeface="Times New Roman"/>
                <a:ea typeface="Times New Roman"/>
                <a:cs typeface="Times New Roman"/>
              </a:rPr>
              <a:t> </a:t>
            </a:r>
            <a:r>
              <a:rPr lang="en-US" sz="2800" spc="5">
                <a:latin typeface="Times New Roman"/>
                <a:ea typeface="Times New Roman"/>
                <a:cs typeface="Times New Roman"/>
              </a:rPr>
              <a:t>f</a:t>
            </a:r>
            <a:r>
              <a:rPr lang="en-US" sz="2800">
                <a:latin typeface="Times New Roman"/>
                <a:ea typeface="Times New Roman"/>
                <a:cs typeface="Times New Roman"/>
              </a:rPr>
              <a:t>o</a:t>
            </a:r>
            <a:r>
              <a:rPr lang="en-US" sz="2800" spc="-10">
                <a:latin typeface="Times New Roman"/>
                <a:ea typeface="Times New Roman"/>
                <a:cs typeface="Times New Roman"/>
              </a:rPr>
              <a:t>r</a:t>
            </a:r>
            <a:r>
              <a:rPr lang="en-US" sz="2800" spc="5">
                <a:latin typeface="Times New Roman"/>
                <a:ea typeface="Times New Roman"/>
                <a:cs typeface="Times New Roman"/>
              </a:rPr>
              <a:t>t</a:t>
            </a:r>
            <a:r>
              <a:rPr lang="en-US" sz="2800" spc="-5">
                <a:latin typeface="Times New Roman"/>
                <a:ea typeface="Times New Roman"/>
                <a:cs typeface="Times New Roman"/>
              </a:rPr>
              <a:t>i</a:t>
            </a:r>
            <a:r>
              <a:rPr lang="en-US" sz="2800" spc="5">
                <a:latin typeface="Times New Roman"/>
                <a:ea typeface="Times New Roman"/>
                <a:cs typeface="Times New Roman"/>
              </a:rPr>
              <a:t>t</a:t>
            </a:r>
            <a:r>
              <a:rPr lang="en-US" sz="2800">
                <a:latin typeface="Times New Roman"/>
                <a:ea typeface="Times New Roman"/>
                <a:cs typeface="Times New Roman"/>
              </a:rPr>
              <a:t>u</a:t>
            </a:r>
            <a:r>
              <a:rPr lang="en-US" sz="2800" spc="-10">
                <a:latin typeface="Times New Roman"/>
                <a:ea typeface="Times New Roman"/>
                <a:cs typeface="Times New Roman"/>
              </a:rPr>
              <a:t>d</a:t>
            </a:r>
            <a:r>
              <a:rPr lang="en-US" sz="2800" spc="5">
                <a:latin typeface="Times New Roman"/>
                <a:ea typeface="Times New Roman"/>
                <a:cs typeface="Times New Roman"/>
              </a:rPr>
              <a:t>i</a:t>
            </a:r>
            <a:r>
              <a:rPr lang="en-US" sz="2800">
                <a:latin typeface="Times New Roman"/>
                <a:ea typeface="Times New Roman"/>
                <a:cs typeface="Times New Roman"/>
              </a:rPr>
              <a:t>ne</a:t>
            </a:r>
            <a:r>
              <a:rPr lang="en-US" sz="2800" spc="5">
                <a:latin typeface="Times New Roman"/>
                <a:ea typeface="Times New Roman"/>
                <a:cs typeface="Times New Roman"/>
              </a:rPr>
              <a:t>s</a:t>
            </a:r>
            <a:r>
              <a:rPr lang="en-US" sz="2800">
                <a:latin typeface="Times New Roman"/>
                <a:ea typeface="Times New Roman"/>
                <a:cs typeface="Times New Roman"/>
              </a:rPr>
              <a:t>,</a:t>
            </a:r>
            <a:r>
              <a:rPr lang="en-US" sz="2800" spc="20">
                <a:latin typeface="Times New Roman"/>
                <a:ea typeface="Times New Roman"/>
                <a:cs typeface="Times New Roman"/>
              </a:rPr>
              <a:t> </a:t>
            </a:r>
            <a:r>
              <a:rPr lang="en-US" sz="2800" spc="-10">
                <a:latin typeface="Times New Roman"/>
                <a:ea typeface="Times New Roman"/>
                <a:cs typeface="Times New Roman"/>
              </a:rPr>
              <a:t>n</a:t>
            </a:r>
            <a:r>
              <a:rPr lang="en-US" sz="2800">
                <a:latin typeface="Times New Roman"/>
                <a:ea typeface="Times New Roman"/>
                <a:cs typeface="Times New Roman"/>
              </a:rPr>
              <a:t>eque</a:t>
            </a:r>
            <a:r>
              <a:rPr lang="en-US" sz="2800" spc="10">
                <a:latin typeface="Times New Roman"/>
                <a:ea typeface="Times New Roman"/>
                <a:cs typeface="Times New Roman"/>
              </a:rPr>
              <a:t> </a:t>
            </a:r>
            <a:r>
              <a:rPr lang="en-US" sz="2800">
                <a:latin typeface="Times New Roman"/>
                <a:ea typeface="Times New Roman"/>
                <a:cs typeface="Times New Roman"/>
              </a:rPr>
              <a:t>a</a:t>
            </a:r>
            <a:r>
              <a:rPr lang="en-US" sz="2800" spc="-5">
                <a:latin typeface="Times New Roman"/>
                <a:ea typeface="Times New Roman"/>
                <a:cs typeface="Times New Roman"/>
              </a:rPr>
              <a:t>l</a:t>
            </a:r>
            <a:r>
              <a:rPr lang="en-US" sz="2800" spc="5">
                <a:latin typeface="Times New Roman"/>
                <a:ea typeface="Times New Roman"/>
                <a:cs typeface="Times New Roman"/>
              </a:rPr>
              <a:t>t</a:t>
            </a:r>
            <a:r>
              <a:rPr lang="en-US" sz="2800" spc="-5">
                <a:latin typeface="Times New Roman"/>
                <a:ea typeface="Times New Roman"/>
                <a:cs typeface="Times New Roman"/>
              </a:rPr>
              <a:t>i</a:t>
            </a:r>
            <a:r>
              <a:rPr lang="en-US" sz="2800" spc="5">
                <a:latin typeface="Times New Roman"/>
                <a:ea typeface="Times New Roman"/>
                <a:cs typeface="Times New Roman"/>
              </a:rPr>
              <a:t>t</a:t>
            </a:r>
            <a:r>
              <a:rPr lang="en-US" sz="2800">
                <a:latin typeface="Times New Roman"/>
                <a:ea typeface="Times New Roman"/>
                <a:cs typeface="Times New Roman"/>
              </a:rPr>
              <a:t>udo</a:t>
            </a:r>
            <a:r>
              <a:rPr lang="en-US" sz="2800" spc="20">
                <a:latin typeface="Times New Roman"/>
                <a:ea typeface="Times New Roman"/>
                <a:cs typeface="Times New Roman"/>
              </a:rPr>
              <a:t> </a:t>
            </a:r>
            <a:r>
              <a:rPr lang="en-US" sz="2800" spc="-10">
                <a:latin typeface="Times New Roman"/>
                <a:ea typeface="Times New Roman"/>
                <a:cs typeface="Times New Roman"/>
              </a:rPr>
              <a:t>n</a:t>
            </a:r>
            <a:r>
              <a:rPr lang="en-US" sz="2800">
                <a:latin typeface="Times New Roman"/>
                <a:ea typeface="Times New Roman"/>
                <a:cs typeface="Times New Roman"/>
              </a:rPr>
              <a:t>eque</a:t>
            </a:r>
            <a:r>
              <a:rPr lang="en-US" sz="2800" spc="10">
                <a:latin typeface="Times New Roman"/>
                <a:ea typeface="Times New Roman"/>
                <a:cs typeface="Times New Roman"/>
              </a:rPr>
              <a:t> </a:t>
            </a:r>
            <a:r>
              <a:rPr lang="en-US" sz="2800">
                <a:latin typeface="Times New Roman"/>
                <a:ea typeface="Times New Roman"/>
                <a:cs typeface="Times New Roman"/>
              </a:rPr>
              <a:t>p</a:t>
            </a:r>
            <a:r>
              <a:rPr lang="en-US" sz="2800" spc="5">
                <a:latin typeface="Times New Roman"/>
                <a:ea typeface="Times New Roman"/>
                <a:cs typeface="Times New Roman"/>
              </a:rPr>
              <a:t>r</a:t>
            </a:r>
            <a:r>
              <a:rPr lang="en-US" sz="2800">
                <a:latin typeface="Times New Roman"/>
                <a:ea typeface="Times New Roman"/>
                <a:cs typeface="Times New Roman"/>
              </a:rPr>
              <a:t>o</a:t>
            </a:r>
            <a:r>
              <a:rPr lang="en-US" sz="2800" spc="5">
                <a:latin typeface="Times New Roman"/>
                <a:ea typeface="Times New Roman"/>
                <a:cs typeface="Times New Roman"/>
              </a:rPr>
              <a:t>f</a:t>
            </a:r>
            <a:r>
              <a:rPr lang="en-US" sz="2800" spc="-10">
                <a:latin typeface="Times New Roman"/>
                <a:ea typeface="Times New Roman"/>
                <a:cs typeface="Times New Roman"/>
              </a:rPr>
              <a:t>u</a:t>
            </a:r>
            <a:r>
              <a:rPr lang="en-US" sz="2800">
                <a:latin typeface="Times New Roman"/>
                <a:ea typeface="Times New Roman"/>
                <a:cs typeface="Times New Roman"/>
              </a:rPr>
              <a:t>ndum neque</a:t>
            </a:r>
            <a:r>
              <a:rPr lang="en-US" sz="2800" spc="20">
                <a:latin typeface="Times New Roman"/>
                <a:ea typeface="Times New Roman"/>
                <a:cs typeface="Times New Roman"/>
              </a:rPr>
              <a:t> </a:t>
            </a:r>
            <a:r>
              <a:rPr lang="en-US" sz="2800">
                <a:latin typeface="Times New Roman"/>
                <a:ea typeface="Times New Roman"/>
                <a:cs typeface="Times New Roman"/>
              </a:rPr>
              <a:t>c</a:t>
            </a:r>
            <a:r>
              <a:rPr lang="en-US" sz="2800" spc="-10">
                <a:latin typeface="Times New Roman"/>
                <a:ea typeface="Times New Roman"/>
                <a:cs typeface="Times New Roman"/>
              </a:rPr>
              <a:t>r</a:t>
            </a:r>
            <a:r>
              <a:rPr lang="en-US" sz="2800">
                <a:latin typeface="Times New Roman"/>
                <a:ea typeface="Times New Roman"/>
                <a:cs typeface="Times New Roman"/>
              </a:rPr>
              <a:t>ea</a:t>
            </a:r>
            <a:r>
              <a:rPr lang="en-US" sz="2800" spc="-5">
                <a:latin typeface="Times New Roman"/>
                <a:ea typeface="Times New Roman"/>
                <a:cs typeface="Times New Roman"/>
              </a:rPr>
              <a:t>t</a:t>
            </a:r>
            <a:r>
              <a:rPr lang="en-US" sz="2800">
                <a:latin typeface="Times New Roman"/>
                <a:ea typeface="Times New Roman"/>
                <a:cs typeface="Times New Roman"/>
              </a:rPr>
              <a:t>u</a:t>
            </a:r>
            <a:r>
              <a:rPr lang="en-US" sz="2800" spc="5">
                <a:latin typeface="Times New Roman"/>
                <a:ea typeface="Times New Roman"/>
                <a:cs typeface="Times New Roman"/>
              </a:rPr>
              <a:t>r</a:t>
            </a:r>
            <a:r>
              <a:rPr lang="en-US" sz="2800">
                <a:latin typeface="Times New Roman"/>
                <a:ea typeface="Times New Roman"/>
                <a:cs typeface="Times New Roman"/>
              </a:rPr>
              <a:t>a</a:t>
            </a:r>
            <a:r>
              <a:rPr lang="en-US" sz="2800" spc="10">
                <a:latin typeface="Times New Roman"/>
                <a:ea typeface="Times New Roman"/>
                <a:cs typeface="Times New Roman"/>
              </a:rPr>
              <a:t> </a:t>
            </a:r>
            <a:r>
              <a:rPr lang="en-US" sz="2800">
                <a:latin typeface="Times New Roman"/>
                <a:ea typeface="Times New Roman"/>
                <a:cs typeface="Times New Roman"/>
              </a:rPr>
              <a:t>a</a:t>
            </a:r>
            <a:r>
              <a:rPr lang="en-US" sz="2800" spc="5">
                <a:latin typeface="Times New Roman"/>
                <a:ea typeface="Times New Roman"/>
                <a:cs typeface="Times New Roman"/>
              </a:rPr>
              <a:t>l</a:t>
            </a:r>
            <a:r>
              <a:rPr lang="en-US" sz="2800" spc="-5">
                <a:latin typeface="Times New Roman"/>
                <a:ea typeface="Times New Roman"/>
                <a:cs typeface="Times New Roman"/>
              </a:rPr>
              <a:t>i</a:t>
            </a:r>
            <a:r>
              <a:rPr lang="en-US" sz="2800">
                <a:latin typeface="Times New Roman"/>
                <a:ea typeface="Times New Roman"/>
                <a:cs typeface="Times New Roman"/>
              </a:rPr>
              <a:t>a</a:t>
            </a:r>
            <a:r>
              <a:rPr lang="en-US" sz="2800" spc="20">
                <a:latin typeface="Times New Roman"/>
                <a:ea typeface="Times New Roman"/>
                <a:cs typeface="Times New Roman"/>
              </a:rPr>
              <a:t> </a:t>
            </a:r>
            <a:r>
              <a:rPr lang="en-US" sz="2800">
                <a:latin typeface="Times New Roman"/>
                <a:ea typeface="Times New Roman"/>
                <a:cs typeface="Times New Roman"/>
              </a:rPr>
              <a:t>po</a:t>
            </a:r>
            <a:r>
              <a:rPr lang="en-US" sz="2800" spc="-5">
                <a:latin typeface="Times New Roman"/>
                <a:ea typeface="Times New Roman"/>
                <a:cs typeface="Times New Roman"/>
              </a:rPr>
              <a:t>t</a:t>
            </a:r>
            <a:r>
              <a:rPr lang="en-US" sz="2800">
                <a:latin typeface="Times New Roman"/>
                <a:ea typeface="Times New Roman"/>
                <a:cs typeface="Times New Roman"/>
              </a:rPr>
              <a:t>e</a:t>
            </a:r>
            <a:r>
              <a:rPr lang="en-US" sz="2800" spc="-10">
                <a:latin typeface="Times New Roman"/>
                <a:ea typeface="Times New Roman"/>
                <a:cs typeface="Times New Roman"/>
              </a:rPr>
              <a:t>r</a:t>
            </a:r>
            <a:r>
              <a:rPr lang="en-US" sz="2800" spc="-5">
                <a:latin typeface="Times New Roman"/>
                <a:ea typeface="Times New Roman"/>
                <a:cs typeface="Times New Roman"/>
              </a:rPr>
              <a:t>i</a:t>
            </a:r>
            <a:r>
              <a:rPr lang="en-US" sz="2800">
                <a:latin typeface="Times New Roman"/>
                <a:ea typeface="Times New Roman"/>
                <a:cs typeface="Times New Roman"/>
              </a:rPr>
              <a:t>t nos</a:t>
            </a:r>
            <a:r>
              <a:rPr lang="en-US" sz="2800" spc="5">
                <a:latin typeface="Times New Roman"/>
                <a:ea typeface="Times New Roman"/>
                <a:cs typeface="Times New Roman"/>
              </a:rPr>
              <a:t> </a:t>
            </a:r>
            <a:r>
              <a:rPr lang="en-US" sz="2800">
                <a:latin typeface="Times New Roman"/>
                <a:ea typeface="Times New Roman"/>
                <a:cs typeface="Times New Roman"/>
              </a:rPr>
              <a:t>s</a:t>
            </a:r>
            <a:r>
              <a:rPr lang="en-US" sz="2800" spc="-10">
                <a:latin typeface="Times New Roman"/>
                <a:ea typeface="Times New Roman"/>
                <a:cs typeface="Times New Roman"/>
              </a:rPr>
              <a:t>e</a:t>
            </a:r>
            <a:r>
              <a:rPr lang="en-US" sz="2800">
                <a:latin typeface="Times New Roman"/>
                <a:ea typeface="Times New Roman"/>
                <a:cs typeface="Times New Roman"/>
              </a:rPr>
              <a:t>pa</a:t>
            </a:r>
            <a:r>
              <a:rPr lang="en-US" sz="2800" spc="-10">
                <a:latin typeface="Times New Roman"/>
                <a:ea typeface="Times New Roman"/>
                <a:cs typeface="Times New Roman"/>
              </a:rPr>
              <a:t>r</a:t>
            </a:r>
            <a:r>
              <a:rPr lang="en-US" sz="2800">
                <a:latin typeface="Times New Roman"/>
                <a:ea typeface="Times New Roman"/>
                <a:cs typeface="Times New Roman"/>
              </a:rPr>
              <a:t>a</a:t>
            </a:r>
            <a:r>
              <a:rPr lang="en-US" sz="2800" spc="5">
                <a:latin typeface="Times New Roman"/>
                <a:ea typeface="Times New Roman"/>
                <a:cs typeface="Times New Roman"/>
              </a:rPr>
              <a:t>r</a:t>
            </a:r>
            <a:r>
              <a:rPr lang="en-US" sz="2800">
                <a:latin typeface="Times New Roman"/>
                <a:ea typeface="Times New Roman"/>
                <a:cs typeface="Times New Roman"/>
              </a:rPr>
              <a:t>e</a:t>
            </a:r>
            <a:r>
              <a:rPr lang="en-US" sz="2800" spc="-10">
                <a:latin typeface="Times New Roman"/>
                <a:ea typeface="Times New Roman"/>
                <a:cs typeface="Times New Roman"/>
              </a:rPr>
              <a:t> </a:t>
            </a:r>
            <a:r>
              <a:rPr lang="en-US" sz="2800">
                <a:latin typeface="Times New Roman"/>
                <a:ea typeface="Times New Roman"/>
                <a:cs typeface="Times New Roman"/>
              </a:rPr>
              <a:t>a</a:t>
            </a:r>
            <a:r>
              <a:rPr lang="en-US" sz="2800" spc="5">
                <a:latin typeface="Times New Roman"/>
                <a:ea typeface="Times New Roman"/>
                <a:cs typeface="Times New Roman"/>
              </a:rPr>
              <a:t> </a:t>
            </a:r>
            <a:r>
              <a:rPr lang="en-US" sz="2800" spc="-10">
                <a:latin typeface="Times New Roman"/>
                <a:ea typeface="Times New Roman"/>
                <a:cs typeface="Times New Roman"/>
              </a:rPr>
              <a:t>c</a:t>
            </a:r>
            <a:r>
              <a:rPr lang="en-US" sz="2800">
                <a:latin typeface="Times New Roman"/>
                <a:ea typeface="Times New Roman"/>
                <a:cs typeface="Times New Roman"/>
              </a:rPr>
              <a:t>a</a:t>
            </a:r>
            <a:r>
              <a:rPr lang="en-US" sz="2800" spc="-10">
                <a:latin typeface="Times New Roman"/>
                <a:ea typeface="Times New Roman"/>
                <a:cs typeface="Times New Roman"/>
              </a:rPr>
              <a:t>r</a:t>
            </a:r>
            <a:r>
              <a:rPr lang="en-US" sz="2800" spc="5">
                <a:latin typeface="Times New Roman"/>
                <a:ea typeface="Times New Roman"/>
                <a:cs typeface="Times New Roman"/>
              </a:rPr>
              <a:t>it</a:t>
            </a:r>
            <a:r>
              <a:rPr lang="en-US" sz="2800" spc="-10">
                <a:latin typeface="Times New Roman"/>
                <a:ea typeface="Times New Roman"/>
                <a:cs typeface="Times New Roman"/>
              </a:rPr>
              <a:t>a</a:t>
            </a:r>
            <a:r>
              <a:rPr lang="en-US" sz="2800" spc="5">
                <a:latin typeface="Times New Roman"/>
                <a:ea typeface="Times New Roman"/>
                <a:cs typeface="Times New Roman"/>
              </a:rPr>
              <a:t>t</a:t>
            </a:r>
            <a:r>
              <a:rPr lang="en-US" sz="2800">
                <a:latin typeface="Times New Roman"/>
                <a:ea typeface="Times New Roman"/>
                <a:cs typeface="Times New Roman"/>
              </a:rPr>
              <a:t>e</a:t>
            </a:r>
            <a:r>
              <a:rPr lang="en-US" sz="2800" spc="5">
                <a:latin typeface="Times New Roman"/>
                <a:ea typeface="Times New Roman"/>
                <a:cs typeface="Times New Roman"/>
              </a:rPr>
              <a:t> </a:t>
            </a:r>
            <a:r>
              <a:rPr lang="en-US" sz="2800" spc="-5">
                <a:latin typeface="Times New Roman"/>
                <a:ea typeface="Times New Roman"/>
                <a:cs typeface="Times New Roman"/>
              </a:rPr>
              <a:t>D</a:t>
            </a:r>
            <a:r>
              <a:rPr lang="en-US" sz="2800" spc="-10">
                <a:latin typeface="Times New Roman"/>
                <a:ea typeface="Times New Roman"/>
                <a:cs typeface="Times New Roman"/>
              </a:rPr>
              <a:t>e</a:t>
            </a:r>
            <a:r>
              <a:rPr lang="en-US" sz="2800">
                <a:latin typeface="Times New Roman"/>
                <a:ea typeface="Times New Roman"/>
                <a:cs typeface="Times New Roman"/>
              </a:rPr>
              <a:t>i</a:t>
            </a:r>
            <a:r>
              <a:rPr lang="en-US" sz="2800" spc="-5">
                <a:latin typeface="Times New Roman"/>
                <a:ea typeface="Times New Roman"/>
                <a:cs typeface="Times New Roman"/>
              </a:rPr>
              <a:t> </a:t>
            </a:r>
            <a:r>
              <a:rPr lang="en-US" sz="2800">
                <a:latin typeface="Times New Roman"/>
                <a:ea typeface="Times New Roman"/>
                <a:cs typeface="Times New Roman"/>
              </a:rPr>
              <a:t>quae</a:t>
            </a:r>
            <a:r>
              <a:rPr lang="en-US" sz="2800" spc="5">
                <a:latin typeface="Times New Roman"/>
                <a:ea typeface="Times New Roman"/>
                <a:cs typeface="Times New Roman"/>
              </a:rPr>
              <a:t> </a:t>
            </a:r>
            <a:r>
              <a:rPr lang="en-US" sz="2800" spc="-10">
                <a:latin typeface="Times New Roman"/>
                <a:ea typeface="Times New Roman"/>
                <a:cs typeface="Times New Roman"/>
              </a:rPr>
              <a:t>e</a:t>
            </a:r>
            <a:r>
              <a:rPr lang="en-US" sz="2800">
                <a:latin typeface="Times New Roman"/>
                <a:ea typeface="Times New Roman"/>
                <a:cs typeface="Times New Roman"/>
              </a:rPr>
              <a:t>st</a:t>
            </a:r>
            <a:r>
              <a:rPr lang="en-US" sz="2800" spc="-5">
                <a:latin typeface="Times New Roman"/>
                <a:ea typeface="Times New Roman"/>
                <a:cs typeface="Times New Roman"/>
              </a:rPr>
              <a:t> </a:t>
            </a:r>
            <a:r>
              <a:rPr lang="en-US" sz="2800" spc="5">
                <a:latin typeface="Times New Roman"/>
                <a:ea typeface="Times New Roman"/>
                <a:cs typeface="Times New Roman"/>
              </a:rPr>
              <a:t>i</a:t>
            </a:r>
            <a:r>
              <a:rPr lang="en-US" sz="2800">
                <a:latin typeface="Times New Roman"/>
                <a:ea typeface="Times New Roman"/>
                <a:cs typeface="Times New Roman"/>
              </a:rPr>
              <a:t>n </a:t>
            </a:r>
            <a:r>
              <a:rPr lang="en-US" sz="2800" spc="-5">
                <a:latin typeface="Times New Roman"/>
                <a:ea typeface="Times New Roman"/>
                <a:cs typeface="Times New Roman"/>
              </a:rPr>
              <a:t>C</a:t>
            </a:r>
            <a:r>
              <a:rPr lang="en-US" sz="2800" spc="-10">
                <a:latin typeface="Times New Roman"/>
                <a:ea typeface="Times New Roman"/>
                <a:cs typeface="Times New Roman"/>
              </a:rPr>
              <a:t>h</a:t>
            </a:r>
            <a:r>
              <a:rPr lang="en-US" sz="2800" spc="5">
                <a:latin typeface="Times New Roman"/>
                <a:ea typeface="Times New Roman"/>
                <a:cs typeface="Times New Roman"/>
              </a:rPr>
              <a:t>ri</a:t>
            </a:r>
            <a:r>
              <a:rPr lang="en-US" sz="2800" spc="-10">
                <a:latin typeface="Times New Roman"/>
                <a:ea typeface="Times New Roman"/>
                <a:cs typeface="Times New Roman"/>
              </a:rPr>
              <a:t>s</a:t>
            </a:r>
            <a:r>
              <a:rPr lang="en-US" sz="2800" spc="5">
                <a:latin typeface="Times New Roman"/>
                <a:ea typeface="Times New Roman"/>
                <a:cs typeface="Times New Roman"/>
              </a:rPr>
              <a:t>t</a:t>
            </a:r>
            <a:r>
              <a:rPr lang="en-US" sz="2800">
                <a:latin typeface="Times New Roman"/>
                <a:ea typeface="Times New Roman"/>
                <a:cs typeface="Times New Roman"/>
              </a:rPr>
              <a:t>o </a:t>
            </a:r>
            <a:r>
              <a:rPr lang="en-US" sz="2800" spc="-20">
                <a:latin typeface="Times New Roman"/>
                <a:ea typeface="Times New Roman"/>
                <a:cs typeface="Times New Roman"/>
              </a:rPr>
              <a:t>I</a:t>
            </a:r>
            <a:r>
              <a:rPr lang="en-US" sz="2800">
                <a:latin typeface="Times New Roman"/>
                <a:ea typeface="Times New Roman"/>
                <a:cs typeface="Times New Roman"/>
              </a:rPr>
              <a:t>esu </a:t>
            </a:r>
            <a:r>
              <a:rPr lang="en-US" sz="2800" spc="-5">
                <a:latin typeface="Times New Roman"/>
                <a:ea typeface="Times New Roman"/>
                <a:cs typeface="Times New Roman"/>
              </a:rPr>
              <a:t>D</a:t>
            </a:r>
            <a:r>
              <a:rPr lang="en-US" sz="2800">
                <a:latin typeface="Times New Roman"/>
                <a:ea typeface="Times New Roman"/>
                <a:cs typeface="Times New Roman"/>
              </a:rPr>
              <a:t>o</a:t>
            </a:r>
            <a:r>
              <a:rPr lang="en-US" sz="2800" spc="-20">
                <a:latin typeface="Times New Roman"/>
                <a:ea typeface="Times New Roman"/>
                <a:cs typeface="Times New Roman"/>
              </a:rPr>
              <a:t>m</a:t>
            </a:r>
            <a:r>
              <a:rPr lang="en-US" sz="2800" spc="5">
                <a:latin typeface="Times New Roman"/>
                <a:ea typeface="Times New Roman"/>
                <a:cs typeface="Times New Roman"/>
              </a:rPr>
              <a:t>i</a:t>
            </a:r>
            <a:r>
              <a:rPr lang="en-US" sz="2800">
                <a:latin typeface="Times New Roman"/>
                <a:ea typeface="Times New Roman"/>
                <a:cs typeface="Times New Roman"/>
              </a:rPr>
              <a:t>no nos</a:t>
            </a:r>
            <a:r>
              <a:rPr lang="en-US" sz="2800" spc="5">
                <a:latin typeface="Times New Roman"/>
                <a:ea typeface="Times New Roman"/>
                <a:cs typeface="Times New Roman"/>
              </a:rPr>
              <a:t>tr</a:t>
            </a:r>
            <a:r>
              <a:rPr lang="en-US" sz="2800" spc="-10">
                <a:latin typeface="Times New Roman"/>
                <a:ea typeface="Times New Roman"/>
                <a:cs typeface="Times New Roman"/>
              </a:rPr>
              <a:t>o</a:t>
            </a:r>
            <a:r>
              <a:rPr lang="en-US" sz="2800">
                <a:latin typeface="Times New Roman"/>
                <a:ea typeface="Times New Roman"/>
                <a:cs typeface="Times New Roman"/>
              </a:rPr>
              <a:t>.</a:t>
            </a:r>
            <a:endParaRPr lang="en-US" sz="2800">
              <a:effectLst/>
              <a:latin typeface="Calibri"/>
              <a:ea typeface="Times New Roman"/>
              <a:cs typeface="Times New Roman"/>
            </a:endParaRPr>
          </a:p>
        </p:txBody>
      </p:sp>
    </p:spTree>
    <p:extLst>
      <p:ext uri="{BB962C8B-B14F-4D97-AF65-F5344CB8AC3E}">
        <p14:creationId xmlns:p14="http://schemas.microsoft.com/office/powerpoint/2010/main" val="282639857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Daedalus - </a:t>
            </a:r>
            <a:r>
              <a:rPr lang="en-US" sz="2000" smtClean="0"/>
              <a:t>1</a:t>
            </a:r>
            <a:endParaRPr lang="en-US" sz="2000"/>
          </a:p>
        </p:txBody>
      </p:sp>
      <p:sp>
        <p:nvSpPr>
          <p:cNvPr id="3" name="Content Placeholder 2"/>
          <p:cNvSpPr>
            <a:spLocks noGrp="1"/>
          </p:cNvSpPr>
          <p:nvPr>
            <p:ph idx="1"/>
          </p:nvPr>
        </p:nvSpPr>
        <p:spPr>
          <a:xfrm>
            <a:off x="1066800" y="1981200"/>
            <a:ext cx="7772400" cy="4114800"/>
          </a:xfrm>
        </p:spPr>
        <p:txBody>
          <a:bodyPr/>
          <a:lstStyle/>
          <a:p>
            <a:pPr marL="0" indent="0">
              <a:buNone/>
            </a:pPr>
            <a:r>
              <a:rPr lang="en-US" sz="2800" smtClean="0">
                <a:effectLst/>
              </a:rPr>
              <a:t>    Fabula </a:t>
            </a:r>
            <a:r>
              <a:rPr lang="en-US" sz="2800">
                <a:effectLst/>
              </a:rPr>
              <a:t>Daedali est fabula summae cogitationis Graecae: Meden Agan, quae in Latine </a:t>
            </a:r>
            <a:r>
              <a:rPr lang="en-US" sz="2800">
                <a:effectLst/>
              </a:rPr>
              <a:t>est </a:t>
            </a:r>
            <a:r>
              <a:rPr lang="en-US" sz="2800" smtClean="0">
                <a:effectLst/>
              </a:rPr>
              <a:t>Aurea  </a:t>
            </a:r>
            <a:r>
              <a:rPr lang="en-US" sz="2800">
                <a:effectLst/>
              </a:rPr>
              <a:t>Mediocritas.</a:t>
            </a:r>
          </a:p>
          <a:p>
            <a:pPr marL="0" indent="0">
              <a:buNone/>
            </a:pPr>
            <a:r>
              <a:rPr lang="en-US" sz="2800">
                <a:effectLst/>
              </a:rPr>
              <a:t>        Daedalus a Minervā doctus erat (sic dicitur). Erat clarus artifex</a:t>
            </a:r>
            <a:r>
              <a:rPr lang="en-US" sz="2800">
                <a:effectLst/>
              </a:rPr>
              <a:t>, </a:t>
            </a:r>
            <a:r>
              <a:rPr lang="en-US" sz="2800" smtClean="0">
                <a:effectLst/>
              </a:rPr>
              <a:t>architectus</a:t>
            </a:r>
            <a:r>
              <a:rPr lang="en-US" sz="2800">
                <a:effectLst/>
              </a:rPr>
              <a:t>, </a:t>
            </a:r>
            <a:r>
              <a:rPr lang="en-US" sz="2800">
                <a:effectLst/>
              </a:rPr>
              <a:t>sculptor </a:t>
            </a:r>
            <a:r>
              <a:rPr lang="en-US" sz="2800" smtClean="0">
                <a:effectLst/>
              </a:rPr>
              <a:t>“pater </a:t>
            </a:r>
            <a:r>
              <a:rPr lang="en-US" sz="2800">
                <a:effectLst/>
              </a:rPr>
              <a:t>omnium </a:t>
            </a:r>
            <a:r>
              <a:rPr lang="en-US" sz="2800" smtClean="0">
                <a:effectLst/>
              </a:rPr>
              <a:t>inventorum”</a:t>
            </a:r>
          </a:p>
          <a:p>
            <a:pPr marL="0" indent="0">
              <a:buNone/>
            </a:pPr>
            <a:r>
              <a:rPr lang="en-US" sz="2800" smtClean="0">
                <a:effectLst/>
              </a:rPr>
              <a:t>vocari </a:t>
            </a:r>
            <a:r>
              <a:rPr lang="en-US" sz="2800">
                <a:effectLst/>
              </a:rPr>
              <a:t>potest. In Cretā, Regi Minoi magnum </a:t>
            </a:r>
            <a:r>
              <a:rPr lang="en-US" sz="2800">
                <a:effectLst/>
              </a:rPr>
              <a:t>labyrinthum </a:t>
            </a:r>
            <a:r>
              <a:rPr lang="en-US" sz="2800" smtClean="0">
                <a:effectLst/>
              </a:rPr>
              <a:t>aedificavit</a:t>
            </a:r>
            <a:r>
              <a:rPr lang="en-US" sz="2800">
                <a:effectLst/>
              </a:rPr>
              <a:t>.</a:t>
            </a:r>
            <a:endParaRPr lang="en-US"/>
          </a:p>
        </p:txBody>
      </p:sp>
    </p:spTree>
    <p:extLst>
      <p:ext uri="{BB962C8B-B14F-4D97-AF65-F5344CB8AC3E}">
        <p14:creationId xmlns:p14="http://schemas.microsoft.com/office/powerpoint/2010/main" val="200037808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Golden Mean in Math</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2192655"/>
            <a:ext cx="4419600" cy="3756660"/>
          </a:xfrm>
        </p:spPr>
      </p:pic>
    </p:spTree>
    <p:extLst>
      <p:ext uri="{BB962C8B-B14F-4D97-AF65-F5344CB8AC3E}">
        <p14:creationId xmlns:p14="http://schemas.microsoft.com/office/powerpoint/2010/main" val="391360300"/>
      </p:ext>
    </p:extLst>
  </p:cSld>
  <p:clrMapOvr>
    <a:masterClrMapping/>
  </p:clrMapOvr>
  <p:transition spd="med">
    <p:fade/>
  </p:transition>
</p:sld>
</file>

<file path=ppt/theme/theme1.xml><?xml version="1.0" encoding="utf-8"?>
<a:theme xmlns:a="http://schemas.openxmlformats.org/drawingml/2006/main" name="Shimmer">
  <a:themeElements>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fontScheme name="Shimmer">
      <a:majorFont>
        <a:latin typeface="Verdana"/>
        <a:ea typeface=""/>
        <a:cs typeface=""/>
      </a:majorFont>
      <a:minorFont>
        <a:latin typeface="Verdana"/>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5845</TotalTime>
  <Words>1295</Words>
  <Application>Microsoft Office PowerPoint</Application>
  <PresentationFormat>On-screen Show (4:3)</PresentationFormat>
  <Paragraphs>108</Paragraphs>
  <Slides>37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Wingdings</vt:lpstr>
      <vt:lpstr>Calibri</vt:lpstr>
      <vt:lpstr>Verdana</vt:lpstr>
      <vt:lpstr>Times New Roman</vt:lpstr>
      <vt:lpstr>Comic Sans MS</vt:lpstr>
      <vt:lpstr>Tahoma</vt:lpstr>
      <vt:lpstr>Copperplate Gothic Light</vt:lpstr>
      <vt:lpstr>Shimmer</vt:lpstr>
      <vt:lpstr>Chapter Six</vt:lpstr>
      <vt:lpstr>Conversation 1</vt:lpstr>
      <vt:lpstr>Conversation 2</vt:lpstr>
      <vt:lpstr>Conversation 3</vt:lpstr>
      <vt:lpstr>Conversation 4</vt:lpstr>
      <vt:lpstr>Extra Grammar</vt:lpstr>
      <vt:lpstr>Passage of Comfort</vt:lpstr>
      <vt:lpstr>Daedalus - 1</vt:lpstr>
      <vt:lpstr>The Golden Mean in Math</vt:lpstr>
      <vt:lpstr>The Golden Mean in Art</vt:lpstr>
      <vt:lpstr>The Golden Mean in Nature</vt:lpstr>
      <vt:lpstr>Daedalus - 2</vt:lpstr>
      <vt:lpstr>Daedalus - 3</vt:lpstr>
      <vt:lpstr>Daedalus - 4</vt:lpstr>
      <vt:lpstr>Flying to where?</vt:lpstr>
      <vt:lpstr>Daedalus - 5</vt:lpstr>
      <vt:lpstr>Caesar’s Blog</vt:lpstr>
      <vt:lpstr>Caesar I [7]</vt:lpstr>
      <vt:lpstr>Caesar I [7]</vt:lpstr>
      <vt:lpstr>A bridge is torn down </vt:lpstr>
      <vt:lpstr>Caesar I [7]</vt:lpstr>
      <vt:lpstr>Mucius Scaevola</vt:lpstr>
      <vt:lpstr>Mucius Scaevola</vt:lpstr>
      <vt:lpstr>His Hand in the Fire</vt:lpstr>
      <vt:lpstr>Has the Persecution Begun?</vt:lpstr>
      <vt:lpstr>Has the Persecution Begun?</vt:lpstr>
      <vt:lpstr>Hercules  The Cretan Bull</vt:lpstr>
      <vt:lpstr>Hercules captures the bull.</vt:lpstr>
      <vt:lpstr>Hercules  The Cretan Bull</vt:lpstr>
      <vt:lpstr>Hercules  The Cretan Bull</vt:lpstr>
      <vt:lpstr>Hercules  The Girdle of Hippolyte</vt:lpstr>
      <vt:lpstr>Hercules  The Girdle of Hippolyte</vt:lpstr>
      <vt:lpstr>Hippolyta (DC Comics) </vt:lpstr>
      <vt:lpstr>Hercules The Horses of Diomedes</vt:lpstr>
      <vt:lpstr>A Grasshopper and a Donkey</vt:lpstr>
      <vt:lpstr>A Grasshopper and a Donkey</vt:lpstr>
      <vt:lpstr>What is your secret?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Customer</cp:lastModifiedBy>
  <cp:revision>274</cp:revision>
  <cp:lastPrinted>2015-07-23T14:25:59Z</cp:lastPrinted>
  <dcterms:created xsi:type="dcterms:W3CDTF">2007-09-27T23:24:41Z</dcterms:created>
  <dcterms:modified xsi:type="dcterms:W3CDTF">2015-07-23T17:18:32Z</dcterms:modified>
</cp:coreProperties>
</file>