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30"/>
  </p:notesMasterIdLst>
  <p:sldIdLst>
    <p:sldId id="297" r:id="rId2"/>
    <p:sldId id="299" r:id="rId3"/>
    <p:sldId id="298" r:id="rId4"/>
    <p:sldId id="352" r:id="rId5"/>
    <p:sldId id="388" r:id="rId6"/>
    <p:sldId id="354" r:id="rId7"/>
    <p:sldId id="383" r:id="rId8"/>
    <p:sldId id="355" r:id="rId9"/>
    <p:sldId id="363" r:id="rId10"/>
    <p:sldId id="395" r:id="rId11"/>
    <p:sldId id="389" r:id="rId12"/>
    <p:sldId id="390" r:id="rId13"/>
    <p:sldId id="366" r:id="rId14"/>
    <p:sldId id="356" r:id="rId15"/>
    <p:sldId id="391" r:id="rId16"/>
    <p:sldId id="387" r:id="rId17"/>
    <p:sldId id="374" r:id="rId18"/>
    <p:sldId id="301" r:id="rId19"/>
    <p:sldId id="359" r:id="rId20"/>
    <p:sldId id="344" r:id="rId21"/>
    <p:sldId id="384" r:id="rId22"/>
    <p:sldId id="362" r:id="rId23"/>
    <p:sldId id="396" r:id="rId24"/>
    <p:sldId id="345" r:id="rId25"/>
    <p:sldId id="385" r:id="rId26"/>
    <p:sldId id="392" r:id="rId27"/>
    <p:sldId id="393" r:id="rId28"/>
    <p:sldId id="394" r:id="rId29"/>
  </p:sldIdLst>
  <p:sldSz cx="9144000" cy="6858000" type="screen4x3"/>
  <p:notesSz cx="7315200" cy="9601200"/>
  <p:embeddedFontLst>
    <p:embeddedFont>
      <p:font typeface="Comic Sans MS" panose="030F0702030302020204" pitchFamily="66" charset="0"/>
      <p:regular r:id="rId31"/>
      <p:bold r:id="rId32"/>
    </p:embeddedFont>
    <p:embeddedFont>
      <p:font typeface="Copperplate Gothic Light" panose="020E0507020206020404" pitchFamily="34" charset="0"/>
      <p:regular r:id="rId33"/>
    </p:embeddedFont>
    <p:embeddedFont>
      <p:font typeface="MS PGothic" panose="020B0600070205080204" pitchFamily="34" charset="-128"/>
      <p:regular r:id="rId34"/>
    </p:embeddedFont>
    <p:embeddedFont>
      <p:font typeface="Tahoma" panose="020B0604030504040204" pitchFamily="34" charset="0"/>
      <p:regular r:id="rId35"/>
      <p:bold r:id="rId36"/>
    </p:embeddedFont>
    <p:embeddedFont>
      <p:font typeface="Baskerville Old Face" panose="02020602080505020303" pitchFamily="18" charset="0"/>
      <p:regular r:id="rId37"/>
    </p:embeddedFont>
    <p:embeddedFont>
      <p:font typeface="BRADDON" panose="020B0604020202020204" charset="0"/>
      <p:regular r:id="rId38"/>
      <p:bold r:id="rId39"/>
    </p:embeddedFont>
    <p:embeddedFont>
      <p:font typeface="Verdana" panose="020B060403050404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FF"/>
    <a:srgbClr val="FFFF00"/>
    <a:srgbClr val="FFFF99"/>
    <a:srgbClr val="3366F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1" autoAdjust="0"/>
    <p:restoredTop sz="94660"/>
  </p:normalViewPr>
  <p:slideViewPr>
    <p:cSldViewPr>
      <p:cViewPr varScale="1">
        <p:scale>
          <a:sx n="73" d="100"/>
          <a:sy n="73" d="100"/>
        </p:scale>
        <p:origin x="-106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A87446-2D5C-4938-A24D-3277BD182919}" type="datetimeFigureOut">
              <a:rPr lang="en-US" smtClean="0"/>
              <a:t>7/14/2018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2A228F3-75FF-40B2-88F4-B19F5592499D}" type="slidenum">
              <a:rPr lang="en-US" smtClean="0"/>
              <a:t>‹#›</a:t>
            </a:fld>
            <a:endParaRPr lang="en-US"/>
          </a:p>
        </p:txBody>
      </p:sp>
    </p:spTree>
    <p:extLst>
      <p:ext uri="{BB962C8B-B14F-4D97-AF65-F5344CB8AC3E}">
        <p14:creationId xmlns:p14="http://schemas.microsoft.com/office/powerpoint/2010/main" val="40869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a:t>
            </a:fld>
            <a:endParaRPr lang="en-US"/>
          </a:p>
        </p:txBody>
      </p:sp>
    </p:spTree>
    <p:extLst>
      <p:ext uri="{BB962C8B-B14F-4D97-AF65-F5344CB8AC3E}">
        <p14:creationId xmlns:p14="http://schemas.microsoft.com/office/powerpoint/2010/main" val="166337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20</a:t>
            </a:fld>
            <a:endParaRPr lang="en-US"/>
          </a:p>
        </p:txBody>
      </p:sp>
    </p:spTree>
    <p:extLst>
      <p:ext uri="{BB962C8B-B14F-4D97-AF65-F5344CB8AC3E}">
        <p14:creationId xmlns:p14="http://schemas.microsoft.com/office/powerpoint/2010/main" val="53232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22</a:t>
            </a:fld>
            <a:endParaRPr lang="en-US"/>
          </a:p>
        </p:txBody>
      </p:sp>
    </p:spTree>
    <p:extLst>
      <p:ext uri="{BB962C8B-B14F-4D97-AF65-F5344CB8AC3E}">
        <p14:creationId xmlns:p14="http://schemas.microsoft.com/office/powerpoint/2010/main" val="150932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24</a:t>
            </a:fld>
            <a:endParaRPr lang="en-US"/>
          </a:p>
        </p:txBody>
      </p:sp>
    </p:spTree>
    <p:extLst>
      <p:ext uri="{BB962C8B-B14F-4D97-AF65-F5344CB8AC3E}">
        <p14:creationId xmlns:p14="http://schemas.microsoft.com/office/powerpoint/2010/main" val="47460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a:t>
            </a:fld>
            <a:endParaRPr lang="en-US"/>
          </a:p>
        </p:txBody>
      </p:sp>
    </p:spTree>
    <p:extLst>
      <p:ext uri="{BB962C8B-B14F-4D97-AF65-F5344CB8AC3E}">
        <p14:creationId xmlns:p14="http://schemas.microsoft.com/office/powerpoint/2010/main" val="79737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a:t>
            </a:fld>
            <a:endParaRPr lang="en-US"/>
          </a:p>
        </p:txBody>
      </p:sp>
    </p:spTree>
    <p:extLst>
      <p:ext uri="{BB962C8B-B14F-4D97-AF65-F5344CB8AC3E}">
        <p14:creationId xmlns:p14="http://schemas.microsoft.com/office/powerpoint/2010/main" val="82338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a:t>
            </a:fld>
            <a:endParaRPr lang="en-US"/>
          </a:p>
        </p:txBody>
      </p:sp>
    </p:spTree>
    <p:extLst>
      <p:ext uri="{BB962C8B-B14F-4D97-AF65-F5344CB8AC3E}">
        <p14:creationId xmlns:p14="http://schemas.microsoft.com/office/powerpoint/2010/main" val="58039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6</a:t>
            </a:fld>
            <a:endParaRPr lang="en-US"/>
          </a:p>
        </p:txBody>
      </p:sp>
    </p:spTree>
    <p:extLst>
      <p:ext uri="{BB962C8B-B14F-4D97-AF65-F5344CB8AC3E}">
        <p14:creationId xmlns:p14="http://schemas.microsoft.com/office/powerpoint/2010/main" val="11624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8</a:t>
            </a:fld>
            <a:endParaRPr lang="en-US"/>
          </a:p>
        </p:txBody>
      </p:sp>
    </p:spTree>
    <p:extLst>
      <p:ext uri="{BB962C8B-B14F-4D97-AF65-F5344CB8AC3E}">
        <p14:creationId xmlns:p14="http://schemas.microsoft.com/office/powerpoint/2010/main" val="4167886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14</a:t>
            </a:fld>
            <a:endParaRPr lang="en-US"/>
          </a:p>
        </p:txBody>
      </p:sp>
    </p:spTree>
    <p:extLst>
      <p:ext uri="{BB962C8B-B14F-4D97-AF65-F5344CB8AC3E}">
        <p14:creationId xmlns:p14="http://schemas.microsoft.com/office/powerpoint/2010/main" val="3102845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18</a:t>
            </a:fld>
            <a:endParaRPr lang="en-US"/>
          </a:p>
        </p:txBody>
      </p:sp>
    </p:spTree>
    <p:extLst>
      <p:ext uri="{BB962C8B-B14F-4D97-AF65-F5344CB8AC3E}">
        <p14:creationId xmlns:p14="http://schemas.microsoft.com/office/powerpoint/2010/main" val="370696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19</a:t>
            </a:fld>
            <a:endParaRPr lang="en-US"/>
          </a:p>
        </p:txBody>
      </p:sp>
    </p:spTree>
    <p:extLst>
      <p:ext uri="{BB962C8B-B14F-4D97-AF65-F5344CB8AC3E}">
        <p14:creationId xmlns:p14="http://schemas.microsoft.com/office/powerpoint/2010/main" val="82984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grpSp>
          <p:nvGrpSpPr>
            <p:cNvPr id="5123" name="Group 3"/>
            <p:cNvGrpSpPr>
              <a:grpSpLocks/>
            </p:cNvGrpSpPr>
            <p:nvPr/>
          </p:nvGrpSpPr>
          <p:grpSpPr bwMode="auto">
            <a:xfrm>
              <a:off x="0" y="1161"/>
              <a:ext cx="5758" cy="3159"/>
              <a:chOff x="0" y="1161"/>
              <a:chExt cx="5758" cy="3159"/>
            </a:xfrm>
          </p:grpSpPr>
          <p:sp>
            <p:nvSpPr>
              <p:cNvPr id="512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512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512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512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512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5129" name="Group 9"/>
            <p:cNvGrpSpPr>
              <a:grpSpLocks/>
            </p:cNvGrpSpPr>
            <p:nvPr/>
          </p:nvGrpSpPr>
          <p:grpSpPr bwMode="auto">
            <a:xfrm>
              <a:off x="348" y="4"/>
              <a:ext cx="5410" cy="4316"/>
              <a:chOff x="348" y="4"/>
              <a:chExt cx="5410" cy="4316"/>
            </a:xfrm>
          </p:grpSpPr>
          <p:sp>
            <p:nvSpPr>
              <p:cNvPr id="513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513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3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513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513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5136" name="Rectangle 16"/>
          <p:cNvSpPr>
            <a:spLocks noGrp="1" noChangeArrowheads="1"/>
          </p:cNvSpPr>
          <p:nvPr>
            <p:ph type="ctrTitle" sz="quarter"/>
          </p:nvPr>
        </p:nvSpPr>
        <p:spPr>
          <a:xfrm>
            <a:off x="990600" y="152400"/>
            <a:ext cx="7086600" cy="1431925"/>
          </a:xfrm>
        </p:spPr>
        <p:txBody>
          <a:bodyPr anchor="b"/>
          <a:lstStyle>
            <a:lvl1pPr>
              <a:defRPr b="1">
                <a:solidFill>
                  <a:schemeClr val="tx1"/>
                </a:solidFill>
              </a:defRPr>
            </a:lvl1pPr>
          </a:lstStyle>
          <a:p>
            <a:r>
              <a:rPr lang="en-US"/>
              <a:t>Click to edit Master title style</a:t>
            </a:r>
          </a:p>
        </p:txBody>
      </p:sp>
      <p:sp>
        <p:nvSpPr>
          <p:cNvPr id="5137" name="Rectangle 17"/>
          <p:cNvSpPr>
            <a:spLocks noGrp="1" noChangeArrowheads="1"/>
          </p:cNvSpPr>
          <p:nvPr>
            <p:ph type="subTitle" sz="quarter" idx="1"/>
          </p:nvPr>
        </p:nvSpPr>
        <p:spPr>
          <a:xfrm>
            <a:off x="990600" y="2362200"/>
            <a:ext cx="7086600" cy="1752600"/>
          </a:xfrm>
        </p:spPr>
        <p:txBody>
          <a:bodyPr/>
          <a:lstStyle>
            <a:lvl1pPr marL="0" indent="0">
              <a:buFont typeface="Wingdings" pitchFamily="2" charset="2"/>
              <a:buNone/>
              <a:defRPr/>
            </a:lvl1pPr>
          </a:lstStyle>
          <a:p>
            <a:r>
              <a:rPr lang="en-US"/>
              <a:t>Click to edit Master subtitle style</a:t>
            </a:r>
          </a:p>
        </p:txBody>
      </p:sp>
      <p:sp>
        <p:nvSpPr>
          <p:cNvPr id="5138" name="Rectangle 18"/>
          <p:cNvSpPr>
            <a:spLocks noGrp="1" noChangeArrowheads="1"/>
          </p:cNvSpPr>
          <p:nvPr>
            <p:ph type="dt" sz="quarter" idx="2"/>
          </p:nvPr>
        </p:nvSpPr>
        <p:spPr/>
        <p:txBody>
          <a:bodyPr/>
          <a:lstStyle>
            <a:lvl1pPr>
              <a:defRPr/>
            </a:lvl1pPr>
          </a:lstStyle>
          <a:p>
            <a:endParaRPr lang="en-US"/>
          </a:p>
        </p:txBody>
      </p:sp>
      <p:sp>
        <p:nvSpPr>
          <p:cNvPr id="513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5140" name="Rectangle 20"/>
          <p:cNvSpPr>
            <a:spLocks noGrp="1" noChangeArrowheads="1"/>
          </p:cNvSpPr>
          <p:nvPr>
            <p:ph type="sldNum" sz="quarter" idx="4"/>
          </p:nvPr>
        </p:nvSpPr>
        <p:spPr/>
        <p:txBody>
          <a:bodyPr/>
          <a:lstStyle>
            <a:lvl1pPr>
              <a:defRPr/>
            </a:lvl1pPr>
          </a:lstStyle>
          <a:p>
            <a:fld id="{8D26904D-3DCA-4DED-BCD5-EA5121913C6D}"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35C77-0648-42D6-8FB5-0C77368F5D10}"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72443-A704-4C3F-9353-556B7199E211}"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BB09CA-7BED-4458-9A25-B13CD4B7D231}"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F1DE9-AFDF-46E8-B359-84C8E2CD3E3A}"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6FE9B-A511-4BE4-AAE2-86712564401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2F798-B903-456E-97F8-BDC2C838CF1E}"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6D167F-E632-401B-901A-C573DF35084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540966-C5EA-4E84-A464-F1C5DF9818D4}"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D1C3A0-A60D-428F-89BF-99E06B509917}"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D3AE0-4A82-4CFE-9D31-1F839B24A36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0441FC2-77E7-4232-822D-72B434011D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erseus.tufts.edu/Herakles/hind.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228600"/>
            <a:ext cx="7086600" cy="1431925"/>
          </a:xfrm>
        </p:spPr>
        <p:txBody>
          <a:bodyPr/>
          <a:lstStyle/>
          <a:p>
            <a:r>
              <a:rPr lang="en-US" smtClean="0">
                <a:solidFill>
                  <a:srgbClr val="FFC000"/>
                </a:solidFill>
              </a:rPr>
              <a:t>Chapter Four</a:t>
            </a:r>
            <a:endParaRPr lang="en-US" dirty="0">
              <a:solidFill>
                <a:srgbClr val="FFC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09800"/>
            <a:ext cx="8229600" cy="3225113"/>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Bad Apple</a:t>
            </a:r>
            <a:endParaRPr lang="en-US"/>
          </a:p>
        </p:txBody>
      </p:sp>
      <p:sp>
        <p:nvSpPr>
          <p:cNvPr id="3" name="Content Placeholder 2"/>
          <p:cNvSpPr>
            <a:spLocks noGrp="1"/>
          </p:cNvSpPr>
          <p:nvPr>
            <p:ph idx="1"/>
          </p:nvPr>
        </p:nvSpPr>
        <p:spPr/>
        <p:txBody>
          <a:bodyPr/>
          <a:lstStyle/>
          <a:p>
            <a:pPr marL="0" indent="0">
              <a:buNone/>
            </a:pPr>
            <a:r>
              <a:rPr lang="en-US" sz="3200" smtClean="0">
                <a:latin typeface="BRADDON" panose="02000500000000000000" pitchFamily="2" charset="0"/>
              </a:rPr>
              <a:t>Carolus maestus adversam fortunam plorabat.  Tum agricola filium ita monebat:  “Poma mala maculant bona, certe mali amici maculabunt puerum bonum.”</a:t>
            </a:r>
            <a:endParaRPr lang="en-US" sz="3200">
              <a:latin typeface="BRADDON" panose="020005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4267200"/>
            <a:ext cx="2971800" cy="1981200"/>
          </a:xfrm>
          <a:prstGeom prst="rect">
            <a:avLst/>
          </a:prstGeom>
        </p:spPr>
      </p:pic>
    </p:spTree>
    <p:extLst>
      <p:ext uri="{BB962C8B-B14F-4D97-AF65-F5344CB8AC3E}">
        <p14:creationId xmlns:p14="http://schemas.microsoft.com/office/powerpoint/2010/main" val="258016055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Pliny continues.</a:t>
            </a:r>
            <a:endParaRPr lang="en-US"/>
          </a:p>
        </p:txBody>
      </p:sp>
      <p:sp>
        <p:nvSpPr>
          <p:cNvPr id="3" name="Content Placeholder 2"/>
          <p:cNvSpPr>
            <a:spLocks noGrp="1"/>
          </p:cNvSpPr>
          <p:nvPr>
            <p:ph idx="1"/>
          </p:nvPr>
        </p:nvSpPr>
        <p:spPr/>
        <p:txBody>
          <a:bodyPr/>
          <a:lstStyle/>
          <a:p>
            <a:pPr marL="0" indent="0">
              <a:buNone/>
            </a:pPr>
            <a:r>
              <a:rPr lang="en-US" sz="2800">
                <a:effectLst/>
              </a:rPr>
              <a:t>Sollemne est mihi, domine, omnia, de quibus dubito, ad te referre.  Quis enim potest melius vel cunctationem meum regere vel ignorantiam instruere? Cognitionibus de Christianis interfui numquam:  ideo nescio quid et quatenus aut puniri soleat aut quaeri. </a:t>
            </a:r>
            <a:endParaRPr lang="en-US" sz="2800"/>
          </a:p>
        </p:txBody>
      </p:sp>
    </p:spTree>
    <p:extLst>
      <p:ext uri="{BB962C8B-B14F-4D97-AF65-F5344CB8AC3E}">
        <p14:creationId xmlns:p14="http://schemas.microsoft.com/office/powerpoint/2010/main" val="78589095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Pliny: what to do?</a:t>
            </a:r>
            <a:endParaRPr lang="en-US"/>
          </a:p>
        </p:txBody>
      </p:sp>
      <p:sp>
        <p:nvSpPr>
          <p:cNvPr id="3" name="Content Placeholder 2"/>
          <p:cNvSpPr>
            <a:spLocks noGrp="1"/>
          </p:cNvSpPr>
          <p:nvPr>
            <p:ph idx="1"/>
          </p:nvPr>
        </p:nvSpPr>
        <p:spPr/>
        <p:txBody>
          <a:bodyPr/>
          <a:lstStyle/>
          <a:p>
            <a:pPr marL="0" indent="0">
              <a:buNone/>
            </a:pPr>
            <a:r>
              <a:rPr lang="en-US" sz="2800">
                <a:effectLst/>
              </a:rPr>
              <a:t>Nec mediocriter haesitavi, sitne aliquod discrimen aetatum, an quamlibet teneri nihil a robustioribus differant; detur paenitentiae venia, an ei, quo omnino Christianibus fuit, deisse non prosit; nomen ipsum, si flagitiis</a:t>
            </a:r>
          </a:p>
          <a:p>
            <a:pPr marL="0" indent="0">
              <a:buNone/>
            </a:pPr>
            <a:r>
              <a:rPr lang="en-US" sz="2800">
                <a:effectLst/>
              </a:rPr>
              <a:t>careat, an flagitia cohaerentia nomini puniantur.</a:t>
            </a:r>
          </a:p>
          <a:p>
            <a:pPr marL="0" indent="0">
              <a:buNone/>
            </a:pPr>
            <a:endParaRPr lang="en-US" sz="2800"/>
          </a:p>
        </p:txBody>
      </p:sp>
    </p:spTree>
    <p:extLst>
      <p:ext uri="{BB962C8B-B14F-4D97-AF65-F5344CB8AC3E}">
        <p14:creationId xmlns:p14="http://schemas.microsoft.com/office/powerpoint/2010/main" val="289366212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 I [5]</a:t>
            </a:r>
            <a:endParaRPr lang="en-US"/>
          </a:p>
        </p:txBody>
      </p:sp>
      <p:sp>
        <p:nvSpPr>
          <p:cNvPr id="3" name="Content Placeholder 2"/>
          <p:cNvSpPr>
            <a:spLocks noGrp="1"/>
          </p:cNvSpPr>
          <p:nvPr>
            <p:ph idx="1"/>
          </p:nvPr>
        </p:nvSpPr>
        <p:spPr/>
        <p:txBody>
          <a:bodyPr/>
          <a:lstStyle/>
          <a:p>
            <a:pPr marL="0" indent="0">
              <a:buNone/>
            </a:pPr>
            <a:r>
              <a:rPr lang="en-US" sz="2800">
                <a:effectLst/>
              </a:rPr>
              <a:t>Post eius mortem nihilo minus Helvetii id quod constituerant facere conantur, ut e finibus suis exeant. Ubi iam se ad eam rem paratos esse arbitrati sunt, oppida sua omnia, numero ad duodecim, vicos ad quadringentos, reliqua privata aedificia incendunt; frumentum omne, praeter quod secum portaturi erant, comburunt,</a:t>
            </a:r>
            <a:endParaRPr lang="en-US" sz="2800"/>
          </a:p>
        </p:txBody>
      </p:sp>
    </p:spTree>
    <p:extLst>
      <p:ext uri="{BB962C8B-B14F-4D97-AF65-F5344CB8AC3E}">
        <p14:creationId xmlns:p14="http://schemas.microsoft.com/office/powerpoint/2010/main" val="131349450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a:t>
            </a:r>
            <a:r>
              <a:rPr lang="en-US" smtClean="0"/>
              <a:t>[5]</a:t>
            </a:r>
            <a:endParaRPr lang="en-US"/>
          </a:p>
        </p:txBody>
      </p:sp>
      <p:sp>
        <p:nvSpPr>
          <p:cNvPr id="3" name="Content Placeholder 2"/>
          <p:cNvSpPr>
            <a:spLocks noGrp="1"/>
          </p:cNvSpPr>
          <p:nvPr>
            <p:ph idx="1"/>
          </p:nvPr>
        </p:nvSpPr>
        <p:spPr/>
        <p:txBody>
          <a:bodyPr/>
          <a:lstStyle/>
          <a:p>
            <a:pPr marL="0" indent="0">
              <a:buNone/>
            </a:pPr>
            <a:r>
              <a:rPr lang="en-US" sz="2800">
                <a:effectLst/>
              </a:rPr>
              <a:t>ut domum reditionis spe sublata paratiores ad omnia pericula subeunda essent; trium mensum molita cibaria sibi quemque domo efferre iubent. Persuadent Rauracis et Tulingis et Latobrigis finitimis, uti eodem usi consilio oppidis suis vicisque exustis una cum iis proficiscantur, Boiosque,</a:t>
            </a:r>
            <a:endParaRPr lang="en-US" sz="2800" smtClean="0"/>
          </a:p>
        </p:txBody>
      </p:sp>
    </p:spTree>
    <p:extLst>
      <p:ext uri="{BB962C8B-B14F-4D97-AF65-F5344CB8AC3E}">
        <p14:creationId xmlns:p14="http://schemas.microsoft.com/office/powerpoint/2010/main" val="104208149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[5]</a:t>
            </a:r>
          </a:p>
        </p:txBody>
      </p:sp>
      <p:sp>
        <p:nvSpPr>
          <p:cNvPr id="3" name="Content Placeholder 2"/>
          <p:cNvSpPr>
            <a:spLocks noGrp="1"/>
          </p:cNvSpPr>
          <p:nvPr>
            <p:ph idx="1"/>
          </p:nvPr>
        </p:nvSpPr>
        <p:spPr/>
        <p:txBody>
          <a:bodyPr/>
          <a:lstStyle/>
          <a:p>
            <a:pPr marL="0" indent="0">
              <a:buNone/>
            </a:pPr>
            <a:r>
              <a:rPr lang="en-US" sz="2800">
                <a:effectLst/>
              </a:rPr>
              <a:t>qui trans Rhenum incoluerant et in agrum Noricum transierant Noreiamque oppugnabant, receptos ad se socios sibi </a:t>
            </a:r>
            <a:r>
              <a:rPr lang="en-US" sz="2800" smtClean="0">
                <a:effectLst/>
              </a:rPr>
              <a:t>adsciscunt.</a:t>
            </a:r>
            <a:endParaRPr lang="en-US" sz="2800">
              <a:effectLst/>
            </a:endParaRPr>
          </a:p>
          <a:p>
            <a:pPr marL="0" indent="0">
              <a:buNone/>
            </a:pPr>
            <a:r>
              <a:rPr lang="en-US" sz="2800">
                <a:effectLst/>
              </a:rPr>
              <a:t> </a:t>
            </a:r>
          </a:p>
          <a:p>
            <a:pPr marL="0" indent="0">
              <a:buNone/>
            </a:pPr>
            <a:endParaRPr lang="en-US" sz="28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3886200"/>
            <a:ext cx="4495800" cy="2527653"/>
          </a:xfrm>
          <a:prstGeom prst="rect">
            <a:avLst/>
          </a:prstGeom>
        </p:spPr>
      </p:pic>
    </p:spTree>
    <p:extLst>
      <p:ext uri="{BB962C8B-B14F-4D97-AF65-F5344CB8AC3E}">
        <p14:creationId xmlns:p14="http://schemas.microsoft.com/office/powerpoint/2010/main" val="420396955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Caligula</a:t>
            </a:r>
            <a:endParaRPr lang="en-US"/>
          </a:p>
        </p:txBody>
      </p:sp>
      <p:sp>
        <p:nvSpPr>
          <p:cNvPr id="3" name="Content Placeholder 2"/>
          <p:cNvSpPr>
            <a:spLocks noGrp="1"/>
          </p:cNvSpPr>
          <p:nvPr>
            <p:ph idx="1"/>
          </p:nvPr>
        </p:nvSpPr>
        <p:spPr/>
        <p:txBody>
          <a:bodyPr/>
          <a:lstStyle/>
          <a:p>
            <a:pPr marL="0" indent="0">
              <a:buNone/>
            </a:pPr>
            <a:r>
              <a:rPr lang="en-US" smtClean="0"/>
              <a:t>* corrupt</a:t>
            </a:r>
            <a:br>
              <a:rPr lang="en-US" smtClean="0"/>
            </a:br>
            <a:r>
              <a:rPr lang="en-US" smtClean="0"/>
              <a:t>* degenerate</a:t>
            </a:r>
            <a:br>
              <a:rPr lang="en-US" smtClean="0"/>
            </a:br>
            <a:r>
              <a:rPr lang="en-US" smtClean="0"/>
              <a:t>* tyrannical</a:t>
            </a:r>
            <a:br>
              <a:rPr lang="en-US" smtClean="0"/>
            </a:br>
            <a:r>
              <a:rPr lang="en-US" smtClean="0"/>
              <a:t>* despotic</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818" y="2555358"/>
            <a:ext cx="4066782" cy="2702442"/>
          </a:xfrm>
          <a:prstGeom prst="rect">
            <a:avLst/>
          </a:prstGeom>
        </p:spPr>
      </p:pic>
    </p:spTree>
    <p:extLst>
      <p:ext uri="{BB962C8B-B14F-4D97-AF65-F5344CB8AC3E}">
        <p14:creationId xmlns:p14="http://schemas.microsoft.com/office/powerpoint/2010/main" val="8385793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rPr>
              <a:t>Dies in Caesarea part 1</a:t>
            </a:r>
            <a:endParaRPr lang="en-US">
              <a:effectLst/>
            </a:endParaRPr>
          </a:p>
        </p:txBody>
      </p:sp>
      <p:sp>
        <p:nvSpPr>
          <p:cNvPr id="3" name="Content Placeholder 2"/>
          <p:cNvSpPr>
            <a:spLocks noGrp="1"/>
          </p:cNvSpPr>
          <p:nvPr>
            <p:ph idx="1"/>
          </p:nvPr>
        </p:nvSpPr>
        <p:spPr/>
        <p:txBody>
          <a:bodyPr/>
          <a:lstStyle/>
          <a:p>
            <a:pPr marL="0" indent="0">
              <a:buNone/>
            </a:pPr>
            <a:r>
              <a:rPr lang="en-US" sz="2800">
                <a:effectLst/>
              </a:rPr>
              <a:t>Mane erat, et omnes in Corneli familiā surrexerant et occupati sunt, iam laborantes. Chuza et Fidelius ad mensam sedebant cum Cornelio loquentes. Rogavit Cornelius, "Quae sunt tua consilia hodie?"</a:t>
            </a:r>
          </a:p>
          <a:p>
            <a:pPr marL="0" indent="0">
              <a:buNone/>
            </a:pPr>
            <a:r>
              <a:rPr lang="en-US" sz="2800">
                <a:effectLst/>
              </a:rPr>
              <a:t>"Chuza habet nonnullas parvas res quae pro Herode faciendas sunt, et epistulam habeo quam Gaio a Herode dare volo. </a:t>
            </a:r>
          </a:p>
        </p:txBody>
      </p:sp>
    </p:spTree>
    <p:extLst>
      <p:ext uri="{BB962C8B-B14F-4D97-AF65-F5344CB8AC3E}">
        <p14:creationId xmlns:p14="http://schemas.microsoft.com/office/powerpoint/2010/main" val="31612937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rPr>
              <a:t>Dies in </a:t>
            </a:r>
            <a:r>
              <a:rPr lang="en-US">
                <a:effectLst/>
              </a:rPr>
              <a:t>Caesarea part </a:t>
            </a:r>
            <a:r>
              <a:rPr lang="en-US" smtClean="0">
                <a:effectLst/>
              </a:rPr>
              <a:t>2</a:t>
            </a:r>
            <a:endParaRPr lang="en-US" b="1" dirty="0">
              <a:solidFill>
                <a:schemeClr val="tx1"/>
              </a:solidFill>
            </a:endParaRPr>
          </a:p>
        </p:txBody>
      </p:sp>
      <p:sp>
        <p:nvSpPr>
          <p:cNvPr id="3" name="Content Placeholder 2"/>
          <p:cNvSpPr>
            <a:spLocks noGrp="1"/>
          </p:cNvSpPr>
          <p:nvPr>
            <p:ph idx="1"/>
          </p:nvPr>
        </p:nvSpPr>
        <p:spPr>
          <a:xfrm>
            <a:off x="1066800" y="1981200"/>
            <a:ext cx="7543800" cy="3352800"/>
          </a:xfrm>
        </p:spPr>
        <p:txBody>
          <a:bodyPr/>
          <a:lstStyle/>
          <a:p>
            <a:pPr marL="0" indent="0">
              <a:buNone/>
            </a:pPr>
            <a:r>
              <a:rPr lang="en-US" sz="2800" smtClean="0"/>
              <a:t>    </a:t>
            </a:r>
            <a:r>
              <a:rPr lang="en-US" sz="2800">
                <a:effectLst/>
              </a:rPr>
              <a:t>Tum copias convocabimus ad redeundum ad Hierusalem quam primum," inquit Fidelius</a:t>
            </a:r>
            <a:r>
              <a:rPr lang="en-US" sz="2800" smtClean="0">
                <a:effectLst/>
              </a:rPr>
              <a:t>.</a:t>
            </a:r>
            <a:r>
              <a:rPr lang="en-US" sz="2800">
                <a:effectLst/>
              </a:rPr>
              <a:t> "Nostrae familiae nos esse domum in Hierusalem tribus diebus sperant pro Feriis</a:t>
            </a:r>
          </a:p>
          <a:p>
            <a:pPr marL="0" indent="0">
              <a:buNone/>
            </a:pPr>
            <a:r>
              <a:rPr lang="en-US" sz="2800">
                <a:effectLst/>
              </a:rPr>
              <a:t>Tabernaculorum," inquit Chuza.</a:t>
            </a:r>
          </a:p>
          <a:p>
            <a:pPr marL="0" indent="0">
              <a:buNone/>
            </a:pPr>
            <a:r>
              <a:rPr lang="en-US" sz="2800">
                <a:effectLst/>
              </a:rPr>
              <a:t>"Ibi nos tum esse volumus, quoniam undecim discipuli Iesūs et magnus globus nostrorum creditorum-amicorum se colliget ut participes Feriarum sint.</a:t>
            </a:r>
          </a:p>
          <a:p>
            <a:pPr marL="0" indent="0">
              <a:buNone/>
            </a:pPr>
            <a:r>
              <a:rPr lang="en-US" sz="2800" smtClean="0">
                <a:effectLst/>
                <a:ea typeface="MS PGothic" panose="020B0600070205080204" pitchFamily="34" charset="-128"/>
              </a:rPr>
              <a:t> </a:t>
            </a:r>
            <a:endParaRPr lang="en-US" sz="2800" dirty="0">
              <a:ea typeface="MS PGothic"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Negotium in Caesarea part </a:t>
            </a:r>
            <a:r>
              <a:rPr lang="en-US" smtClean="0">
                <a:effectLst/>
              </a:rPr>
              <a:t>3</a:t>
            </a:r>
            <a:endParaRPr lang="en-US"/>
          </a:p>
        </p:txBody>
      </p:sp>
      <p:sp>
        <p:nvSpPr>
          <p:cNvPr id="3" name="Content Placeholder 2"/>
          <p:cNvSpPr>
            <a:spLocks noGrp="1"/>
          </p:cNvSpPr>
          <p:nvPr>
            <p:ph idx="1"/>
          </p:nvPr>
        </p:nvSpPr>
        <p:spPr/>
        <p:txBody>
          <a:bodyPr/>
          <a:lstStyle/>
          <a:p>
            <a:pPr marL="0" indent="0">
              <a:buNone/>
            </a:pPr>
            <a:r>
              <a:rPr lang="en-US" sz="2800">
                <a:effectLst/>
              </a:rPr>
              <a:t>Antequam Iesus ascendit, omnes nostrum rogavit ut ad Hierusalem breve tempus remaneremus," loquebatur Fidelius.</a:t>
            </a:r>
          </a:p>
          <a:p>
            <a:pPr marL="0" indent="0">
              <a:buNone/>
            </a:pPr>
            <a:r>
              <a:rPr lang="en-US" sz="2800">
                <a:effectLst/>
              </a:rPr>
              <a:t>"Cur rogavit ut remaneretis?" rogavit Cornelius. "Nescimus, sed scio nos mox scituros esse," inquit Chuza.</a:t>
            </a:r>
          </a:p>
          <a:p>
            <a:pPr marL="0" indent="0">
              <a:buNone/>
            </a:pPr>
            <a:endParaRPr lang="en-US" sz="2800">
              <a:effectLst/>
            </a:endParaRPr>
          </a:p>
        </p:txBody>
      </p:sp>
    </p:spTree>
    <p:extLst>
      <p:ext uri="{BB962C8B-B14F-4D97-AF65-F5344CB8AC3E}">
        <p14:creationId xmlns:p14="http://schemas.microsoft.com/office/powerpoint/2010/main" val="211355074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1</a:t>
            </a:r>
            <a:endParaRPr lang="en-US" b="0" dirty="0">
              <a:solidFill>
                <a:schemeClr val="tx2">
                  <a:lumMod val="60000"/>
                  <a:lumOff val="40000"/>
                </a:schemeClr>
              </a:solidFill>
            </a:endParaRPr>
          </a:p>
        </p:txBody>
      </p:sp>
      <p:sp>
        <p:nvSpPr>
          <p:cNvPr id="6" name="TextBox 5"/>
          <p:cNvSpPr txBox="1"/>
          <p:nvPr/>
        </p:nvSpPr>
        <p:spPr>
          <a:xfrm>
            <a:off x="1447800" y="2057400"/>
            <a:ext cx="7010400" cy="4524315"/>
          </a:xfrm>
          <a:prstGeom prst="rect">
            <a:avLst/>
          </a:prstGeom>
          <a:noFill/>
        </p:spPr>
        <p:txBody>
          <a:bodyPr wrap="square" rtlCol="0">
            <a:spAutoFit/>
          </a:bodyPr>
          <a:lstStyle/>
          <a:p>
            <a:r>
              <a:rPr lang="en-US" sz="2800" u="sng"/>
              <a:t>Magistra</a:t>
            </a:r>
            <a:r>
              <a:rPr lang="en-US" sz="2800"/>
              <a:t>: Bonum diem! Caela sunt caerulea, et sunt nihil nubium! </a:t>
            </a:r>
            <a:r>
              <a:rPr lang="en-US" sz="2800" smtClean="0"/>
              <a:t>Laudate Dominum!</a:t>
            </a:r>
          </a:p>
          <a:p>
            <a:r>
              <a:rPr lang="en-US" sz="2800" smtClean="0"/>
              <a:t/>
            </a:r>
            <a:br>
              <a:rPr lang="en-US" sz="2800" smtClean="0"/>
            </a:br>
            <a:r>
              <a:rPr lang="en-US" sz="2800" u="sng" smtClean="0"/>
              <a:t>Discipuli</a:t>
            </a:r>
            <a:r>
              <a:rPr lang="en-US" sz="2800"/>
              <a:t>: Ita vero! Ei gratias </a:t>
            </a:r>
            <a:r>
              <a:rPr lang="en-US" sz="2800" smtClean="0"/>
              <a:t/>
            </a:r>
            <a:br>
              <a:rPr lang="en-US" sz="2800" smtClean="0"/>
            </a:br>
            <a:r>
              <a:rPr lang="en-US" sz="2800" smtClean="0"/>
              <a:t>   agimus</a:t>
            </a:r>
            <a:r>
              <a:rPr lang="en-US" sz="2800"/>
              <a:t>! </a:t>
            </a:r>
            <a:r>
              <a:rPr lang="en-US" sz="2800" smtClean="0"/>
              <a:t/>
            </a:r>
            <a:br>
              <a:rPr lang="en-US" sz="2800" smtClean="0"/>
            </a:br>
            <a:r>
              <a:rPr lang="en-US" sz="2800"/>
              <a:t/>
            </a:r>
            <a:br>
              <a:rPr lang="en-US" sz="2800"/>
            </a:br>
            <a:r>
              <a:rPr lang="en-US" sz="2800" u="sng" smtClean="0"/>
              <a:t>Magistra</a:t>
            </a:r>
            <a:r>
              <a:rPr lang="en-US" sz="2800"/>
              <a:t>: Ludemus-ne </a:t>
            </a:r>
            <a:r>
              <a:rPr lang="en-US" sz="2800" smtClean="0"/>
              <a:t/>
            </a:r>
            <a:br>
              <a:rPr lang="en-US" sz="2800" smtClean="0"/>
            </a:br>
            <a:r>
              <a:rPr lang="en-US" sz="2800" smtClean="0"/>
              <a:t>   </a:t>
            </a:r>
            <a:r>
              <a:rPr lang="en-US" sz="2800" i="1" smtClean="0"/>
              <a:t>Scrabbulum </a:t>
            </a:r>
            <a:r>
              <a:rPr lang="en-US" sz="2800"/>
              <a:t>hodie? </a:t>
            </a:r>
            <a:r>
              <a:rPr lang="en-US" sz="3200"/>
              <a:t/>
            </a:r>
            <a:br>
              <a:rPr lang="en-US" sz="3200"/>
            </a:br>
            <a:r>
              <a:rPr lang="en-US" sz="3600" smtClean="0"/>
              <a:t> </a:t>
            </a:r>
            <a:endParaRPr lang="en-US" sz="36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048000"/>
            <a:ext cx="2240280" cy="1310640"/>
          </a:xfrm>
          <a:prstGeom prst="rect">
            <a:avLst/>
          </a:prstGeom>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00B050"/>
                </a:solidFill>
                <a:effectLst/>
              </a:rPr>
              <a:t>Killing the Hydra</a:t>
            </a:r>
            <a:endParaRPr lang="en-US" sz="2000">
              <a:solidFill>
                <a:srgbClr val="00B050"/>
              </a:solidFill>
            </a:endParaRPr>
          </a:p>
        </p:txBody>
      </p:sp>
      <p:sp>
        <p:nvSpPr>
          <p:cNvPr id="3" name="Content Placeholder 2"/>
          <p:cNvSpPr>
            <a:spLocks noGrp="1"/>
          </p:cNvSpPr>
          <p:nvPr>
            <p:ph idx="1"/>
          </p:nvPr>
        </p:nvSpPr>
        <p:spPr>
          <a:xfrm>
            <a:off x="838200" y="1981200"/>
            <a:ext cx="7848600" cy="4114800"/>
          </a:xfrm>
        </p:spPr>
        <p:txBody>
          <a:bodyPr/>
          <a:lstStyle/>
          <a:p>
            <a:pPr marL="0" indent="0">
              <a:buNone/>
            </a:pPr>
            <a:r>
              <a:rPr lang="en-US" sz="2800" dirty="0" smtClean="0">
                <a:effectLst/>
              </a:rPr>
              <a:t>   Post </a:t>
            </a:r>
            <a:r>
              <a:rPr lang="en-US" sz="2800" dirty="0" err="1">
                <a:effectLst/>
              </a:rPr>
              <a:t>haec</a:t>
            </a:r>
            <a:r>
              <a:rPr lang="en-US" sz="2800" dirty="0">
                <a:effectLst/>
              </a:rPr>
              <a:t> </a:t>
            </a:r>
            <a:r>
              <a:rPr lang="en-US" sz="2800" dirty="0" err="1">
                <a:effectLst/>
              </a:rPr>
              <a:t>iussus</a:t>
            </a:r>
            <a:r>
              <a:rPr lang="en-US" sz="2800" dirty="0">
                <a:effectLst/>
              </a:rPr>
              <a:t> </a:t>
            </a:r>
            <a:r>
              <a:rPr lang="en-US" sz="2800" dirty="0" err="1">
                <a:effectLst/>
              </a:rPr>
              <a:t>est</a:t>
            </a:r>
            <a:r>
              <a:rPr lang="en-US" sz="2800" dirty="0">
                <a:effectLst/>
              </a:rPr>
              <a:t> ab </a:t>
            </a:r>
            <a:r>
              <a:rPr lang="en-US" sz="2800" dirty="0" err="1">
                <a:effectLst/>
              </a:rPr>
              <a:t>Eurystheo</a:t>
            </a:r>
            <a:r>
              <a:rPr lang="en-US" sz="2800" dirty="0">
                <a:effectLst/>
              </a:rPr>
              <a:t> </a:t>
            </a:r>
            <a:r>
              <a:rPr lang="en-US" sz="2800" dirty="0" err="1">
                <a:effectLst/>
              </a:rPr>
              <a:t>Hydram</a:t>
            </a:r>
            <a:r>
              <a:rPr lang="en-US" sz="2800" dirty="0">
                <a:effectLst/>
              </a:rPr>
              <a:t> </a:t>
            </a:r>
            <a:r>
              <a:rPr lang="en-US" sz="2800" dirty="0" err="1">
                <a:effectLst/>
              </a:rPr>
              <a:t>necare</a:t>
            </a:r>
            <a:r>
              <a:rPr lang="en-US" sz="2800" dirty="0">
                <a:effectLst/>
              </a:rPr>
              <a:t>. </a:t>
            </a:r>
            <a:r>
              <a:rPr lang="en-US" sz="2800" dirty="0" smtClean="0">
                <a:effectLst/>
              </a:rPr>
              <a:t>Hoc </a:t>
            </a:r>
            <a:r>
              <a:rPr lang="en-US" sz="2800" dirty="0" err="1" smtClean="0">
                <a:effectLst/>
              </a:rPr>
              <a:t>autem</a:t>
            </a:r>
            <a:r>
              <a:rPr lang="en-US" sz="2800" dirty="0" smtClean="0">
                <a:effectLst/>
              </a:rPr>
              <a:t> </a:t>
            </a:r>
            <a:r>
              <a:rPr lang="en-US" sz="2800" dirty="0" err="1">
                <a:effectLst/>
              </a:rPr>
              <a:t>monstrum</a:t>
            </a:r>
            <a:r>
              <a:rPr lang="en-US" sz="2800" dirty="0">
                <a:effectLst/>
              </a:rPr>
              <a:t> </a:t>
            </a:r>
            <a:r>
              <a:rPr lang="en-US" sz="2800" dirty="0" err="1">
                <a:effectLst/>
              </a:rPr>
              <a:t>erat</a:t>
            </a:r>
            <a:r>
              <a:rPr lang="en-US" sz="2800" dirty="0">
                <a:effectLst/>
              </a:rPr>
              <a:t> quod </a:t>
            </a:r>
            <a:r>
              <a:rPr lang="en-US" sz="2800" dirty="0" err="1">
                <a:effectLst/>
              </a:rPr>
              <a:t>novem</a:t>
            </a:r>
            <a:r>
              <a:rPr lang="en-US" sz="2800" dirty="0">
                <a:effectLst/>
              </a:rPr>
              <a:t> capita </a:t>
            </a:r>
            <a:r>
              <a:rPr lang="en-US" sz="2800" dirty="0" err="1">
                <a:effectLst/>
              </a:rPr>
              <a:t>habebat</a:t>
            </a:r>
            <a:r>
              <a:rPr lang="en-US" sz="2800" dirty="0">
                <a:effectLst/>
              </a:rPr>
              <a:t>.</a:t>
            </a:r>
          </a:p>
          <a:p>
            <a:pPr marL="0" indent="0">
              <a:buNone/>
            </a:pPr>
            <a:r>
              <a:rPr lang="en-US" sz="2800" dirty="0" smtClean="0">
                <a:effectLst/>
              </a:rPr>
              <a:t>   Hercules </a:t>
            </a:r>
            <a:r>
              <a:rPr lang="en-US" sz="2800" dirty="0" err="1">
                <a:effectLst/>
              </a:rPr>
              <a:t>igitur</a:t>
            </a:r>
            <a:r>
              <a:rPr lang="en-US" sz="2800" dirty="0">
                <a:effectLst/>
              </a:rPr>
              <a:t> cum </a:t>
            </a:r>
            <a:r>
              <a:rPr lang="en-US" sz="2800" dirty="0" err="1">
                <a:effectLst/>
              </a:rPr>
              <a:t>amico</a:t>
            </a:r>
            <a:r>
              <a:rPr lang="en-US" sz="2800" dirty="0">
                <a:effectLst/>
              </a:rPr>
              <a:t> ad </a:t>
            </a:r>
            <a:r>
              <a:rPr lang="en-US" sz="2800" dirty="0" err="1">
                <a:effectLst/>
              </a:rPr>
              <a:t>paludem</a:t>
            </a:r>
            <a:r>
              <a:rPr lang="en-US" sz="2800" dirty="0">
                <a:effectLst/>
              </a:rPr>
              <a:t> </a:t>
            </a:r>
            <a:r>
              <a:rPr lang="en-US" sz="2800" dirty="0" err="1" smtClean="0">
                <a:effectLst/>
              </a:rPr>
              <a:t>Lernaeam</a:t>
            </a:r>
            <a:r>
              <a:rPr lang="en-US" sz="2800" dirty="0" smtClean="0">
                <a:effectLst/>
              </a:rPr>
              <a:t> </a:t>
            </a:r>
            <a:r>
              <a:rPr lang="en-US" sz="2800" dirty="0" err="1" smtClean="0">
                <a:effectLst/>
              </a:rPr>
              <a:t>contendit</a:t>
            </a:r>
            <a:r>
              <a:rPr lang="en-US" sz="2800" dirty="0">
                <a:effectLst/>
              </a:rPr>
              <a:t>, </a:t>
            </a:r>
            <a:r>
              <a:rPr lang="en-US" sz="2800" dirty="0" err="1">
                <a:effectLst/>
              </a:rPr>
              <a:t>ubi</a:t>
            </a:r>
            <a:r>
              <a:rPr lang="en-US" sz="2800" dirty="0">
                <a:effectLst/>
              </a:rPr>
              <a:t> Hydra </a:t>
            </a:r>
            <a:r>
              <a:rPr lang="en-US" sz="2800" dirty="0" err="1">
                <a:effectLst/>
              </a:rPr>
              <a:t>incolebat</a:t>
            </a:r>
            <a:r>
              <a:rPr lang="en-US" sz="2800" dirty="0" smtClean="0">
                <a:effectLst/>
              </a:rPr>
              <a:t>.</a:t>
            </a:r>
            <a:br>
              <a:rPr lang="en-US" sz="2800" dirty="0" smtClean="0">
                <a:effectLst/>
              </a:rPr>
            </a:br>
            <a:r>
              <a:rPr lang="en-US" sz="2800" dirty="0" smtClean="0">
                <a:effectLst/>
              </a:rPr>
              <a:t>   </a:t>
            </a:r>
            <a:r>
              <a:rPr lang="en-US" sz="2800" dirty="0" err="1" smtClean="0">
                <a:effectLst/>
              </a:rPr>
              <a:t>Mox</a:t>
            </a:r>
            <a:r>
              <a:rPr lang="en-US" sz="2800" dirty="0" smtClean="0">
                <a:effectLst/>
              </a:rPr>
              <a:t> </a:t>
            </a:r>
            <a:r>
              <a:rPr lang="en-US" sz="2800" dirty="0" err="1">
                <a:effectLst/>
              </a:rPr>
              <a:t>monstrum</a:t>
            </a:r>
            <a:r>
              <a:rPr lang="en-US" sz="2800" dirty="0">
                <a:effectLst/>
              </a:rPr>
              <a:t> </a:t>
            </a:r>
            <a:r>
              <a:rPr lang="en-US" sz="2800" dirty="0" err="1">
                <a:effectLst/>
              </a:rPr>
              <a:t>invenit</a:t>
            </a:r>
            <a:r>
              <a:rPr lang="en-US" sz="2800" dirty="0">
                <a:effectLst/>
              </a:rPr>
              <a:t> et, </a:t>
            </a:r>
            <a:r>
              <a:rPr lang="en-US" sz="2800" dirty="0" err="1">
                <a:effectLst/>
              </a:rPr>
              <a:t>quamquam</a:t>
            </a:r>
            <a:r>
              <a:rPr lang="en-US" sz="2800" dirty="0">
                <a:effectLst/>
              </a:rPr>
              <a:t> res </a:t>
            </a:r>
            <a:r>
              <a:rPr lang="en-US" sz="2800" dirty="0" err="1">
                <a:effectLst/>
              </a:rPr>
              <a:t>erat</a:t>
            </a:r>
            <a:r>
              <a:rPr lang="en-US" sz="2800" dirty="0">
                <a:effectLst/>
              </a:rPr>
              <a:t> </a:t>
            </a:r>
            <a:r>
              <a:rPr lang="en-US" sz="2800" dirty="0" err="1">
                <a:effectLst/>
              </a:rPr>
              <a:t>magni</a:t>
            </a:r>
            <a:r>
              <a:rPr lang="en-US" sz="2800" dirty="0">
                <a:effectLst/>
              </a:rPr>
              <a:t> </a:t>
            </a:r>
            <a:r>
              <a:rPr lang="en-US" sz="2800" dirty="0" err="1">
                <a:effectLst/>
              </a:rPr>
              <a:t>periculi</a:t>
            </a:r>
            <a:r>
              <a:rPr lang="en-US" sz="2800" dirty="0">
                <a:effectLst/>
              </a:rPr>
              <a:t>, </a:t>
            </a:r>
            <a:r>
              <a:rPr lang="en-US" sz="2800" dirty="0" err="1">
                <a:effectLst/>
              </a:rPr>
              <a:t>collum</a:t>
            </a:r>
            <a:r>
              <a:rPr lang="en-US" sz="2800" dirty="0">
                <a:effectLst/>
              </a:rPr>
              <a:t> </a:t>
            </a:r>
            <a:r>
              <a:rPr lang="en-US" sz="2800" dirty="0" err="1">
                <a:effectLst/>
              </a:rPr>
              <a:t>eius</a:t>
            </a:r>
            <a:r>
              <a:rPr lang="en-US" sz="2800" dirty="0">
                <a:effectLst/>
              </a:rPr>
              <a:t> </a:t>
            </a:r>
            <a:r>
              <a:rPr lang="en-US" sz="2800" dirty="0" err="1">
                <a:effectLst/>
              </a:rPr>
              <a:t>laeva</a:t>
            </a:r>
            <a:r>
              <a:rPr lang="en-US" sz="2800" dirty="0">
                <a:effectLst/>
              </a:rPr>
              <a:t> </a:t>
            </a:r>
            <a:r>
              <a:rPr lang="en-US" sz="2800" dirty="0" err="1" smtClean="0">
                <a:effectLst/>
              </a:rPr>
              <a:t>prehendit</a:t>
            </a:r>
            <a:r>
              <a:rPr lang="en-US" sz="2800" dirty="0">
                <a:effectLst/>
              </a:rPr>
              <a:t>. Tum </a:t>
            </a:r>
            <a:r>
              <a:rPr lang="en-US" sz="2800" dirty="0" err="1">
                <a:effectLst/>
              </a:rPr>
              <a:t>dextra</a:t>
            </a:r>
            <a:r>
              <a:rPr lang="en-US" sz="2800" dirty="0">
                <a:effectLst/>
              </a:rPr>
              <a:t> capita </a:t>
            </a:r>
            <a:r>
              <a:rPr lang="en-US" sz="2800" dirty="0" err="1">
                <a:effectLst/>
              </a:rPr>
              <a:t>novem</a:t>
            </a:r>
            <a:r>
              <a:rPr lang="en-US" sz="2800" dirty="0">
                <a:effectLst/>
              </a:rPr>
              <a:t> </a:t>
            </a:r>
            <a:r>
              <a:rPr lang="en-US" sz="2800" dirty="0" err="1">
                <a:effectLst/>
              </a:rPr>
              <a:t>abscidere</a:t>
            </a:r>
            <a:r>
              <a:rPr lang="en-US" sz="2800" dirty="0">
                <a:effectLst/>
              </a:rPr>
              <a:t> </a:t>
            </a:r>
            <a:r>
              <a:rPr lang="en-US" sz="2800" dirty="0" err="1">
                <a:effectLst/>
              </a:rPr>
              <a:t>cepit</a:t>
            </a:r>
            <a:r>
              <a:rPr lang="en-US" sz="2800" dirty="0">
                <a:effectLst/>
              </a:rPr>
              <a:t>. </a:t>
            </a:r>
          </a:p>
        </p:txBody>
      </p:sp>
    </p:spTree>
    <p:extLst>
      <p:ext uri="{BB962C8B-B14F-4D97-AF65-F5344CB8AC3E}">
        <p14:creationId xmlns:p14="http://schemas.microsoft.com/office/powerpoint/2010/main" val="287625860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a:t>
            </a:r>
            <a:br>
              <a:rPr lang="en-US"/>
            </a:br>
            <a:r>
              <a:rPr lang="en-US" sz="2000">
                <a:solidFill>
                  <a:srgbClr val="00B050"/>
                </a:solidFill>
                <a:effectLst/>
              </a:rPr>
              <a:t>Killing the Hydra</a:t>
            </a:r>
            <a:br>
              <a:rPr lang="en-US" sz="2000">
                <a:solidFill>
                  <a:srgbClr val="00B050"/>
                </a:solidFill>
                <a:effectLst/>
              </a:rPr>
            </a:br>
            <a:endParaRPr lang="en-US" sz="2000">
              <a:solidFill>
                <a:srgbClr val="00B050"/>
              </a:solidFill>
            </a:endParaRPr>
          </a:p>
        </p:txBody>
      </p:sp>
      <p:sp>
        <p:nvSpPr>
          <p:cNvPr id="3" name="Content Placeholder 2"/>
          <p:cNvSpPr>
            <a:spLocks noGrp="1"/>
          </p:cNvSpPr>
          <p:nvPr>
            <p:ph idx="1"/>
          </p:nvPr>
        </p:nvSpPr>
        <p:spPr/>
        <p:txBody>
          <a:bodyPr/>
          <a:lstStyle/>
          <a:p>
            <a:pPr marL="0" indent="0">
              <a:buNone/>
            </a:pPr>
            <a:r>
              <a:rPr lang="en-US" sz="2800" dirty="0" smtClean="0">
                <a:effectLst/>
              </a:rPr>
              <a:t>  </a:t>
            </a:r>
            <a:r>
              <a:rPr lang="en-US" sz="2800" dirty="0" err="1" smtClean="0">
                <a:effectLst/>
              </a:rPr>
              <a:t>Quotiens</a:t>
            </a:r>
            <a:r>
              <a:rPr lang="en-US" sz="2800" dirty="0" smtClean="0">
                <a:effectLst/>
              </a:rPr>
              <a:t> </a:t>
            </a:r>
            <a:r>
              <a:rPr lang="en-US" sz="2800" dirty="0" err="1">
                <a:effectLst/>
              </a:rPr>
              <a:t>tamen</a:t>
            </a:r>
            <a:r>
              <a:rPr lang="en-US" sz="2800" dirty="0">
                <a:effectLst/>
              </a:rPr>
              <a:t> hoc </a:t>
            </a:r>
            <a:r>
              <a:rPr lang="en-US" sz="2800" dirty="0" err="1">
                <a:effectLst/>
              </a:rPr>
              <a:t>fecerat</a:t>
            </a:r>
            <a:r>
              <a:rPr lang="en-US" sz="2800" dirty="0">
                <a:effectLst/>
              </a:rPr>
              <a:t>, nova capita </a:t>
            </a:r>
            <a:r>
              <a:rPr lang="en-US" sz="2800" dirty="0" err="1" smtClean="0">
                <a:effectLst/>
              </a:rPr>
              <a:t>proveniebant</a:t>
            </a:r>
            <a:r>
              <a:rPr lang="en-US" sz="2800" dirty="0" smtClean="0">
                <a:effectLst/>
              </a:rPr>
              <a:t>. </a:t>
            </a:r>
            <a:r>
              <a:rPr lang="en-US" sz="2800" dirty="0">
                <a:effectLst/>
              </a:rPr>
              <a:t>Diu </a:t>
            </a:r>
            <a:r>
              <a:rPr lang="en-US" sz="2800" dirty="0" err="1">
                <a:effectLst/>
              </a:rPr>
              <a:t>frustra</a:t>
            </a:r>
            <a:r>
              <a:rPr lang="en-US" sz="2800" dirty="0">
                <a:effectLst/>
              </a:rPr>
              <a:t> </a:t>
            </a:r>
            <a:r>
              <a:rPr lang="en-US" sz="2800" dirty="0" err="1">
                <a:effectLst/>
              </a:rPr>
              <a:t>laboravit</a:t>
            </a:r>
            <a:r>
              <a:rPr lang="en-US" sz="2800" dirty="0">
                <a:effectLst/>
              </a:rPr>
              <a:t>; tandem hoc </a:t>
            </a:r>
            <a:r>
              <a:rPr lang="en-US" sz="2800" dirty="0" err="1" smtClean="0">
                <a:effectLst/>
              </a:rPr>
              <a:t>conatu</a:t>
            </a:r>
            <a:r>
              <a:rPr lang="en-US" sz="2800" dirty="0" smtClean="0">
                <a:effectLst/>
              </a:rPr>
              <a:t> </a:t>
            </a:r>
            <a:r>
              <a:rPr lang="en-US" sz="2800" dirty="0" err="1">
                <a:effectLst/>
              </a:rPr>
              <a:t>destitit</a:t>
            </a:r>
            <a:r>
              <a:rPr lang="en-US" sz="2800" dirty="0">
                <a:effectLst/>
              </a:rPr>
              <a:t>. </a:t>
            </a:r>
            <a:r>
              <a:rPr lang="en-US" sz="2800" dirty="0" err="1">
                <a:effectLst/>
              </a:rPr>
              <a:t>Constituit</a:t>
            </a:r>
            <a:r>
              <a:rPr lang="en-US" sz="2800" dirty="0">
                <a:effectLst/>
              </a:rPr>
              <a:t> </a:t>
            </a:r>
            <a:r>
              <a:rPr lang="en-US" sz="2800" dirty="0" err="1">
                <a:effectLst/>
              </a:rPr>
              <a:t>deinde</a:t>
            </a:r>
            <a:r>
              <a:rPr lang="en-US" sz="2800" dirty="0">
                <a:effectLst/>
              </a:rPr>
              <a:t> arbores </a:t>
            </a:r>
            <a:r>
              <a:rPr lang="en-US" sz="2800" dirty="0" err="1" smtClean="0">
                <a:effectLst/>
              </a:rPr>
              <a:t>succidere</a:t>
            </a:r>
            <a:r>
              <a:rPr lang="en-US" sz="2800" dirty="0" smtClean="0">
                <a:effectLst/>
              </a:rPr>
              <a:t> </a:t>
            </a:r>
            <a:r>
              <a:rPr lang="en-US" sz="2800" dirty="0">
                <a:effectLst/>
              </a:rPr>
              <a:t>et </a:t>
            </a:r>
            <a:r>
              <a:rPr lang="en-US" sz="2800" dirty="0" err="1">
                <a:effectLst/>
              </a:rPr>
              <a:t>ignem</a:t>
            </a:r>
            <a:r>
              <a:rPr lang="en-US" sz="2800" dirty="0">
                <a:effectLst/>
              </a:rPr>
              <a:t> </a:t>
            </a:r>
            <a:r>
              <a:rPr lang="en-US" sz="2800" dirty="0" err="1">
                <a:effectLst/>
              </a:rPr>
              <a:t>accendere</a:t>
            </a:r>
            <a:r>
              <a:rPr lang="en-US" sz="2800" dirty="0">
                <a:effectLst/>
              </a:rPr>
              <a:t>.</a:t>
            </a:r>
          </a:p>
          <a:p>
            <a:pPr marL="0" indent="0">
              <a:buNone/>
            </a:pPr>
            <a:r>
              <a:rPr lang="en-US" sz="2800" dirty="0" smtClean="0">
                <a:effectLst/>
              </a:rPr>
              <a:t>  Hoc </a:t>
            </a:r>
            <a:r>
              <a:rPr lang="en-US" sz="2800" dirty="0" err="1">
                <a:effectLst/>
              </a:rPr>
              <a:t>celeriter</a:t>
            </a:r>
            <a:r>
              <a:rPr lang="en-US" sz="2800" dirty="0">
                <a:effectLst/>
              </a:rPr>
              <a:t> </a:t>
            </a:r>
            <a:r>
              <a:rPr lang="en-US" sz="2800" dirty="0" err="1">
                <a:effectLst/>
              </a:rPr>
              <a:t>fecit</a:t>
            </a:r>
            <a:r>
              <a:rPr lang="en-US" sz="2800" dirty="0">
                <a:effectLst/>
              </a:rPr>
              <a:t>, et </a:t>
            </a:r>
            <a:r>
              <a:rPr lang="en-US" sz="2800" dirty="0" err="1">
                <a:effectLst/>
              </a:rPr>
              <a:t>postquam</a:t>
            </a:r>
            <a:r>
              <a:rPr lang="en-US" sz="2800" dirty="0">
                <a:effectLst/>
              </a:rPr>
              <a:t> </a:t>
            </a:r>
            <a:r>
              <a:rPr lang="en-US" sz="2800" dirty="0" smtClean="0">
                <a:effectLst/>
              </a:rPr>
              <a:t>lignum</a:t>
            </a:r>
            <a:br>
              <a:rPr lang="en-US" sz="2800" dirty="0" smtClean="0">
                <a:effectLst/>
              </a:rPr>
            </a:br>
            <a:r>
              <a:rPr lang="en-US" sz="2800" dirty="0" err="1" smtClean="0">
                <a:effectLst/>
              </a:rPr>
              <a:t>arsum</a:t>
            </a:r>
            <a:r>
              <a:rPr lang="en-US" sz="2800" dirty="0" smtClean="0">
                <a:effectLst/>
              </a:rPr>
              <a:t> </a:t>
            </a:r>
            <a:r>
              <a:rPr lang="en-US" sz="2800" dirty="0" err="1" smtClean="0">
                <a:effectLst/>
              </a:rPr>
              <a:t>est</a:t>
            </a:r>
            <a:r>
              <a:rPr lang="en-US" sz="2800" dirty="0" smtClean="0">
                <a:effectLst/>
              </a:rPr>
              <a:t> face </a:t>
            </a:r>
            <a:r>
              <a:rPr lang="en-US" sz="2800" dirty="0" err="1" smtClean="0">
                <a:effectLst/>
              </a:rPr>
              <a:t>ardente</a:t>
            </a:r>
            <a:r>
              <a:rPr lang="en-US" sz="2800" dirty="0" smtClean="0">
                <a:effectLst/>
              </a:rPr>
              <a:t> </a:t>
            </a:r>
            <a:r>
              <a:rPr lang="en-US" sz="2800" dirty="0" err="1">
                <a:effectLst/>
              </a:rPr>
              <a:t>colla</a:t>
            </a:r>
            <a:r>
              <a:rPr lang="en-US" sz="2800" dirty="0">
                <a:effectLst/>
              </a:rPr>
              <a:t> </a:t>
            </a:r>
            <a:r>
              <a:rPr lang="en-US" sz="2800" dirty="0" err="1" smtClean="0">
                <a:effectLst/>
              </a:rPr>
              <a:t>adussit</a:t>
            </a:r>
            <a:r>
              <a:rPr lang="en-US" sz="2800" dirty="0" smtClean="0">
                <a:effectLst/>
              </a:rPr>
              <a:t> </a:t>
            </a:r>
            <a:r>
              <a:rPr lang="en-US" sz="2800" dirty="0" err="1">
                <a:effectLst/>
              </a:rPr>
              <a:t>unde</a:t>
            </a:r>
            <a:r>
              <a:rPr lang="en-US" sz="2800" dirty="0">
                <a:effectLst/>
              </a:rPr>
              <a:t> capita </a:t>
            </a:r>
            <a:r>
              <a:rPr lang="en-US" sz="2800" dirty="0" err="1" smtClean="0">
                <a:effectLst/>
              </a:rPr>
              <a:t>proveniebant</a:t>
            </a:r>
            <a:r>
              <a:rPr lang="en-US" sz="2800" dirty="0" smtClean="0">
                <a:effectLst/>
              </a:rPr>
              <a:t>. </a:t>
            </a:r>
            <a:endParaRPr lang="en-US" sz="2800" dirty="0"/>
          </a:p>
        </p:txBody>
      </p:sp>
    </p:spTree>
    <p:extLst>
      <p:ext uri="{BB962C8B-B14F-4D97-AF65-F5344CB8AC3E}">
        <p14:creationId xmlns:p14="http://schemas.microsoft.com/office/powerpoint/2010/main" val="320223756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295400" y="381000"/>
            <a:ext cx="6959600" cy="1143000"/>
          </a:xfrm>
        </p:spPr>
        <p:txBody>
          <a:bodyPr/>
          <a:lstStyle/>
          <a:p>
            <a:r>
              <a:rPr lang="en-US" sz="3600" smtClean="0">
                <a:effectLst/>
              </a:rPr>
              <a:t/>
            </a:r>
            <a:br>
              <a:rPr lang="en-US" sz="3600" smtClean="0">
                <a:effectLst/>
              </a:rPr>
            </a:br>
            <a:r>
              <a:rPr lang="en-US" sz="3600">
                <a:effectLst/>
              </a:rPr>
              <a:t/>
            </a:r>
            <a:br>
              <a:rPr lang="en-US" sz="3600">
                <a:effectLst/>
              </a:rPr>
            </a:br>
            <a:endParaRPr lang="en-US" b="0" dirty="0">
              <a:solidFill>
                <a:srgbClr val="FFC000"/>
              </a:solidFill>
            </a:endParaRPr>
          </a:p>
        </p:txBody>
      </p:sp>
      <p:sp>
        <p:nvSpPr>
          <p:cNvPr id="22531" name="Rectangle 3"/>
          <p:cNvSpPr>
            <a:spLocks noGrp="1" noChangeArrowheads="1"/>
          </p:cNvSpPr>
          <p:nvPr>
            <p:ph type="subTitle" idx="1"/>
          </p:nvPr>
        </p:nvSpPr>
        <p:spPr>
          <a:xfrm>
            <a:off x="990600" y="1981200"/>
            <a:ext cx="7162800" cy="4343400"/>
          </a:xfrm>
        </p:spPr>
        <p:txBody>
          <a:bodyPr/>
          <a:lstStyle/>
          <a:p>
            <a:endParaRPr lang="en-US" sz="2800" smtClean="0">
              <a:solidFill>
                <a:schemeClr val="tx2">
                  <a:lumMod val="20000"/>
                  <a:lumOff val="80000"/>
                </a:schemeClr>
              </a:solidFill>
            </a:endParaRPr>
          </a:p>
          <a:p>
            <a:r>
              <a:rPr lang="en-US" sz="2800" smtClean="0">
                <a:solidFill>
                  <a:schemeClr val="tx2">
                    <a:lumMod val="20000"/>
                    <a:lumOff val="80000"/>
                  </a:schemeClr>
                </a:solidFill>
              </a:rPr>
              <a:t/>
            </a:r>
            <a:br>
              <a:rPr lang="en-US" sz="2800" smtClean="0">
                <a:solidFill>
                  <a:schemeClr val="tx2">
                    <a:lumMod val="20000"/>
                    <a:lumOff val="80000"/>
                  </a:schemeClr>
                </a:solidFill>
              </a:rPr>
            </a:br>
            <a:endParaRPr lang="en-US" sz="2800" smtClean="0">
              <a:solidFill>
                <a:schemeClr val="tx2">
                  <a:lumMod val="20000"/>
                  <a:lumOff val="80000"/>
                </a:schemeClr>
              </a:solidFill>
            </a:endParaRPr>
          </a:p>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r>
              <a:rPr lang="en-US" sz="2800" smtClean="0">
                <a:solidFill>
                  <a:schemeClr val="tx2">
                    <a:lumMod val="20000"/>
                    <a:lumOff val="80000"/>
                  </a:schemeClr>
                </a:solidFill>
              </a:rPr>
              <a:t> </a:t>
            </a:r>
            <a:endParaRPr lang="en-US" sz="3200" i="1" dirty="0">
              <a:solidFill>
                <a:schemeClr val="tx2">
                  <a:lumMod val="20000"/>
                  <a:lumOff val="80000"/>
                </a:schemeClr>
              </a:solidFill>
            </a:endParaRPr>
          </a:p>
        </p:txBody>
      </p:sp>
      <p:sp>
        <p:nvSpPr>
          <p:cNvPr id="3" name="Rectangle 2"/>
          <p:cNvSpPr/>
          <p:nvPr/>
        </p:nvSpPr>
        <p:spPr>
          <a:xfrm>
            <a:off x="1295400" y="1981200"/>
            <a:ext cx="7010400" cy="3108543"/>
          </a:xfrm>
          <a:prstGeom prst="rect">
            <a:avLst/>
          </a:prstGeom>
        </p:spPr>
        <p:txBody>
          <a:bodyPr wrap="square">
            <a:spAutoFit/>
          </a:bodyPr>
          <a:lstStyle/>
          <a:p>
            <a:r>
              <a:rPr lang="en-US" sz="2800" dirty="0" smtClean="0"/>
              <a:t>  </a:t>
            </a:r>
            <a:r>
              <a:rPr lang="en-US" sz="2800" dirty="0" err="1" smtClean="0">
                <a:latin typeface="Verdana" panose="020B0604030504040204" pitchFamily="34" charset="0"/>
                <a:ea typeface="Verdana" panose="020B0604030504040204" pitchFamily="34" charset="0"/>
                <a:cs typeface="Verdana" panose="020B0604030504040204" pitchFamily="34" charset="0"/>
              </a:rPr>
              <a:t>Nec</a:t>
            </a:r>
            <a:r>
              <a:rPr lang="en-US" sz="2800" dirty="0" smtClean="0">
                <a:latin typeface="Verdana" panose="020B0604030504040204" pitchFamily="34" charset="0"/>
                <a:ea typeface="Verdana" panose="020B0604030504040204" pitchFamily="34" charset="0"/>
                <a:cs typeface="Verdana" panose="020B0604030504040204" pitchFamily="34" charset="0"/>
              </a:rPr>
              <a:t> </a:t>
            </a:r>
            <a:r>
              <a:rPr lang="en-US" sz="2800" dirty="0" err="1" smtClean="0">
                <a:latin typeface="Verdana" panose="020B0604030504040204" pitchFamily="34" charset="0"/>
                <a:ea typeface="Verdana" panose="020B0604030504040204" pitchFamily="34" charset="0"/>
                <a:cs typeface="Verdana" panose="020B0604030504040204" pitchFamily="34" charset="0"/>
              </a:rPr>
              <a:t>tamen</a:t>
            </a:r>
            <a:r>
              <a:rPr lang="en-US" sz="2800" dirty="0" smtClean="0">
                <a:latin typeface="Verdana" panose="020B0604030504040204" pitchFamily="34" charset="0"/>
                <a:ea typeface="Verdana" panose="020B0604030504040204" pitchFamily="34" charset="0"/>
                <a:cs typeface="Verdana" panose="020B0604030504040204" pitchFamily="34" charset="0"/>
              </a:rPr>
              <a:t> sine </a:t>
            </a:r>
            <a:r>
              <a:rPr lang="en-US" sz="2800" dirty="0" err="1">
                <a:latin typeface="Verdana" panose="020B0604030504040204" pitchFamily="34" charset="0"/>
                <a:ea typeface="Verdana" panose="020B0604030504040204" pitchFamily="34" charset="0"/>
                <a:cs typeface="Verdana" panose="020B0604030504040204" pitchFamily="34" charset="0"/>
              </a:rPr>
              <a:t>magno</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labore</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haec</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fecit</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Auxilium</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enim</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a:latin typeface="Verdana" panose="020B0604030504040204" pitchFamily="34" charset="0"/>
                <a:ea typeface="Verdana" panose="020B0604030504040204" pitchFamily="34" charset="0"/>
                <a:cs typeface="Verdana" panose="020B0604030504040204" pitchFamily="34" charset="0"/>
              </a:rPr>
              <a:t>Hydrae </a:t>
            </a:r>
            <a:r>
              <a:rPr lang="en-US" sz="2800" dirty="0" err="1">
                <a:latin typeface="Verdana" panose="020B0604030504040204" pitchFamily="34" charset="0"/>
                <a:ea typeface="Verdana" panose="020B0604030504040204" pitchFamily="34" charset="0"/>
                <a:cs typeface="Verdana" panose="020B0604030504040204" pitchFamily="34" charset="0"/>
              </a:rPr>
              <a:t>magnus</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cancer </a:t>
            </a:r>
            <a:r>
              <a:rPr lang="en-US" sz="2800" dirty="0" err="1" smtClean="0">
                <a:latin typeface="Verdana" panose="020B0604030504040204" pitchFamily="34" charset="0"/>
                <a:ea typeface="Verdana" panose="020B0604030504040204" pitchFamily="34" charset="0"/>
                <a:cs typeface="Verdana" panose="020B0604030504040204" pitchFamily="34" charset="0"/>
              </a:rPr>
              <a:t>tulit</a:t>
            </a:r>
            <a:r>
              <a:rPr lang="en-US" sz="2800" dirty="0" smtClean="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sic </a:t>
            </a:r>
            <a:r>
              <a:rPr lang="en-US" sz="2800" dirty="0" err="1" smtClean="0">
                <a:latin typeface="Verdana" panose="020B0604030504040204" pitchFamily="34" charset="0"/>
                <a:ea typeface="Verdana" panose="020B0604030504040204" pitchFamily="34" charset="0"/>
                <a:cs typeface="Verdana" panose="020B0604030504040204" pitchFamily="34" charset="0"/>
              </a:rPr>
              <a:t>dum</a:t>
            </a:r>
            <a:r>
              <a:rPr lang="en-US" sz="2800" dirty="0" smtClean="0">
                <a:latin typeface="Verdana" panose="020B0604030504040204" pitchFamily="34" charset="0"/>
                <a:ea typeface="Verdana" panose="020B0604030504040204" pitchFamily="34" charset="0"/>
                <a:cs typeface="Verdana" panose="020B0604030504040204" pitchFamily="34" charset="0"/>
              </a:rPr>
              <a:t> Hercules </a:t>
            </a:r>
            <a:r>
              <a:rPr lang="en-US" sz="2800" dirty="0" err="1" smtClean="0">
                <a:latin typeface="Verdana" panose="020B0604030504040204" pitchFamily="34" charset="0"/>
                <a:ea typeface="Verdana" panose="020B0604030504040204" pitchFamily="34" charset="0"/>
                <a:cs typeface="Verdana" panose="020B0604030504040204" pitchFamily="34" charset="0"/>
              </a:rPr>
              <a:t>insecabat</a:t>
            </a:r>
            <a:r>
              <a:rPr lang="en-US" sz="2800" dirty="0" smtClean="0">
                <a:latin typeface="Verdana" panose="020B0604030504040204" pitchFamily="34" charset="0"/>
                <a:ea typeface="Verdana" panose="020B0604030504040204" pitchFamily="34" charset="0"/>
                <a:cs typeface="Verdana" panose="020B0604030504040204" pitchFamily="34" charset="0"/>
              </a:rPr>
              <a:t> capita, </a:t>
            </a:r>
            <a:r>
              <a:rPr lang="en-US" sz="2800" dirty="0" err="1">
                <a:latin typeface="Verdana" panose="020B0604030504040204" pitchFamily="34" charset="0"/>
                <a:ea typeface="Verdana" panose="020B0604030504040204" pitchFamily="34" charset="0"/>
                <a:cs typeface="Verdana" panose="020B0604030504040204" pitchFamily="34" charset="0"/>
              </a:rPr>
              <a:t>crura</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smtClean="0">
                <a:latin typeface="Verdana" panose="020B0604030504040204" pitchFamily="34" charset="0"/>
                <a:ea typeface="Verdana" panose="020B0604030504040204" pitchFamily="34" charset="0"/>
                <a:cs typeface="Verdana" panose="020B0604030504040204" pitchFamily="34" charset="0"/>
              </a:rPr>
              <a:t>mordebat</a:t>
            </a:r>
            <a:r>
              <a:rPr lang="en-US" sz="2800" dirty="0" smtClean="0">
                <a:latin typeface="Verdana" panose="020B0604030504040204" pitchFamily="34" charset="0"/>
                <a:ea typeface="Verdana" panose="020B0604030504040204" pitchFamily="34" charset="0"/>
                <a:cs typeface="Verdana" panose="020B0604030504040204" pitchFamily="34" charset="0"/>
              </a:rPr>
              <a:t>.</a:t>
            </a:r>
            <a:endParaRPr lang="en-US" sz="2800" dirty="0">
              <a:latin typeface="Verdana" panose="020B0604030504040204" pitchFamily="34" charset="0"/>
              <a:ea typeface="Verdana" panose="020B0604030504040204" pitchFamily="34" charset="0"/>
              <a:cs typeface="Verdana" panose="020B0604030504040204" pitchFamily="34" charset="0"/>
            </a:endParaRPr>
          </a:p>
          <a:p>
            <a:r>
              <a:rPr lang="en-US" sz="2800" dirty="0" err="1">
                <a:latin typeface="Verdana" panose="020B0604030504040204" pitchFamily="34" charset="0"/>
                <a:ea typeface="Verdana" panose="020B0604030504040204" pitchFamily="34" charset="0"/>
                <a:cs typeface="Verdana" panose="020B0604030504040204" pitchFamily="34" charset="0"/>
              </a:rPr>
              <a:t>Postquam</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monstrum</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tali</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modo</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interfecit</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a:latin typeface="Verdana" panose="020B0604030504040204" pitchFamily="34" charset="0"/>
                <a:ea typeface="Verdana" panose="020B0604030504040204" pitchFamily="34" charset="0"/>
                <a:cs typeface="Verdana" panose="020B0604030504040204" pitchFamily="34" charset="0"/>
              </a:rPr>
              <a:t>sagittas</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smtClean="0">
                <a:latin typeface="Verdana" panose="020B0604030504040204" pitchFamily="34" charset="0"/>
                <a:ea typeface="Verdana" panose="020B0604030504040204" pitchFamily="34" charset="0"/>
                <a:cs typeface="Verdana" panose="020B0604030504040204" pitchFamily="34" charset="0"/>
              </a:rPr>
              <a:t>eius</a:t>
            </a:r>
            <a:r>
              <a:rPr lang="en-US" sz="2800" dirty="0" smtClean="0">
                <a:latin typeface="Verdana" panose="020B0604030504040204" pitchFamily="34" charset="0"/>
                <a:ea typeface="Verdana" panose="020B0604030504040204" pitchFamily="34" charset="0"/>
                <a:cs typeface="Verdana" panose="020B0604030504040204" pitchFamily="34" charset="0"/>
              </a:rPr>
              <a:t> sanguine </a:t>
            </a:r>
            <a:r>
              <a:rPr lang="en-US" sz="2800" dirty="0" err="1">
                <a:latin typeface="Verdana" panose="020B0604030504040204" pitchFamily="34" charset="0"/>
                <a:ea typeface="Verdana" panose="020B0604030504040204" pitchFamily="34" charset="0"/>
                <a:cs typeface="Verdana" panose="020B0604030504040204" pitchFamily="34" charset="0"/>
              </a:rPr>
              <a:t>eius</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err="1" smtClean="0">
                <a:latin typeface="Verdana" panose="020B0604030504040204" pitchFamily="34" charset="0"/>
                <a:ea typeface="Verdana" panose="020B0604030504040204" pitchFamily="34" charset="0"/>
                <a:cs typeface="Verdana" panose="020B0604030504040204" pitchFamily="34" charset="0"/>
              </a:rPr>
              <a:t>imbuit</a:t>
            </a:r>
            <a:r>
              <a:rPr lang="en-US" sz="2800" dirty="0" smtClean="0">
                <a:latin typeface="Verdana" panose="020B0604030504040204" pitchFamily="34" charset="0"/>
                <a:ea typeface="Verdana" panose="020B0604030504040204" pitchFamily="34" charset="0"/>
                <a:cs typeface="Verdana" panose="020B0604030504040204" pitchFamily="34" charset="0"/>
              </a:rPr>
              <a:t>, </a:t>
            </a:r>
            <a:r>
              <a:rPr lang="en-US" sz="2800" dirty="0" err="1" smtClean="0">
                <a:latin typeface="Verdana" panose="020B0604030504040204" pitchFamily="34" charset="0"/>
                <a:ea typeface="Verdana" panose="020B0604030504040204" pitchFamily="34" charset="0"/>
                <a:cs typeface="Verdana" panose="020B0604030504040204" pitchFamily="34" charset="0"/>
              </a:rPr>
              <a:t>Hydram</a:t>
            </a:r>
            <a:r>
              <a:rPr lang="en-US" sz="2800" dirty="0" smtClean="0">
                <a:latin typeface="Verdana" panose="020B0604030504040204" pitchFamily="34" charset="0"/>
                <a:ea typeface="Verdana" panose="020B0604030504040204" pitchFamily="34" charset="0"/>
                <a:cs typeface="Verdana" panose="020B0604030504040204" pitchFamily="34" charset="0"/>
              </a:rPr>
              <a:t> </a:t>
            </a:r>
            <a:r>
              <a:rPr lang="en-US" sz="2800" dirty="0" err="1" smtClean="0">
                <a:latin typeface="Verdana" panose="020B0604030504040204" pitchFamily="34" charset="0"/>
                <a:ea typeface="Verdana" panose="020B0604030504040204" pitchFamily="34" charset="0"/>
                <a:cs typeface="Verdana" panose="020B0604030504040204" pitchFamily="34" charset="0"/>
              </a:rPr>
              <a:t>tradidit</a:t>
            </a:r>
            <a:r>
              <a:rPr lang="en-US" sz="2800" dirty="0" smtClean="0">
                <a:latin typeface="Verdana" panose="020B0604030504040204" pitchFamily="34" charset="0"/>
                <a:ea typeface="Verdana" panose="020B0604030504040204" pitchFamily="34" charset="0"/>
                <a:cs typeface="Verdana" panose="020B0604030504040204" pitchFamily="34" charset="0"/>
              </a:rPr>
              <a:t>.</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1524000" y="457200"/>
            <a:ext cx="6553200" cy="1384995"/>
          </a:xfrm>
          <a:prstGeom prst="rect">
            <a:avLst/>
          </a:prstGeom>
          <a:noFill/>
        </p:spPr>
        <p:txBody>
          <a:bodyPr wrap="square" rtlCol="0">
            <a:spAutoFit/>
          </a:bodyPr>
          <a:lstStyle/>
          <a:p>
            <a:pPr algn="ctr"/>
            <a:r>
              <a:rPr lang="en-US" sz="4400">
                <a:solidFill>
                  <a:srgbClr val="FFC000"/>
                </a:solidFill>
                <a:latin typeface="Verdana" panose="020B0604030504040204" pitchFamily="34" charset="0"/>
                <a:ea typeface="Verdana" panose="020B0604030504040204" pitchFamily="34" charset="0"/>
                <a:cs typeface="Verdana" panose="020B0604030504040204" pitchFamily="34" charset="0"/>
              </a:rPr>
              <a:t>Hercules</a:t>
            </a:r>
            <a:br>
              <a:rPr lang="en-US" sz="4400">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sz="2000" smtClean="0">
                <a:solidFill>
                  <a:srgbClr val="00B050"/>
                </a:solidFill>
                <a:latin typeface="Verdana" panose="020B0604030504040204" pitchFamily="34" charset="0"/>
                <a:ea typeface="Verdana" panose="020B0604030504040204" pitchFamily="34" charset="0"/>
                <a:cs typeface="Verdana" panose="020B0604030504040204" pitchFamily="34" charset="0"/>
              </a:rPr>
              <a:t>Killing the Hydra</a:t>
            </a:r>
            <a:r>
              <a:rPr lang="en-US" sz="2000">
                <a:solidFill>
                  <a:srgbClr val="00B050"/>
                </a:solidFill>
                <a:latin typeface="Verdana" panose="020B0604030504040204" pitchFamily="34" charset="0"/>
                <a:ea typeface="Verdana" panose="020B0604030504040204" pitchFamily="34" charset="0"/>
                <a:cs typeface="Verdana" panose="020B0604030504040204" pitchFamily="34" charset="0"/>
              </a:rPr>
              <a:t/>
            </a:r>
            <a:br>
              <a:rPr lang="en-US" sz="2000">
                <a:solidFill>
                  <a:srgbClr val="00B050"/>
                </a:solidFill>
                <a:latin typeface="Verdana" panose="020B0604030504040204" pitchFamily="34" charset="0"/>
                <a:ea typeface="Verdana" panose="020B0604030504040204" pitchFamily="34" charset="0"/>
                <a:cs typeface="Verdana" panose="020B0604030504040204" pitchFamily="34" charset="0"/>
              </a:rPr>
            </a:br>
            <a:endParaRPr lang="en-US" sz="2000">
              <a:solidFill>
                <a:srgbClr val="00B05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157850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2133599"/>
            <a:ext cx="5105400" cy="3972929"/>
          </a:xfrm>
        </p:spPr>
      </p:pic>
    </p:spTree>
    <p:extLst>
      <p:ext uri="{BB962C8B-B14F-4D97-AF65-F5344CB8AC3E}">
        <p14:creationId xmlns:p14="http://schemas.microsoft.com/office/powerpoint/2010/main" val="378348116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C000"/>
                </a:solidFill>
                <a:latin typeface="Verdana" panose="020B0604030504040204" pitchFamily="34" charset="0"/>
                <a:ea typeface="Verdana" panose="020B0604030504040204" pitchFamily="34" charset="0"/>
                <a:cs typeface="Verdana" panose="020B0604030504040204" pitchFamily="34" charset="0"/>
              </a:rPr>
              <a:t/>
            </a:r>
            <a:br>
              <a:rPr lang="en-US" smtClean="0">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a:solidFill>
                  <a:srgbClr val="FFC000"/>
                </a:solidFill>
                <a:latin typeface="Verdana" panose="020B0604030504040204" pitchFamily="34" charset="0"/>
                <a:ea typeface="Verdana" panose="020B0604030504040204" pitchFamily="34" charset="0"/>
                <a:cs typeface="Verdana" panose="020B0604030504040204" pitchFamily="34" charset="0"/>
              </a:rPr>
              <a:t/>
            </a:r>
            <a:br>
              <a:rPr lang="en-US">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smtClean="0">
                <a:solidFill>
                  <a:srgbClr val="FFC000"/>
                </a:solidFill>
                <a:latin typeface="Verdana" panose="020B0604030504040204" pitchFamily="34" charset="0"/>
                <a:ea typeface="Verdana" panose="020B0604030504040204" pitchFamily="34" charset="0"/>
                <a:cs typeface="Verdana" panose="020B0604030504040204" pitchFamily="34" charset="0"/>
              </a:rPr>
              <a:t>Hercules</a:t>
            </a:r>
            <a:r>
              <a:rPr lang="en-US">
                <a:solidFill>
                  <a:srgbClr val="FFC000"/>
                </a:solidFill>
                <a:latin typeface="Verdana" panose="020B0604030504040204" pitchFamily="34" charset="0"/>
                <a:ea typeface="Verdana" panose="020B0604030504040204" pitchFamily="34" charset="0"/>
                <a:cs typeface="Verdana" panose="020B0604030504040204" pitchFamily="34" charset="0"/>
              </a:rPr>
              <a:t/>
            </a:r>
            <a:br>
              <a:rPr lang="en-US">
                <a:solidFill>
                  <a:srgbClr val="FFC000"/>
                </a:solidFill>
                <a:latin typeface="Verdana" panose="020B0604030504040204" pitchFamily="34" charset="0"/>
                <a:ea typeface="Verdana" panose="020B0604030504040204" pitchFamily="34" charset="0"/>
                <a:cs typeface="Verdana" panose="020B0604030504040204" pitchFamily="34" charset="0"/>
              </a:rPr>
            </a:br>
            <a:r>
              <a:rPr lang="en-US" sz="2000" smtClean="0">
                <a:solidFill>
                  <a:srgbClr val="00B050"/>
                </a:solidFill>
                <a:latin typeface="Verdana" panose="020B0604030504040204" pitchFamily="34" charset="0"/>
                <a:ea typeface="Verdana" panose="020B0604030504040204" pitchFamily="34" charset="0"/>
                <a:cs typeface="Verdana" panose="020B0604030504040204" pitchFamily="34" charset="0"/>
              </a:rPr>
              <a:t>Captures the Cerynian Deer</a:t>
            </a:r>
            <a:r>
              <a:rPr lang="en-US" sz="2000">
                <a:solidFill>
                  <a:srgbClr val="00B050"/>
                </a:solidFill>
                <a:latin typeface="Verdana" panose="020B0604030504040204" pitchFamily="34" charset="0"/>
                <a:ea typeface="Verdana" panose="020B0604030504040204" pitchFamily="34" charset="0"/>
                <a:cs typeface="Verdana" panose="020B0604030504040204" pitchFamily="34" charset="0"/>
              </a:rPr>
              <a:t/>
            </a:r>
            <a:br>
              <a:rPr lang="en-US" sz="2000">
                <a:solidFill>
                  <a:srgbClr val="00B050"/>
                </a:solidFill>
                <a:latin typeface="Verdana" panose="020B0604030504040204" pitchFamily="34" charset="0"/>
                <a:ea typeface="Verdana" panose="020B0604030504040204" pitchFamily="34" charset="0"/>
                <a:cs typeface="Verdana" panose="020B0604030504040204" pitchFamily="34" charset="0"/>
              </a:rPr>
            </a:br>
            <a:r>
              <a:rPr lang="en-US">
                <a:latin typeface="Verdana" panose="020B0604030504040204" pitchFamily="34" charset="0"/>
                <a:ea typeface="Verdana" panose="020B0604030504040204" pitchFamily="34" charset="0"/>
                <a:cs typeface="Verdana" panose="020B0604030504040204" pitchFamily="34" charset="0"/>
              </a:rPr>
              <a:t/>
            </a:r>
            <a:br>
              <a:rPr lang="en-US">
                <a:latin typeface="Verdana" panose="020B0604030504040204" pitchFamily="34" charset="0"/>
                <a:ea typeface="Verdana" panose="020B0604030504040204" pitchFamily="34" charset="0"/>
                <a:cs typeface="Verdana" panose="020B0604030504040204" pitchFamily="34" charset="0"/>
              </a:rPr>
            </a:br>
            <a:endParaRPr lang="en-US"/>
          </a:p>
        </p:txBody>
      </p:sp>
      <p:sp>
        <p:nvSpPr>
          <p:cNvPr id="3" name="Content Placeholder 2"/>
          <p:cNvSpPr>
            <a:spLocks noGrp="1"/>
          </p:cNvSpPr>
          <p:nvPr>
            <p:ph idx="1"/>
          </p:nvPr>
        </p:nvSpPr>
        <p:spPr/>
        <p:txBody>
          <a:bodyPr/>
          <a:lstStyle/>
          <a:p>
            <a:pPr marL="0" indent="0">
              <a:buNone/>
            </a:pPr>
            <a:r>
              <a:rPr lang="en-US" sz="2800" smtClean="0">
                <a:effectLst/>
              </a:rPr>
              <a:t>  </a:t>
            </a:r>
            <a:r>
              <a:rPr lang="en-US" sz="2800">
                <a:effectLst/>
              </a:rPr>
              <a:t>Postquam Eurystheo caedes Hydrae nuntiata est, magnus timor animum eius occupavit. Iussit igitur Herculem cervum quendam ad se referre; noluit enim virum tantae audaciae in</a:t>
            </a:r>
          </a:p>
          <a:p>
            <a:pPr marL="0" indent="0">
              <a:buNone/>
            </a:pPr>
            <a:r>
              <a:rPr lang="en-US" sz="2800">
                <a:effectLst/>
              </a:rPr>
              <a:t>urbe remanere. Hic autem cervus, cuius cornua aurea erant, omnia animalia celeritate praecessit.</a:t>
            </a:r>
          </a:p>
          <a:p>
            <a:pPr marL="0" indent="0">
              <a:buNone/>
            </a:pPr>
            <a:r>
              <a:rPr lang="en-US" sz="2800">
                <a:effectLst/>
              </a:rPr>
              <a:t> </a:t>
            </a:r>
          </a:p>
        </p:txBody>
      </p:sp>
    </p:spTree>
    <p:extLst>
      <p:ext uri="{BB962C8B-B14F-4D97-AF65-F5344CB8AC3E}">
        <p14:creationId xmlns:p14="http://schemas.microsoft.com/office/powerpoint/2010/main" val="100379711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00B050"/>
                </a:solidFill>
                <a:latin typeface="Verdana" panose="020B0604030504040204" pitchFamily="34" charset="0"/>
                <a:ea typeface="Verdana" panose="020B0604030504040204" pitchFamily="34" charset="0"/>
                <a:cs typeface="Verdana" panose="020B0604030504040204" pitchFamily="34" charset="0"/>
              </a:rPr>
              <a:t>Captures the Cerynian Deer</a:t>
            </a:r>
            <a:endParaRPr lang="en-US" sz="2000"/>
          </a:p>
        </p:txBody>
      </p:sp>
      <p:sp>
        <p:nvSpPr>
          <p:cNvPr id="3" name="Content Placeholder 2"/>
          <p:cNvSpPr>
            <a:spLocks noGrp="1"/>
          </p:cNvSpPr>
          <p:nvPr>
            <p:ph idx="1"/>
          </p:nvPr>
        </p:nvSpPr>
        <p:spPr/>
        <p:txBody>
          <a:bodyPr/>
          <a:lstStyle/>
          <a:p>
            <a:pPr marL="0" indent="0">
              <a:buNone/>
            </a:pPr>
            <a:r>
              <a:rPr lang="en-US" sz="2800" smtClean="0">
                <a:effectLst/>
              </a:rPr>
              <a:t> Hercules </a:t>
            </a:r>
            <a:r>
              <a:rPr lang="en-US" sz="2800">
                <a:effectLst/>
              </a:rPr>
              <a:t>igitur primum vestigia eius in silvis animadvertit. Deinde, ubi cervum ipsum vidit, summis viribus </a:t>
            </a:r>
            <a:r>
              <a:rPr lang="en-US" sz="2800" smtClean="0">
                <a:effectLst/>
              </a:rPr>
              <a:t>currere </a:t>
            </a:r>
            <a:r>
              <a:rPr lang="en-US" sz="2800">
                <a:effectLst/>
              </a:rPr>
              <a:t>cepit. Usque ad vesperum cucurrit, neque </a:t>
            </a:r>
            <a:r>
              <a:rPr lang="en-US" sz="2800" smtClean="0">
                <a:effectLst/>
              </a:rPr>
              <a:t>nocturnum tempus sibi </a:t>
            </a:r>
            <a:r>
              <a:rPr lang="en-US" sz="2800">
                <a:effectLst/>
              </a:rPr>
              <a:t>ad quietem reliquit</a:t>
            </a:r>
            <a:r>
              <a:rPr lang="en-US" sz="2800" smtClean="0">
                <a:effectLst/>
              </a:rPr>
              <a:t>.</a:t>
            </a:r>
            <a:br>
              <a:rPr lang="en-US" sz="2800" smtClean="0">
                <a:effectLst/>
              </a:rPr>
            </a:br>
            <a:r>
              <a:rPr lang="en-US" sz="2800" smtClean="0">
                <a:effectLst/>
              </a:rPr>
              <a:t> Tandem</a:t>
            </a:r>
            <a:r>
              <a:rPr lang="en-US" sz="2800">
                <a:effectLst/>
              </a:rPr>
              <a:t>, postquam totum annum cucurrerat </a:t>
            </a:r>
            <a:r>
              <a:rPr lang="en-US" sz="2800" smtClean="0">
                <a:effectLst/>
              </a:rPr>
              <a:t>(ita </a:t>
            </a:r>
            <a:r>
              <a:rPr lang="en-US" sz="2800">
                <a:effectLst/>
              </a:rPr>
              <a:t>traditur), cervum cursu exanimatum cepit, et cervum vivum ad Eurystheum rettulit.</a:t>
            </a:r>
            <a:endParaRPr lang="en-US" sz="2800"/>
          </a:p>
        </p:txBody>
      </p:sp>
    </p:spTree>
    <p:extLst>
      <p:ext uri="{BB962C8B-B14F-4D97-AF65-F5344CB8AC3E}">
        <p14:creationId xmlns:p14="http://schemas.microsoft.com/office/powerpoint/2010/main" val="126712927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and the Deer</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716" y="1981200"/>
            <a:ext cx="6247968" cy="4114800"/>
          </a:xfrm>
        </p:spPr>
      </p:pic>
      <p:sp>
        <p:nvSpPr>
          <p:cNvPr id="5" name="Rectangle 4"/>
          <p:cNvSpPr/>
          <p:nvPr/>
        </p:nvSpPr>
        <p:spPr>
          <a:xfrm>
            <a:off x="3505200" y="6248400"/>
            <a:ext cx="2505879" cy="369332"/>
          </a:xfrm>
          <a:prstGeom prst="rect">
            <a:avLst/>
          </a:prstGeom>
        </p:spPr>
        <p:txBody>
          <a:bodyPr wrap="none">
            <a:spAutoFit/>
          </a:bodyPr>
          <a:lstStyle/>
          <a:p>
            <a:r>
              <a:rPr lang="en-US">
                <a:solidFill>
                  <a:srgbClr val="7D7D7D"/>
                </a:solidFill>
                <a:latin typeface="arial"/>
                <a:hlinkClick r:id="rId3"/>
              </a:rPr>
              <a:t>www.perseus.tufts.edu</a:t>
            </a:r>
            <a:endParaRPr lang="en-US"/>
          </a:p>
        </p:txBody>
      </p:sp>
    </p:spTree>
    <p:extLst>
      <p:ext uri="{BB962C8B-B14F-4D97-AF65-F5344CB8AC3E}">
        <p14:creationId xmlns:p14="http://schemas.microsoft.com/office/powerpoint/2010/main" val="277904044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Iuppiter et Serpens</a:t>
            </a:r>
            <a:br>
              <a:rPr lang="en-US">
                <a:effectLst/>
              </a:rPr>
            </a:br>
            <a:endParaRPr lang="en-US"/>
          </a:p>
        </p:txBody>
      </p:sp>
      <p:sp>
        <p:nvSpPr>
          <p:cNvPr id="3" name="Content Placeholder 2"/>
          <p:cNvSpPr>
            <a:spLocks noGrp="1"/>
          </p:cNvSpPr>
          <p:nvPr>
            <p:ph idx="1"/>
          </p:nvPr>
        </p:nvSpPr>
        <p:spPr/>
        <p:txBody>
          <a:bodyPr/>
          <a:lstStyle/>
          <a:p>
            <a:pPr marL="0" indent="0">
              <a:buNone/>
            </a:pPr>
            <a:r>
              <a:rPr lang="en-US" sz="2800">
                <a:effectLst/>
                <a:latin typeface="Comic Sans MS" panose="030F0702030302020204" pitchFamily="66" charset="0"/>
              </a:rPr>
              <a:t>Iuppiter nuptias celebrat.</a:t>
            </a:r>
          </a:p>
          <a:p>
            <a:pPr marL="0" indent="0">
              <a:buNone/>
            </a:pPr>
            <a:r>
              <a:rPr lang="en-US" sz="2800">
                <a:effectLst/>
                <a:latin typeface="Comic Sans MS" panose="030F0702030302020204" pitchFamily="66" charset="0"/>
              </a:rPr>
              <a:t>Animalia omnia ei munera offerunt</a:t>
            </a:r>
            <a:r>
              <a:rPr lang="en-US" sz="2800" smtClean="0">
                <a:effectLst/>
                <a:latin typeface="Comic Sans MS" panose="030F0702030302020204" pitchFamily="66" charset="0"/>
              </a:rPr>
              <a:t>,</a:t>
            </a:r>
            <a:br>
              <a:rPr lang="en-US" sz="2800" smtClean="0">
                <a:effectLst/>
                <a:latin typeface="Comic Sans MS" panose="030F0702030302020204" pitchFamily="66" charset="0"/>
              </a:rPr>
            </a:br>
            <a:r>
              <a:rPr lang="en-US" sz="2800" smtClean="0">
                <a:effectLst/>
                <a:latin typeface="Comic Sans MS" panose="030F0702030302020204" pitchFamily="66" charset="0"/>
              </a:rPr>
              <a:t>quaeque</a:t>
            </a:r>
            <a:r>
              <a:rPr lang="en-US" sz="2800" i="1" smtClean="0">
                <a:effectLst/>
                <a:latin typeface="Comic Sans MS" panose="030F0702030302020204" pitchFamily="66" charset="0"/>
              </a:rPr>
              <a:t> </a:t>
            </a:r>
            <a:r>
              <a:rPr lang="en-US" sz="2800">
                <a:effectLst/>
                <a:latin typeface="Comic Sans MS" panose="030F0702030302020204" pitchFamily="66" charset="0"/>
              </a:rPr>
              <a:t>pro </a:t>
            </a:r>
            <a:r>
              <a:rPr lang="en-US" sz="2800" smtClean="0">
                <a:effectLst/>
                <a:latin typeface="Comic Sans MS" panose="030F0702030302020204" pitchFamily="66" charset="0"/>
              </a:rPr>
              <a:t>viribus suis.</a:t>
            </a:r>
            <a:br>
              <a:rPr lang="en-US" sz="2800" smtClean="0">
                <a:effectLst/>
                <a:latin typeface="Comic Sans MS" panose="030F0702030302020204" pitchFamily="66" charset="0"/>
              </a:rPr>
            </a:br>
            <a:r>
              <a:rPr lang="en-US" sz="2800">
                <a:effectLst/>
                <a:latin typeface="Comic Sans MS" panose="030F0702030302020204" pitchFamily="66" charset="0"/>
              </a:rPr>
              <a:t>Serpens itaque rosam </a:t>
            </a:r>
            <a:r>
              <a:rPr lang="en-US" sz="2800" smtClean="0">
                <a:effectLst/>
                <a:latin typeface="Comic Sans MS" panose="030F0702030302020204" pitchFamily="66" charset="0"/>
              </a:rPr>
              <a:t>decerpit</a:t>
            </a:r>
            <a:br>
              <a:rPr lang="en-US" sz="2800" smtClean="0">
                <a:effectLst/>
                <a:latin typeface="Comic Sans MS" panose="030F0702030302020204" pitchFamily="66" charset="0"/>
              </a:rPr>
            </a:br>
            <a:r>
              <a:rPr lang="en-US" sz="2800">
                <a:effectLst/>
                <a:latin typeface="Comic Sans MS" panose="030F0702030302020204" pitchFamily="66" charset="0"/>
              </a:rPr>
              <a:t>et rosam in ore suo fert</a:t>
            </a:r>
            <a:r>
              <a:rPr lang="en-US" sz="2800" smtClean="0">
                <a:effectLst/>
                <a:latin typeface="Comic Sans MS" panose="030F0702030302020204" pitchFamily="66" charset="0"/>
              </a:rPr>
              <a:t>,</a:t>
            </a:r>
            <a:br>
              <a:rPr lang="en-US" sz="2800" smtClean="0">
                <a:effectLst/>
                <a:latin typeface="Comic Sans MS" panose="030F0702030302020204" pitchFamily="66" charset="0"/>
              </a:rPr>
            </a:br>
            <a:r>
              <a:rPr lang="en-US" sz="2800">
                <a:effectLst/>
                <a:latin typeface="Comic Sans MS" panose="030F0702030302020204" pitchFamily="66" charset="0"/>
              </a:rPr>
              <a:t>ad Iovem accedens.</a:t>
            </a:r>
          </a:p>
          <a:p>
            <a:pPr marL="0" indent="0">
              <a:buNone/>
            </a:pPr>
            <a:r>
              <a:rPr lang="en-US" sz="2800">
                <a:effectLst/>
                <a:latin typeface="Comic Sans MS" panose="030F0702030302020204" pitchFamily="66" charset="0"/>
              </a:rPr>
              <a:t>Iuppiter serpentem videt et dicit</a:t>
            </a:r>
            <a:r>
              <a:rPr lang="en-US" sz="2800" smtClean="0">
                <a:effectLst/>
                <a:latin typeface="Comic Sans MS" panose="030F0702030302020204" pitchFamily="66" charset="0"/>
              </a:rPr>
              <a:t>,</a:t>
            </a:r>
            <a:br>
              <a:rPr lang="en-US" sz="2800" smtClean="0">
                <a:effectLst/>
                <a:latin typeface="Comic Sans MS" panose="030F0702030302020204" pitchFamily="66" charset="0"/>
              </a:rPr>
            </a:br>
            <a:r>
              <a:rPr lang="en-US" sz="2800">
                <a:effectLst/>
                <a:latin typeface="Comic Sans MS" panose="030F0702030302020204" pitchFamily="66" charset="0"/>
              </a:rPr>
              <a:t>"Ceterorum omnium dona excipio,</a:t>
            </a:r>
          </a:p>
          <a:p>
            <a:pPr marL="0" indent="0">
              <a:buNone/>
            </a:pPr>
            <a:endParaRPr lang="en-US">
              <a:latin typeface="Comic Sans MS" panose="030F0702030302020204" pitchFamily="66" charset="0"/>
            </a:endParaRPr>
          </a:p>
        </p:txBody>
      </p:sp>
    </p:spTree>
    <p:extLst>
      <p:ext uri="{BB962C8B-B14F-4D97-AF65-F5344CB8AC3E}">
        <p14:creationId xmlns:p14="http://schemas.microsoft.com/office/powerpoint/2010/main" val="308687802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Iuppiter et Serpens</a:t>
            </a:r>
            <a:endParaRPr lang="en-US"/>
          </a:p>
        </p:txBody>
      </p:sp>
      <p:sp>
        <p:nvSpPr>
          <p:cNvPr id="3" name="Content Placeholder 2"/>
          <p:cNvSpPr>
            <a:spLocks noGrp="1"/>
          </p:cNvSpPr>
          <p:nvPr>
            <p:ph idx="1"/>
          </p:nvPr>
        </p:nvSpPr>
        <p:spPr/>
        <p:txBody>
          <a:bodyPr/>
          <a:lstStyle/>
          <a:p>
            <a:pPr marL="0" indent="0">
              <a:buNone/>
            </a:pPr>
            <a:r>
              <a:rPr lang="en-US" sz="2800">
                <a:effectLst/>
                <a:latin typeface="Comic Sans MS" panose="030F0702030302020204" pitchFamily="66" charset="0"/>
              </a:rPr>
              <a:t>sed ab ore tuo nihil prorsus sumo." </a:t>
            </a:r>
            <a:endParaRPr lang="en-US" sz="2800" smtClean="0">
              <a:effectLst/>
              <a:latin typeface="Comic Sans MS" panose="030F0702030302020204" pitchFamily="66" charset="0"/>
            </a:endParaRPr>
          </a:p>
          <a:p>
            <a:pPr marL="0" indent="0">
              <a:buNone/>
            </a:pPr>
            <a:endParaRPr lang="en-US" sz="2800">
              <a:effectLst/>
              <a:latin typeface="Comic Sans MS" panose="030F0702030302020204" pitchFamily="66" charset="0"/>
            </a:endParaRPr>
          </a:p>
          <a:p>
            <a:pPr marL="0" indent="0">
              <a:buNone/>
            </a:pPr>
            <a:r>
              <a:rPr lang="en-US" sz="2800" smtClean="0">
                <a:effectLst/>
                <a:latin typeface="Comic Sans MS" panose="030F0702030302020204" pitchFamily="66" charset="0"/>
              </a:rPr>
              <a:t>Fabula </a:t>
            </a:r>
            <a:r>
              <a:rPr lang="en-US" sz="2800">
                <a:effectLst/>
                <a:latin typeface="Comic Sans MS" panose="030F0702030302020204" pitchFamily="66" charset="0"/>
              </a:rPr>
              <a:t>docet:</a:t>
            </a:r>
          </a:p>
          <a:p>
            <a:pPr marL="0" indent="0">
              <a:buNone/>
            </a:pPr>
            <a:r>
              <a:rPr lang="en-US" sz="3200" i="1">
                <a:effectLst/>
                <a:latin typeface="Comic Sans MS" panose="030F0702030302020204" pitchFamily="66" charset="0"/>
              </a:rPr>
              <a:t>Improborum gratiae timendae sunt.</a:t>
            </a:r>
            <a:endParaRPr lang="en-US" sz="3200">
              <a:effectLst/>
              <a:latin typeface="Comic Sans MS" panose="030F0702030302020204" pitchFamily="66" charset="0"/>
            </a:endParaRPr>
          </a:p>
          <a:p>
            <a:pPr marL="0" indent="0">
              <a:buNone/>
            </a:pPr>
            <a:endParaRPr lang="en-US" sz="280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4572000"/>
            <a:ext cx="1973580" cy="1478280"/>
          </a:xfrm>
          <a:prstGeom prst="rect">
            <a:avLst/>
          </a:prstGeom>
        </p:spPr>
      </p:pic>
    </p:spTree>
    <p:extLst>
      <p:ext uri="{BB962C8B-B14F-4D97-AF65-F5344CB8AC3E}">
        <p14:creationId xmlns:p14="http://schemas.microsoft.com/office/powerpoint/2010/main" val="212175028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2</a:t>
            </a:r>
            <a:endParaRPr lang="en-US" b="0" dirty="0">
              <a:solidFill>
                <a:schemeClr val="tx2">
                  <a:lumMod val="60000"/>
                  <a:lumOff val="40000"/>
                </a:schemeClr>
              </a:solidFill>
            </a:endParaRPr>
          </a:p>
        </p:txBody>
      </p:sp>
      <p:sp>
        <p:nvSpPr>
          <p:cNvPr id="66563" name="Rectangle 3"/>
          <p:cNvSpPr>
            <a:spLocks noGrp="1" noChangeArrowheads="1"/>
          </p:cNvSpPr>
          <p:nvPr>
            <p:ph type="subTitle" idx="1"/>
          </p:nvPr>
        </p:nvSpPr>
        <p:spPr>
          <a:xfrm>
            <a:off x="1219200" y="2057400"/>
            <a:ext cx="7162800" cy="4038600"/>
          </a:xfrm>
        </p:spPr>
        <p:txBody>
          <a:bodyPr/>
          <a:lstStyle/>
          <a:p>
            <a:pPr marL="1143000" indent="-1143000"/>
            <a:r>
              <a:rPr lang="en-US" sz="3200" smtClean="0"/>
              <a:t>     </a:t>
            </a:r>
            <a:endParaRPr lang="en-US" sz="3200" dirty="0" smtClean="0"/>
          </a:p>
          <a:p>
            <a:pPr marL="1885950" lvl="1" indent="-1143000">
              <a:buNone/>
            </a:pPr>
            <a:r>
              <a:rPr lang="en-US" sz="2000" i="1" dirty="0" smtClean="0"/>
              <a:t>        </a:t>
            </a:r>
            <a:endParaRPr lang="en-US" dirty="0">
              <a:solidFill>
                <a:schemeClr val="tx2">
                  <a:lumMod val="20000"/>
                  <a:lumOff val="80000"/>
                </a:schemeClr>
              </a:solidFill>
              <a:latin typeface="Copperplate Gothic Light" pitchFamily="34" charset="0"/>
            </a:endParaRPr>
          </a:p>
        </p:txBody>
      </p:sp>
      <p:sp>
        <p:nvSpPr>
          <p:cNvPr id="4" name="TextBox 3"/>
          <p:cNvSpPr txBox="1"/>
          <p:nvPr/>
        </p:nvSpPr>
        <p:spPr>
          <a:xfrm>
            <a:off x="1336249" y="1828800"/>
            <a:ext cx="6934200" cy="4524315"/>
          </a:xfrm>
          <a:prstGeom prst="rect">
            <a:avLst/>
          </a:prstGeom>
          <a:noFill/>
        </p:spPr>
        <p:txBody>
          <a:bodyPr wrap="square" rtlCol="0">
            <a:spAutoFit/>
          </a:bodyPr>
          <a:lstStyle/>
          <a:p>
            <a:r>
              <a:rPr lang="en-US" sz="2800" u="sng"/>
              <a:t>Claudia</a:t>
            </a:r>
            <a:r>
              <a:rPr lang="en-US" sz="2800"/>
              <a:t>: Quomodo Latinā </a:t>
            </a:r>
            <a:r>
              <a:rPr lang="en-US" sz="2800" smtClean="0"/>
              <a:t/>
            </a:r>
            <a:br>
              <a:rPr lang="en-US" sz="2800" smtClean="0"/>
            </a:br>
            <a:r>
              <a:rPr lang="en-US" sz="2800" i="1" smtClean="0"/>
              <a:t>Scrabbulum </a:t>
            </a:r>
            <a:r>
              <a:rPr lang="en-US" sz="2800"/>
              <a:t>ludis</a:t>
            </a:r>
            <a:r>
              <a:rPr lang="en-US" sz="2800" smtClean="0"/>
              <a:t>?</a:t>
            </a:r>
            <a:br>
              <a:rPr lang="en-US" sz="2800" smtClean="0"/>
            </a:br>
            <a:endParaRPr lang="en-US" sz="2800"/>
          </a:p>
          <a:p>
            <a:r>
              <a:rPr lang="en-US" sz="2800" u="sng"/>
              <a:t>Paulus</a:t>
            </a:r>
            <a:r>
              <a:rPr lang="en-US" sz="2800"/>
              <a:t>: Utrum verbum </a:t>
            </a:r>
            <a:r>
              <a:rPr lang="en-US" sz="2800" smtClean="0"/>
              <a:t/>
            </a:r>
            <a:br>
              <a:rPr lang="en-US" sz="2800" smtClean="0"/>
            </a:br>
            <a:r>
              <a:rPr lang="en-US" sz="2800" smtClean="0"/>
              <a:t>quae </a:t>
            </a:r>
            <a:r>
              <a:rPr lang="en-US" sz="2800"/>
              <a:t>est Latinum verbum bis numeratum est</a:t>
            </a:r>
            <a:r>
              <a:rPr lang="en-US" sz="2800" smtClean="0"/>
              <a:t>.</a:t>
            </a:r>
            <a:br>
              <a:rPr lang="en-US" sz="2800" smtClean="0"/>
            </a:br>
            <a:endParaRPr lang="en-US" sz="2800" smtClean="0"/>
          </a:p>
          <a:p>
            <a:r>
              <a:rPr lang="en-US" sz="2800" u="sng"/>
              <a:t>Marcus</a:t>
            </a:r>
            <a:r>
              <a:rPr lang="en-US" sz="2800"/>
              <a:t>: Scio multa verba quae cum "Q" incipiunt.</a:t>
            </a:r>
          </a:p>
          <a:p>
            <a:r>
              <a:rPr lang="en-US" sz="3600" smtClean="0"/>
              <a:t> </a:t>
            </a:r>
            <a:endParaRPr lang="en-US" sz="36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057400"/>
            <a:ext cx="1424940" cy="1409700"/>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3</a:t>
            </a:r>
            <a:endParaRPr lang="en-US"/>
          </a:p>
        </p:txBody>
      </p:sp>
      <p:sp>
        <p:nvSpPr>
          <p:cNvPr id="3" name="Content Placeholder 2"/>
          <p:cNvSpPr>
            <a:spLocks noGrp="1"/>
          </p:cNvSpPr>
          <p:nvPr>
            <p:ph idx="1"/>
          </p:nvPr>
        </p:nvSpPr>
        <p:spPr/>
        <p:txBody>
          <a:bodyPr/>
          <a:lstStyle/>
          <a:p>
            <a:pPr marL="0" indent="0">
              <a:buNone/>
            </a:pPr>
            <a:r>
              <a:rPr lang="en-US" sz="2800" u="sng"/>
              <a:t>Magister</a:t>
            </a:r>
            <a:r>
              <a:rPr lang="en-US" sz="2800"/>
              <a:t>: Quinque ludos habemus, itaque omnes ludere </a:t>
            </a:r>
            <a:r>
              <a:rPr lang="en-US" sz="2800" smtClean="0"/>
              <a:t>possunt</a:t>
            </a:r>
            <a:br>
              <a:rPr lang="en-US" sz="2800" smtClean="0"/>
            </a:br>
            <a:r>
              <a:rPr lang="en-US" sz="2800" smtClean="0"/>
              <a:t/>
            </a:r>
            <a:br>
              <a:rPr lang="en-US" sz="2800" smtClean="0"/>
            </a:br>
            <a:r>
              <a:rPr lang="en-US" sz="2800" u="sng">
                <a:effectLst/>
              </a:rPr>
              <a:t>Iulia</a:t>
            </a:r>
            <a:r>
              <a:rPr lang="en-US" sz="2800">
                <a:effectLst/>
              </a:rPr>
              <a:t>: Quis est primus</a:t>
            </a:r>
            <a:r>
              <a:rPr lang="en-US" sz="2800" smtClean="0">
                <a:effectLst/>
              </a:rPr>
              <a:t>?</a:t>
            </a:r>
            <a:br>
              <a:rPr lang="en-US" sz="2800" smtClean="0">
                <a:effectLst/>
              </a:rPr>
            </a:br>
            <a:endParaRPr lang="en-US" sz="2800">
              <a:effectLst/>
            </a:endParaRPr>
          </a:p>
          <a:p>
            <a:pPr marL="0" indent="0">
              <a:buNone/>
            </a:pPr>
            <a:r>
              <a:rPr lang="en-US" sz="2800" u="sng">
                <a:effectLst/>
              </a:rPr>
              <a:t>Magister</a:t>
            </a:r>
            <a:r>
              <a:rPr lang="en-US" sz="2800">
                <a:effectLst/>
              </a:rPr>
              <a:t>: Diligam. Sedete alti in vestris sellis….. Marce, incipe</a:t>
            </a:r>
            <a:r>
              <a:rPr lang="en-US" sz="2800" smtClean="0">
                <a:effectLst/>
              </a:rPr>
              <a:t>.</a:t>
            </a:r>
            <a:br>
              <a:rPr lang="en-US" sz="2800" smtClean="0">
                <a:effectLst/>
              </a:rPr>
            </a:br>
            <a:endParaRPr lang="en-US" sz="2800">
              <a:effectLst/>
            </a:endParaRPr>
          </a:p>
          <a:p>
            <a:pPr marL="0" indent="0">
              <a:buNone/>
            </a:pPr>
            <a:r>
              <a:rPr lang="en-US" sz="2800" u="sng">
                <a:effectLst/>
              </a:rPr>
              <a:t>Marcus</a:t>
            </a:r>
            <a:r>
              <a:rPr lang="en-US" sz="2800">
                <a:effectLst/>
              </a:rPr>
              <a:t>: Gratias ago, Magister.</a:t>
            </a:r>
          </a:p>
          <a:p>
            <a:pPr marL="0" indent="0">
              <a:buNone/>
            </a:pPr>
            <a:endParaRPr lang="en-US" sz="3200">
              <a:effectLst/>
              <a:latin typeface="Comic Sans MS" panose="030F0702030302020204" pitchFamily="66" charset="0"/>
            </a:endParaRPr>
          </a:p>
        </p:txBody>
      </p:sp>
    </p:spTree>
    <p:extLst>
      <p:ext uri="{BB962C8B-B14F-4D97-AF65-F5344CB8AC3E}">
        <p14:creationId xmlns:p14="http://schemas.microsoft.com/office/powerpoint/2010/main" val="125186223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New Latin Verb</a:t>
            </a:r>
            <a:endParaRPr lang="en-US"/>
          </a:p>
        </p:txBody>
      </p:sp>
      <p:sp>
        <p:nvSpPr>
          <p:cNvPr id="3" name="Content Placeholder 2"/>
          <p:cNvSpPr>
            <a:spLocks noGrp="1"/>
          </p:cNvSpPr>
          <p:nvPr>
            <p:ph idx="1"/>
          </p:nvPr>
        </p:nvSpPr>
        <p:spPr>
          <a:xfrm>
            <a:off x="3048000" y="1981200"/>
            <a:ext cx="5562600" cy="4114800"/>
          </a:xfrm>
        </p:spPr>
        <p:txBody>
          <a:bodyPr/>
          <a:lstStyle/>
          <a:p>
            <a:pPr marL="0" indent="0">
              <a:buNone/>
            </a:pPr>
            <a:r>
              <a:rPr lang="en-US" smtClean="0"/>
              <a:t>    </a:t>
            </a:r>
          </a:p>
          <a:p>
            <a:pPr marL="0" indent="0">
              <a:buNone/>
            </a:pPr>
            <a:r>
              <a:rPr lang="en-US" sz="3200" smtClean="0"/>
              <a:t>introeo		introimus</a:t>
            </a:r>
            <a:br>
              <a:rPr lang="en-US" sz="3200" smtClean="0"/>
            </a:br>
            <a:r>
              <a:rPr lang="en-US" sz="3200" smtClean="0"/>
              <a:t>introis		introitis</a:t>
            </a:r>
            <a:br>
              <a:rPr lang="en-US" sz="3200" smtClean="0"/>
            </a:br>
            <a:r>
              <a:rPr lang="en-US" sz="3200" smtClean="0"/>
              <a:t>introit		introeunt</a:t>
            </a:r>
            <a:endParaRPr lang="en-US" sz="32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343400"/>
            <a:ext cx="2286000" cy="2225040"/>
          </a:xfrm>
          <a:prstGeom prst="rect">
            <a:avLst/>
          </a:prstGeom>
        </p:spPr>
      </p:pic>
    </p:spTree>
    <p:extLst>
      <p:ext uri="{BB962C8B-B14F-4D97-AF65-F5344CB8AC3E}">
        <p14:creationId xmlns:p14="http://schemas.microsoft.com/office/powerpoint/2010/main" val="50711685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Acts I: 16-18</a:t>
            </a:r>
            <a:endParaRPr lang="en-US"/>
          </a:p>
        </p:txBody>
      </p:sp>
      <p:sp>
        <p:nvSpPr>
          <p:cNvPr id="3" name="Content Placeholder 2"/>
          <p:cNvSpPr>
            <a:spLocks noGrp="1"/>
          </p:cNvSpPr>
          <p:nvPr>
            <p:ph idx="1"/>
          </p:nvPr>
        </p:nvSpPr>
        <p:spPr>
          <a:xfrm>
            <a:off x="1066800" y="1981200"/>
            <a:ext cx="7848600" cy="4114800"/>
          </a:xfrm>
        </p:spPr>
        <p:txBody>
          <a:bodyPr/>
          <a:lstStyle/>
          <a:p>
            <a:pPr marL="0" indent="0">
              <a:buNone/>
            </a:pPr>
            <a:r>
              <a:rPr lang="en-US" sz="2800" smtClean="0">
                <a:effectLst/>
                <a:latin typeface="Baskerville Old Face" panose="02020602080505020303" pitchFamily="18" charset="0"/>
              </a:rPr>
              <a:t>1:16 </a:t>
            </a:r>
            <a:r>
              <a:rPr lang="en-US" sz="2800">
                <a:effectLst/>
                <a:latin typeface="Baskerville Old Face" panose="02020602080505020303" pitchFamily="18" charset="0"/>
              </a:rPr>
              <a:t>"Viri fratres, oportet impleri scripturam quam praedixit Spiritus Sanctus per os David de Iudā qui fuit dux eorum qui conprehenderunt Iesum</a:t>
            </a:r>
          </a:p>
          <a:p>
            <a:pPr marL="0" indent="0">
              <a:buNone/>
            </a:pPr>
            <a:r>
              <a:rPr lang="en-US" sz="2800">
                <a:effectLst/>
                <a:latin typeface="Baskerville Old Face" panose="02020602080505020303" pitchFamily="18" charset="0"/>
              </a:rPr>
              <a:t>1:17 quia connumeratus erat in nobis et sortitus est sortem ministerii huius."</a:t>
            </a:r>
          </a:p>
          <a:p>
            <a:pPr marL="0" indent="0">
              <a:buNone/>
            </a:pPr>
            <a:r>
              <a:rPr lang="en-US" sz="2800">
                <a:effectLst/>
                <a:latin typeface="Baskerville Old Face" panose="02020602080505020303" pitchFamily="18" charset="0"/>
              </a:rPr>
              <a:t>1:18 (Et hic quidem possedit agrum de mercede iniquitatis et suspensus effregit medius et diffusa sunt omnia viscera eius.</a:t>
            </a:r>
          </a:p>
        </p:txBody>
      </p:sp>
    </p:spTree>
    <p:extLst>
      <p:ext uri="{BB962C8B-B14F-4D97-AF65-F5344CB8AC3E}">
        <p14:creationId xmlns:p14="http://schemas.microsoft.com/office/powerpoint/2010/main" val="135390260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Acts I: </a:t>
            </a:r>
            <a:r>
              <a:rPr lang="en-US" smtClean="0"/>
              <a:t>19-20</a:t>
            </a:r>
            <a:endParaRPr lang="en-US"/>
          </a:p>
        </p:txBody>
      </p:sp>
      <p:sp>
        <p:nvSpPr>
          <p:cNvPr id="3" name="Content Placeholder 2"/>
          <p:cNvSpPr>
            <a:spLocks noGrp="1"/>
          </p:cNvSpPr>
          <p:nvPr>
            <p:ph idx="1"/>
          </p:nvPr>
        </p:nvSpPr>
        <p:spPr/>
        <p:txBody>
          <a:bodyPr/>
          <a:lstStyle/>
          <a:p>
            <a:pPr marL="0" indent="0">
              <a:buNone/>
            </a:pPr>
            <a:r>
              <a:rPr lang="en-US" sz="2800" smtClean="0">
                <a:effectLst/>
                <a:latin typeface="Baskerville Old Face" panose="02020602080505020303" pitchFamily="18" charset="0"/>
              </a:rPr>
              <a:t>1:19 Et notum factum est omnibus habitantibus Hierusalem ita</a:t>
            </a:r>
          </a:p>
          <a:p>
            <a:pPr marL="0" indent="0">
              <a:buNone/>
            </a:pPr>
            <a:r>
              <a:rPr lang="en-US" sz="2800" smtClean="0">
                <a:effectLst/>
                <a:latin typeface="Baskerville Old Face" panose="02020602080505020303" pitchFamily="18" charset="0"/>
              </a:rPr>
              <a:t>ut appellaretur ager ille lingua eorum Acheldemach hoc est ager Sanguinis.</a:t>
            </a:r>
            <a:br>
              <a:rPr lang="en-US" sz="2800" smtClean="0">
                <a:effectLst/>
                <a:latin typeface="Baskerville Old Face" panose="02020602080505020303" pitchFamily="18" charset="0"/>
              </a:rPr>
            </a:br>
            <a:r>
              <a:rPr lang="en-US" sz="2800" smtClean="0">
                <a:effectLst/>
                <a:latin typeface="Baskerville Old Face" panose="02020602080505020303" pitchFamily="18" charset="0"/>
              </a:rPr>
              <a:t>1:20 Scriptum est enim in libro Psalmorum: 'Fiat commoratio eius deserta et non sit qui inhabitet in ea et </a:t>
            </a:r>
            <a:r>
              <a:rPr lang="en-US" sz="2800">
                <a:effectLst/>
                <a:latin typeface="Baskerville Old Face" panose="02020602080505020303" pitchFamily="18" charset="0"/>
              </a:rPr>
              <a:t>episcopatum eius accipiat alius</a:t>
            </a:r>
            <a:r>
              <a:rPr lang="en-US" sz="2800">
                <a:effectLst/>
              </a:rPr>
              <a:t>'</a:t>
            </a:r>
            <a:endParaRPr lang="en-US" sz="2800">
              <a:effectLst/>
              <a:latin typeface="Baskerville Old Face" panose="02020602080505020303" pitchFamily="18" charset="0"/>
            </a:endParaRPr>
          </a:p>
        </p:txBody>
      </p:sp>
    </p:spTree>
    <p:extLst>
      <p:ext uri="{BB962C8B-B14F-4D97-AF65-F5344CB8AC3E}">
        <p14:creationId xmlns:p14="http://schemas.microsoft.com/office/powerpoint/2010/main" val="52658906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Acts I: </a:t>
            </a:r>
            <a:r>
              <a:rPr lang="en-US" smtClean="0"/>
              <a:t>26</a:t>
            </a:r>
            <a:endParaRPr lang="en-US"/>
          </a:p>
        </p:txBody>
      </p:sp>
      <p:sp>
        <p:nvSpPr>
          <p:cNvPr id="3" name="Content Placeholder 2"/>
          <p:cNvSpPr>
            <a:spLocks noGrp="1"/>
          </p:cNvSpPr>
          <p:nvPr>
            <p:ph idx="1"/>
          </p:nvPr>
        </p:nvSpPr>
        <p:spPr/>
        <p:txBody>
          <a:bodyPr/>
          <a:lstStyle/>
          <a:p>
            <a:pPr marL="0" indent="0">
              <a:buNone/>
            </a:pPr>
            <a:r>
              <a:rPr lang="en-US" sz="2800">
                <a:effectLst/>
                <a:latin typeface="Baskerville Old Face" panose="02020602080505020303" pitchFamily="18" charset="0"/>
              </a:rPr>
              <a:t>1:26 Et dederunt </a:t>
            </a:r>
            <a:r>
              <a:rPr lang="en-US" sz="2800" smtClean="0">
                <a:effectLst/>
                <a:latin typeface="Baskerville Old Face" panose="02020602080505020303" pitchFamily="18" charset="0"/>
              </a:rPr>
              <a:t>sortes </a:t>
            </a:r>
            <a:r>
              <a:rPr lang="en-US" sz="2800">
                <a:effectLst/>
                <a:latin typeface="Baskerville Old Face" panose="02020602080505020303" pitchFamily="18" charset="0"/>
              </a:rPr>
              <a:t>eis et cecidit sors super</a:t>
            </a:r>
          </a:p>
          <a:p>
            <a:pPr marL="0" indent="0">
              <a:buNone/>
            </a:pPr>
            <a:r>
              <a:rPr lang="en-US" sz="2800">
                <a:effectLst/>
                <a:latin typeface="Baskerville Old Face" panose="02020602080505020303" pitchFamily="18" charset="0"/>
              </a:rPr>
              <a:t>Matthiam et numeratus est cum undecim apostolis</a:t>
            </a:r>
            <a:endParaRPr lang="en-US" sz="2800">
              <a:latin typeface="Baskerville Old Face" panose="020206020805050203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505200"/>
            <a:ext cx="4066536" cy="2452159"/>
          </a:xfrm>
          <a:prstGeom prst="rect">
            <a:avLst/>
          </a:prstGeom>
        </p:spPr>
      </p:pic>
    </p:spTree>
    <p:extLst>
      <p:ext uri="{BB962C8B-B14F-4D97-AF65-F5344CB8AC3E}">
        <p14:creationId xmlns:p14="http://schemas.microsoft.com/office/powerpoint/2010/main" val="239121104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a:t>
            </a:r>
            <a:r>
              <a:rPr lang="en-US" smtClean="0"/>
              <a:t> Bad Apple</a:t>
            </a:r>
            <a:endParaRPr lang="en-US"/>
          </a:p>
        </p:txBody>
      </p:sp>
      <p:sp>
        <p:nvSpPr>
          <p:cNvPr id="3" name="Content Placeholder 2"/>
          <p:cNvSpPr>
            <a:spLocks noGrp="1"/>
          </p:cNvSpPr>
          <p:nvPr>
            <p:ph idx="1"/>
          </p:nvPr>
        </p:nvSpPr>
        <p:spPr/>
        <p:txBody>
          <a:bodyPr/>
          <a:lstStyle/>
          <a:p>
            <a:pPr marL="0" indent="0">
              <a:buNone/>
            </a:pPr>
            <a:r>
              <a:rPr lang="en-US" sz="3200" smtClean="0">
                <a:effectLst/>
                <a:latin typeface="BRADDON" panose="02000500000000000000" pitchFamily="2" charset="0"/>
              </a:rPr>
              <a:t>Carolus, </a:t>
            </a:r>
            <a:r>
              <a:rPr lang="en-US" sz="3200">
                <a:effectLst/>
                <a:latin typeface="BRADDON" panose="02000500000000000000" pitchFamily="2" charset="0"/>
              </a:rPr>
              <a:t>agricolae impigri filius, bonus erat puer sed amicos amabat malos. Agricola igitur puero calathum pomorum plenum dabat.  Bona continebat calathus poma, pauca tamen erant putrida. Gratum puero erat donum et cum diligentiā curabat. </a:t>
            </a:r>
            <a:r>
              <a:rPr lang="en-US" sz="3200" smtClean="0">
                <a:effectLst/>
                <a:latin typeface="BRADDON" panose="02000500000000000000" pitchFamily="2" charset="0"/>
              </a:rPr>
              <a:t/>
            </a:r>
            <a:br>
              <a:rPr lang="en-US" sz="3200" smtClean="0">
                <a:effectLst/>
                <a:latin typeface="BRADDON" panose="02000500000000000000" pitchFamily="2" charset="0"/>
              </a:rPr>
            </a:br>
            <a:r>
              <a:rPr lang="en-US" sz="3200">
                <a:latin typeface="BRADDON" panose="02000500000000000000" pitchFamily="2" charset="0"/>
              </a:rPr>
              <a:t>Mala autem poma maculabant bona et mox mala erant cuncta.</a:t>
            </a:r>
            <a:endParaRPr lang="en-US" sz="3200">
              <a:effectLst/>
              <a:latin typeface="BRADDON" panose="02000500000000000000" pitchFamily="2" charset="0"/>
            </a:endParaRPr>
          </a:p>
        </p:txBody>
      </p:sp>
    </p:spTree>
    <p:extLst>
      <p:ext uri="{BB962C8B-B14F-4D97-AF65-F5344CB8AC3E}">
        <p14:creationId xmlns:p14="http://schemas.microsoft.com/office/powerpoint/2010/main" val="3809321768"/>
      </p:ext>
    </p:extLst>
  </p:cSld>
  <p:clrMapOvr>
    <a:masterClrMapping/>
  </p:clrMapOvr>
  <p:transition spd="med">
    <p:fade/>
  </p:transition>
</p:sld>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Verdana"/>
        <a:ea typeface=""/>
        <a:cs typeface=""/>
      </a:majorFont>
      <a:minorFont>
        <a:latin typeface="Verdan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5897</TotalTime>
  <Words>875</Words>
  <Application>Microsoft Office PowerPoint</Application>
  <PresentationFormat>On-screen Show (4:3)</PresentationFormat>
  <Paragraphs>103</Paragraphs>
  <Slides>28</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Comic Sans MS</vt:lpstr>
      <vt:lpstr>Copperplate Gothic Light</vt:lpstr>
      <vt:lpstr>MS PGothic</vt:lpstr>
      <vt:lpstr>Tahoma</vt:lpstr>
      <vt:lpstr>Wingdings</vt:lpstr>
      <vt:lpstr>Baskerville Old Face</vt:lpstr>
      <vt:lpstr>BRADDON</vt:lpstr>
      <vt:lpstr>Verdana</vt:lpstr>
      <vt:lpstr>Calibri</vt:lpstr>
      <vt:lpstr>Shimmer</vt:lpstr>
      <vt:lpstr>Chapter Four</vt:lpstr>
      <vt:lpstr>Conversation 1</vt:lpstr>
      <vt:lpstr>Conversation 2</vt:lpstr>
      <vt:lpstr>Conversation 3</vt:lpstr>
      <vt:lpstr>A New Latin Verb</vt:lpstr>
      <vt:lpstr>Acts I: 16-18</vt:lpstr>
      <vt:lpstr>Acts I: 19-20</vt:lpstr>
      <vt:lpstr>Acts I: 26</vt:lpstr>
      <vt:lpstr>A Bad Apple</vt:lpstr>
      <vt:lpstr>A Bad Apple</vt:lpstr>
      <vt:lpstr>Pliny continues.</vt:lpstr>
      <vt:lpstr>Pliny: what to do?</vt:lpstr>
      <vt:lpstr>Caesar I [5]</vt:lpstr>
      <vt:lpstr>Caesar I [5]</vt:lpstr>
      <vt:lpstr>Caesar I [5]</vt:lpstr>
      <vt:lpstr>Caligula</vt:lpstr>
      <vt:lpstr>Dies in Caesarea part 1</vt:lpstr>
      <vt:lpstr>Dies in Caesarea part 2</vt:lpstr>
      <vt:lpstr>Negotium in Caesarea part 3</vt:lpstr>
      <vt:lpstr>Hercules Killing the Hydra</vt:lpstr>
      <vt:lpstr>Hercules Killing the Hydra </vt:lpstr>
      <vt:lpstr>  </vt:lpstr>
      <vt:lpstr>PowerPoint Presentation</vt:lpstr>
      <vt:lpstr>  Hercules Captures the Cerynian Deer  </vt:lpstr>
      <vt:lpstr>Hercules Captures the Cerynian Deer</vt:lpstr>
      <vt:lpstr>Hercules and the Deer</vt:lpstr>
      <vt:lpstr>Iuppiter et Serpens </vt:lpstr>
      <vt:lpstr>Iuppiter et Serpens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Owner</cp:lastModifiedBy>
  <cp:revision>282</cp:revision>
  <cp:lastPrinted>2015-07-22T17:20:40Z</cp:lastPrinted>
  <dcterms:created xsi:type="dcterms:W3CDTF">2007-09-27T23:24:41Z</dcterms:created>
  <dcterms:modified xsi:type="dcterms:W3CDTF">2018-07-14T19:17:07Z</dcterms:modified>
</cp:coreProperties>
</file>