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29"/>
  </p:notesMasterIdLst>
  <p:sldIdLst>
    <p:sldId id="297" r:id="rId2"/>
    <p:sldId id="299" r:id="rId3"/>
    <p:sldId id="298" r:id="rId4"/>
    <p:sldId id="352" r:id="rId5"/>
    <p:sldId id="353" r:id="rId6"/>
    <p:sldId id="388" r:id="rId7"/>
    <p:sldId id="389" r:id="rId8"/>
    <p:sldId id="390" r:id="rId9"/>
    <p:sldId id="354" r:id="rId10"/>
    <p:sldId id="383" r:id="rId11"/>
    <p:sldId id="391" r:id="rId12"/>
    <p:sldId id="355" r:id="rId13"/>
    <p:sldId id="363" r:id="rId14"/>
    <p:sldId id="365" r:id="rId15"/>
    <p:sldId id="366" r:id="rId16"/>
    <p:sldId id="387" r:id="rId17"/>
    <p:sldId id="367" r:id="rId18"/>
    <p:sldId id="357" r:id="rId19"/>
    <p:sldId id="358" r:id="rId20"/>
    <p:sldId id="371" r:id="rId21"/>
    <p:sldId id="392" r:id="rId22"/>
    <p:sldId id="372" r:id="rId23"/>
    <p:sldId id="373" r:id="rId24"/>
    <p:sldId id="374" r:id="rId25"/>
    <p:sldId id="301" r:id="rId26"/>
    <p:sldId id="359" r:id="rId27"/>
    <p:sldId id="393" r:id="rId28"/>
  </p:sldIdLst>
  <p:sldSz cx="9144000" cy="6858000" type="screen4x3"/>
  <p:notesSz cx="6858000" cy="9144000"/>
  <p:embeddedFontLst>
    <p:embeddedFont>
      <p:font typeface="Comic Sans MS" panose="030F0702030302020204" pitchFamily="66" charset="0"/>
      <p:regular r:id="rId30"/>
      <p:bold r:id="rId31"/>
    </p:embeddedFont>
    <p:embeddedFont>
      <p:font typeface="Century Schoolbook" panose="02040604050505020304" pitchFamily="18" charset="0"/>
      <p:regular r:id="rId32"/>
      <p:bold r:id="rId33"/>
      <p:italic r:id="rId34"/>
      <p:boldItalic r:id="rId35"/>
    </p:embeddedFont>
    <p:embeddedFont>
      <p:font typeface="Tahoma" panose="020B0604030504040204" pitchFamily="34" charset="0"/>
      <p:regular r:id="rId36"/>
      <p:bold r:id="rId37"/>
    </p:embeddedFont>
    <p:embeddedFont>
      <p:font typeface="Copperplate Gothic Light" panose="020E0507020206020404" pitchFamily="34" charset="0"/>
      <p:regular r:id="rId38"/>
    </p:embeddedFont>
    <p:embeddedFont>
      <p:font typeface="MS PGothic" panose="020B0600070205080204" pitchFamily="34" charset="-128"/>
      <p:regular r:id="rId39"/>
    </p:embeddedFont>
    <p:embeddedFont>
      <p:font typeface="Calibri" panose="020F0502020204030204"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81" d="100"/>
          <a:sy n="81" d="100"/>
        </p:scale>
        <p:origin x="-9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87446-2D5C-4938-A24D-3277BD182919}" type="datetimeFigureOut">
              <a:rPr lang="en-US" smtClean="0"/>
              <a:t>7/25/2015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25</a:t>
            </a:fld>
            <a:endParaRPr lang="en-US"/>
          </a:p>
        </p:txBody>
      </p:sp>
    </p:spTree>
    <p:extLst>
      <p:ext uri="{BB962C8B-B14F-4D97-AF65-F5344CB8AC3E}">
        <p14:creationId xmlns:p14="http://schemas.microsoft.com/office/powerpoint/2010/main" val="3706963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26</a:t>
            </a:fld>
            <a:endParaRPr lang="en-US"/>
          </a:p>
        </p:txBody>
      </p:sp>
    </p:spTree>
    <p:extLst>
      <p:ext uri="{BB962C8B-B14F-4D97-AF65-F5344CB8AC3E}">
        <p14:creationId xmlns:p14="http://schemas.microsoft.com/office/powerpoint/2010/main" val="82984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9</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12</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18</a:t>
            </a:fld>
            <a:endParaRPr lang="en-US"/>
          </a:p>
        </p:txBody>
      </p:sp>
    </p:spTree>
    <p:extLst>
      <p:ext uri="{BB962C8B-B14F-4D97-AF65-F5344CB8AC3E}">
        <p14:creationId xmlns:p14="http://schemas.microsoft.com/office/powerpoint/2010/main" val="193823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19</a:t>
            </a:fld>
            <a:endParaRPr lang="en-US"/>
          </a:p>
        </p:txBody>
      </p:sp>
    </p:spTree>
    <p:extLst>
      <p:ext uri="{BB962C8B-B14F-4D97-AF65-F5344CB8AC3E}">
        <p14:creationId xmlns:p14="http://schemas.microsoft.com/office/powerpoint/2010/main" val="22816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edagogie.ac-nantes.fr/action-culturelle/transversalite/convergences/jublains-la-ville-gallo-romaine-681096.kjsp?RH=1213690269247"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Two</a:t>
            </a:r>
            <a:endParaRPr lang="en-US" dirty="0">
              <a:solidFill>
                <a:srgbClr val="FFC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731532"/>
            <a:ext cx="1828800" cy="2336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590800"/>
            <a:ext cx="2787396" cy="23622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James 1: </a:t>
            </a:r>
            <a:r>
              <a:rPr lang="en-US" smtClean="0"/>
              <a:t>25 </a:t>
            </a:r>
            <a:r>
              <a:rPr lang="en-US"/>
              <a:t>- </a:t>
            </a:r>
            <a:r>
              <a:rPr lang="en-US" smtClean="0"/>
              <a:t>27</a:t>
            </a:r>
            <a:endParaRPr lang="en-US"/>
          </a:p>
        </p:txBody>
      </p:sp>
      <p:sp>
        <p:nvSpPr>
          <p:cNvPr id="3" name="Content Placeholder 2"/>
          <p:cNvSpPr>
            <a:spLocks noGrp="1"/>
          </p:cNvSpPr>
          <p:nvPr>
            <p:ph idx="1"/>
          </p:nvPr>
        </p:nvSpPr>
        <p:spPr/>
        <p:txBody>
          <a:bodyPr/>
          <a:lstStyle/>
          <a:p>
            <a:pPr marL="0" indent="0">
              <a:buNone/>
            </a:pPr>
            <a:r>
              <a:rPr lang="en-US" sz="2400">
                <a:effectLst/>
                <a:latin typeface="Century Schoolbook" panose="02040604050505020304" pitchFamily="18" charset="0"/>
              </a:rPr>
              <a:t>25. qui autem perspexerit in lege perfecta libertatis et permanserit non auditor obliviosus factus sed factor operis hic beatus in facto suo erit</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26. si quis autem putat se religiosum esse non refrenans linguam suam sed seducens cor suum huius vana est religio</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27. religio munda et inmaculata apud Deum et Patrem haec est visitare pupillos et viduas in tribulatione eorum inmaculatum se custodire ab hoc saeculo</a:t>
            </a:r>
          </a:p>
        </p:txBody>
      </p:sp>
    </p:spTree>
    <p:extLst>
      <p:ext uri="{BB962C8B-B14F-4D97-AF65-F5344CB8AC3E}">
        <p14:creationId xmlns:p14="http://schemas.microsoft.com/office/powerpoint/2010/main" val="52658906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you think?</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247900"/>
            <a:ext cx="3505200" cy="3505200"/>
          </a:xfrm>
        </p:spPr>
      </p:pic>
    </p:spTree>
    <p:extLst>
      <p:ext uri="{BB962C8B-B14F-4D97-AF65-F5344CB8AC3E}">
        <p14:creationId xmlns:p14="http://schemas.microsoft.com/office/powerpoint/2010/main" val="280998351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Caesar I:3</a:t>
            </a:r>
            <a:endParaRPr lang="en-US"/>
          </a:p>
        </p:txBody>
      </p:sp>
      <p:sp>
        <p:nvSpPr>
          <p:cNvPr id="3" name="Content Placeholder 2"/>
          <p:cNvSpPr>
            <a:spLocks noGrp="1"/>
          </p:cNvSpPr>
          <p:nvPr>
            <p:ph idx="1"/>
          </p:nvPr>
        </p:nvSpPr>
        <p:spPr/>
        <p:txBody>
          <a:bodyPr/>
          <a:lstStyle/>
          <a:p>
            <a:pPr marL="0" indent="0">
              <a:buNone/>
            </a:pPr>
            <a:r>
              <a:rPr lang="en-US" sz="2400" smtClean="0">
                <a:effectLst/>
              </a:rPr>
              <a:t>[</a:t>
            </a:r>
            <a:r>
              <a:rPr lang="en-US" sz="2600" smtClean="0">
                <a:effectLst/>
              </a:rPr>
              <a:t>3</a:t>
            </a:r>
            <a:r>
              <a:rPr lang="en-US" sz="2600">
                <a:effectLst/>
              </a:rPr>
              <a:t>] His rebus adducti et auctoritate Orgetorigis permoti constituerunt ea quae ad proficiscendum pertinerent comparare, iumentorum et carrorum quam maximum numerum coemere, sementes quam maximas facere, ut in itinere copia frumenti suppeteret, cum proximis civitatibus pacem et amicitiam confirmare. Ad eas res conficiendas biennium sibi satis esse duxerunt; in tertium annum profectionem lege confirmant. </a:t>
            </a:r>
            <a:endParaRPr lang="en-US" sz="2600"/>
          </a:p>
        </p:txBody>
      </p:sp>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Caesar I:3</a:t>
            </a:r>
            <a:endParaRPr lang="en-US"/>
          </a:p>
        </p:txBody>
      </p:sp>
      <p:sp>
        <p:nvSpPr>
          <p:cNvPr id="3" name="Content Placeholder 2"/>
          <p:cNvSpPr>
            <a:spLocks noGrp="1"/>
          </p:cNvSpPr>
          <p:nvPr>
            <p:ph idx="1"/>
          </p:nvPr>
        </p:nvSpPr>
        <p:spPr/>
        <p:txBody>
          <a:bodyPr/>
          <a:lstStyle/>
          <a:p>
            <a:pPr marL="0" indent="0">
              <a:buNone/>
            </a:pPr>
            <a:r>
              <a:rPr lang="en-US" sz="2600">
                <a:effectLst/>
              </a:rPr>
              <a:t>Ad eas res conficiendas  Orgetorix deligitur. Is sibi legationem ad civitates suscipit. In eo itinere persuadet  Castico, Catamantaloedis filio, Sequano, cuius pater regnum in Sequanis multos annos obtinuerat et a senatu populi Romani amicus appellatus erat, ut regnum in civitate sua occuparet, quod pater ante habuerat;</a:t>
            </a:r>
          </a:p>
        </p:txBody>
      </p:sp>
    </p:spTree>
    <p:extLst>
      <p:ext uri="{BB962C8B-B14F-4D97-AF65-F5344CB8AC3E}">
        <p14:creationId xmlns:p14="http://schemas.microsoft.com/office/powerpoint/2010/main" val="380932176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Book I [1]</a:t>
            </a:r>
            <a:endParaRPr lang="en-US"/>
          </a:p>
        </p:txBody>
      </p:sp>
      <p:sp>
        <p:nvSpPr>
          <p:cNvPr id="3" name="Content Placeholder 2"/>
          <p:cNvSpPr>
            <a:spLocks noGrp="1"/>
          </p:cNvSpPr>
          <p:nvPr>
            <p:ph idx="1"/>
          </p:nvPr>
        </p:nvSpPr>
        <p:spPr/>
        <p:txBody>
          <a:bodyPr/>
          <a:lstStyle/>
          <a:p>
            <a:pPr marL="0" indent="0">
              <a:buNone/>
            </a:pPr>
            <a:r>
              <a:rPr lang="en-US" sz="2600" smtClean="0">
                <a:effectLst/>
              </a:rPr>
              <a:t>itemque  </a:t>
            </a:r>
            <a:r>
              <a:rPr lang="en-US" sz="2600">
                <a:effectLst/>
              </a:rPr>
              <a:t>Dumnorigi Haeduo, fratri Diviciaci, qui eo tempore principatum in civitate obtinebat ac maxime plebi acceptus erat, ut idem conaretur persuadet eique filiam suam in matrimonium dat. Perfacile </a:t>
            </a:r>
            <a:r>
              <a:rPr lang="en-US" sz="2600" smtClean="0">
                <a:effectLst/>
              </a:rPr>
              <a:t>factu  </a:t>
            </a:r>
            <a:r>
              <a:rPr lang="en-US" sz="2600">
                <a:effectLst/>
              </a:rPr>
              <a:t>esse illis probat conata perficere, propterea quod ipse suae civitatis imperium obtenturus </a:t>
            </a:r>
            <a:r>
              <a:rPr lang="en-US" sz="2600" smtClean="0">
                <a:effectLst/>
              </a:rPr>
              <a:t>esset:</a:t>
            </a:r>
            <a:endParaRPr lang="en-US" sz="2600"/>
          </a:p>
        </p:txBody>
      </p:sp>
    </p:spTree>
    <p:extLst>
      <p:ext uri="{BB962C8B-B14F-4D97-AF65-F5344CB8AC3E}">
        <p14:creationId xmlns:p14="http://schemas.microsoft.com/office/powerpoint/2010/main" val="186806517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I [1]</a:t>
            </a:r>
            <a:endParaRPr lang="en-US"/>
          </a:p>
        </p:txBody>
      </p:sp>
      <p:sp>
        <p:nvSpPr>
          <p:cNvPr id="3" name="Content Placeholder 2"/>
          <p:cNvSpPr>
            <a:spLocks noGrp="1"/>
          </p:cNvSpPr>
          <p:nvPr>
            <p:ph idx="1"/>
          </p:nvPr>
        </p:nvSpPr>
        <p:spPr/>
        <p:txBody>
          <a:bodyPr/>
          <a:lstStyle/>
          <a:p>
            <a:pPr marL="0" indent="0">
              <a:buNone/>
            </a:pPr>
            <a:r>
              <a:rPr lang="en-US" sz="2600">
                <a:effectLst/>
              </a:rPr>
              <a:t>non esse dubium quin totius Galliae plurimum Helvetii possent; se suis copiis suoque exercitu illis regna conciliaturum confirmat. Hac oratione adducti inter se fidem et ius iurandum dant et regno occupato per tres potentissimos ac firmissimos populos totius Galliae </a:t>
            </a:r>
            <a:r>
              <a:rPr lang="en-US" sz="2600" smtClean="0">
                <a:effectLst/>
              </a:rPr>
              <a:t>sese   </a:t>
            </a:r>
            <a:r>
              <a:rPr lang="en-US" sz="2600">
                <a:effectLst/>
              </a:rPr>
              <a:t>potiri posse sperant.</a:t>
            </a:r>
          </a:p>
        </p:txBody>
      </p:sp>
    </p:spTree>
    <p:extLst>
      <p:ext uri="{BB962C8B-B14F-4D97-AF65-F5344CB8AC3E}">
        <p14:creationId xmlns:p14="http://schemas.microsoft.com/office/powerpoint/2010/main" val="131349450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monument dedicated to Orgetorix</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0300" y="2209800"/>
            <a:ext cx="4876800" cy="3657600"/>
          </a:xfrm>
        </p:spPr>
      </p:pic>
      <p:sp>
        <p:nvSpPr>
          <p:cNvPr id="7" name="Rectangle 6"/>
          <p:cNvSpPr/>
          <p:nvPr/>
        </p:nvSpPr>
        <p:spPr>
          <a:xfrm>
            <a:off x="3429000" y="6019800"/>
            <a:ext cx="3095784" cy="369332"/>
          </a:xfrm>
          <a:prstGeom prst="rect">
            <a:avLst/>
          </a:prstGeom>
        </p:spPr>
        <p:txBody>
          <a:bodyPr wrap="none">
            <a:spAutoFit/>
          </a:bodyPr>
          <a:lstStyle/>
          <a:p>
            <a:r>
              <a:rPr lang="en-US">
                <a:solidFill>
                  <a:srgbClr val="7D7D7D"/>
                </a:solidFill>
                <a:latin typeface="arial"/>
                <a:hlinkClick r:id="rId3"/>
              </a:rPr>
              <a:t>www.pedagogie.ac-nantes.fr</a:t>
            </a:r>
            <a:endParaRPr lang="en-US"/>
          </a:p>
        </p:txBody>
      </p:sp>
    </p:spTree>
    <p:extLst>
      <p:ext uri="{BB962C8B-B14F-4D97-AF65-F5344CB8AC3E}">
        <p14:creationId xmlns:p14="http://schemas.microsoft.com/office/powerpoint/2010/main" val="8385793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Play!</a:t>
            </a:r>
            <a:endParaRPr lang="en-US"/>
          </a:p>
        </p:txBody>
      </p:sp>
      <p:sp>
        <p:nvSpPr>
          <p:cNvPr id="3" name="Content Placeholder 2"/>
          <p:cNvSpPr>
            <a:spLocks noGrp="1"/>
          </p:cNvSpPr>
          <p:nvPr>
            <p:ph idx="1"/>
          </p:nvPr>
        </p:nvSpPr>
        <p:spPr>
          <a:xfrm>
            <a:off x="1066800" y="1905000"/>
            <a:ext cx="7543800" cy="4114800"/>
          </a:xfrm>
        </p:spPr>
        <p:txBody>
          <a:bodyPr/>
          <a:lstStyle/>
          <a:p>
            <a:pPr marL="0" indent="0">
              <a:buNone/>
            </a:pPr>
            <a:r>
              <a:rPr lang="en-US" sz="2800">
                <a:effectLst/>
              </a:rPr>
              <a:t>In our play, the first scene represents Orgetorix persuading three other Helvetians to enter into his conspiracy</a:t>
            </a:r>
            <a:r>
              <a:rPr lang="en-US" sz="2800" smtClean="0">
                <a:effectLst/>
              </a:rPr>
              <a:t>.</a:t>
            </a:r>
            <a:br>
              <a:rPr lang="en-US" sz="2800" smtClean="0">
                <a:effectLst/>
              </a:rPr>
            </a:br>
            <a:endParaRPr lang="en-US" sz="2800">
              <a:effectLst/>
            </a:endParaRPr>
          </a:p>
          <a:p>
            <a:pPr marL="0" indent="0">
              <a:buNone/>
            </a:pPr>
            <a:r>
              <a:rPr lang="en-US" sz="2800" i="1">
                <a:effectLst/>
              </a:rPr>
              <a:t>Scaena Prima.</a:t>
            </a:r>
            <a:endParaRPr lang="en-US" sz="2800">
              <a:effectLst/>
            </a:endParaRPr>
          </a:p>
          <a:p>
            <a:pPr marL="0" indent="0">
              <a:buNone/>
            </a:pPr>
            <a:r>
              <a:rPr lang="en-US" sz="2000">
                <a:effectLst/>
              </a:rPr>
              <a:t>(ENTER ORGETORIX AND THREE HELVETIANS.)</a:t>
            </a:r>
          </a:p>
        </p:txBody>
      </p:sp>
    </p:spTree>
    <p:extLst>
      <p:ext uri="{BB962C8B-B14F-4D97-AF65-F5344CB8AC3E}">
        <p14:creationId xmlns:p14="http://schemas.microsoft.com/office/powerpoint/2010/main" val="414178585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effectLst/>
              </a:rPr>
              <a:t>Colloquentes per </a:t>
            </a:r>
            <a:r>
              <a:rPr lang="en-US" sz="4000" smtClean="0">
                <a:effectLst/>
              </a:rPr>
              <a:t>Viam - </a:t>
            </a:r>
            <a:r>
              <a:rPr lang="en-US" sz="2000" smtClean="0">
                <a:effectLst/>
              </a:rPr>
              <a:t>1</a:t>
            </a:r>
            <a:endParaRPr lang="en-US" sz="2000">
              <a:effectLst/>
            </a:endParaRPr>
          </a:p>
        </p:txBody>
      </p:sp>
      <p:sp>
        <p:nvSpPr>
          <p:cNvPr id="3" name="Content Placeholder 2"/>
          <p:cNvSpPr>
            <a:spLocks noGrp="1"/>
          </p:cNvSpPr>
          <p:nvPr>
            <p:ph idx="1"/>
          </p:nvPr>
        </p:nvSpPr>
        <p:spPr/>
        <p:txBody>
          <a:bodyPr/>
          <a:lstStyle/>
          <a:p>
            <a:pPr marL="0" indent="0">
              <a:buNone/>
            </a:pPr>
            <a:r>
              <a:rPr lang="en-US" sz="2800">
                <a:effectLst/>
              </a:rPr>
              <a:t>Erat multo die, et mox erit solis occasus. Iter ab Hierusalem ad Caesarem erat paene quinquaginta et tres milia passuum. Fidelius et homines viginti et septem milia passuum iter facere poterant, si contenderunt, sed Fidelius Chuzam contendere non posse intellexit. Ob hoc, (ad) Nicopolis ibant, et primā nocte ibi castra ponere sperabant. </a:t>
            </a:r>
          </a:p>
        </p:txBody>
      </p:sp>
    </p:spTree>
    <p:extLst>
      <p:ext uri="{BB962C8B-B14F-4D97-AF65-F5344CB8AC3E}">
        <p14:creationId xmlns:p14="http://schemas.microsoft.com/office/powerpoint/2010/main" val="295160539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Colloquentes per Viam - </a:t>
            </a:r>
            <a:r>
              <a:rPr lang="en-US" sz="2400" smtClean="0">
                <a:effectLst/>
              </a:rPr>
              <a:t>2</a:t>
            </a:r>
            <a:endParaRPr lang="en-US"/>
          </a:p>
        </p:txBody>
      </p:sp>
      <p:sp>
        <p:nvSpPr>
          <p:cNvPr id="4" name="TextBox 3"/>
          <p:cNvSpPr txBox="1"/>
          <p:nvPr/>
        </p:nvSpPr>
        <p:spPr>
          <a:xfrm>
            <a:off x="1447800" y="2057400"/>
            <a:ext cx="6781800" cy="3108543"/>
          </a:xfrm>
          <a:prstGeom prst="rect">
            <a:avLst/>
          </a:prstGeom>
          <a:noFill/>
        </p:spPr>
        <p:txBody>
          <a:bodyPr wrap="square" rtlCol="0">
            <a:spAutoFit/>
          </a:bodyPr>
          <a:lstStyle/>
          <a:p>
            <a:pPr marL="0" indent="0">
              <a:buNone/>
            </a:pPr>
            <a:r>
              <a:rPr lang="en-US" sz="2800">
                <a:latin typeface="Verdana" panose="020B0604030504040204" pitchFamily="34" charset="0"/>
                <a:ea typeface="Verdana" panose="020B0604030504040204" pitchFamily="34" charset="0"/>
                <a:cs typeface="Verdana" panose="020B0604030504040204" pitchFamily="34" charset="0"/>
              </a:rPr>
              <a:t>Postero die viginti et quattuor milia passuum (ad) Antipatrem equitabunt et noctem agent, et ultimo die viginti et septem milia passuum ibunt ut castra regiae ad Caesaream ante occasum solis appropinquent.</a:t>
            </a:r>
          </a:p>
        </p:txBody>
      </p:sp>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514600"/>
            <a:ext cx="7315200" cy="3046988"/>
          </a:xfrm>
          <a:prstGeom prst="rect">
            <a:avLst/>
          </a:prstGeom>
          <a:noFill/>
        </p:spPr>
        <p:txBody>
          <a:bodyPr wrap="square" rtlCol="0">
            <a:spAutoFit/>
          </a:bodyPr>
          <a:lstStyle/>
          <a:p>
            <a:r>
              <a:rPr lang="en-US" sz="3200" u="sng">
                <a:latin typeface="Verdana" panose="020B0604030504040204" pitchFamily="34" charset="0"/>
                <a:ea typeface="Verdana" panose="020B0604030504040204" pitchFamily="34" charset="0"/>
                <a:cs typeface="Verdana" panose="020B0604030504040204" pitchFamily="34" charset="0"/>
              </a:rPr>
              <a:t>Magistra</a:t>
            </a:r>
            <a:r>
              <a:rPr lang="en-US" sz="3200">
                <a:latin typeface="Verdana" panose="020B0604030504040204" pitchFamily="34" charset="0"/>
                <a:ea typeface="Verdana" panose="020B0604030504040204" pitchFamily="34" charset="0"/>
                <a:cs typeface="Verdana" panose="020B0604030504040204" pitchFamily="34" charset="0"/>
              </a:rPr>
              <a:t>: Salvete, </a:t>
            </a:r>
            <a:r>
              <a:rPr lang="en-US" sz="3200">
                <a:latin typeface="Verdana" panose="020B0604030504040204" pitchFamily="34" charset="0"/>
                <a:ea typeface="Verdana" panose="020B0604030504040204" pitchFamily="34" charset="0"/>
                <a:cs typeface="Verdana" panose="020B0604030504040204" pitchFamily="34" charset="0"/>
              </a:rPr>
              <a:t>P</a:t>
            </a:r>
            <a:r>
              <a:rPr lang="en-US" sz="3200" smtClean="0">
                <a:latin typeface="Verdana" panose="020B0604030504040204" pitchFamily="34" charset="0"/>
                <a:ea typeface="Verdana" panose="020B0604030504040204" pitchFamily="34" charset="0"/>
                <a:cs typeface="Verdana" panose="020B0604030504040204" pitchFamily="34" charset="0"/>
              </a:rPr>
              <a:t>ueri et </a:t>
            </a:r>
            <a:br>
              <a:rPr lang="en-US" sz="3200" smtClean="0">
                <a:latin typeface="Verdana" panose="020B0604030504040204" pitchFamily="34" charset="0"/>
                <a:ea typeface="Verdana" panose="020B0604030504040204" pitchFamily="34" charset="0"/>
                <a:cs typeface="Verdana" panose="020B0604030504040204" pitchFamily="34" charset="0"/>
              </a:rPr>
            </a:br>
            <a:r>
              <a:rPr lang="en-US" sz="3200" smtClean="0">
                <a:latin typeface="Verdana" panose="020B0604030504040204" pitchFamily="34" charset="0"/>
                <a:ea typeface="Verdana" panose="020B0604030504040204" pitchFamily="34" charset="0"/>
                <a:cs typeface="Verdana" panose="020B0604030504040204" pitchFamily="34" charset="0"/>
              </a:rPr>
              <a:t>                          Puellae!</a:t>
            </a:r>
            <a:endParaRPr lang="en-US" sz="3200">
              <a:latin typeface="Verdana" panose="020B0604030504040204" pitchFamily="34" charset="0"/>
              <a:ea typeface="Verdana" panose="020B0604030504040204" pitchFamily="34" charset="0"/>
              <a:cs typeface="Verdana" panose="020B0604030504040204" pitchFamily="34" charset="0"/>
            </a:endParaRPr>
          </a:p>
          <a:p>
            <a:r>
              <a:rPr lang="en-US" sz="3200" u="sng">
                <a:latin typeface="Verdana" panose="020B0604030504040204" pitchFamily="34" charset="0"/>
                <a:ea typeface="Verdana" panose="020B0604030504040204" pitchFamily="34" charset="0"/>
                <a:cs typeface="Verdana" panose="020B0604030504040204" pitchFamily="34" charset="0"/>
              </a:rPr>
              <a:t>Discipuli</a:t>
            </a:r>
            <a:r>
              <a:rPr lang="en-US" sz="3200">
                <a:latin typeface="Verdana" panose="020B0604030504040204" pitchFamily="34" charset="0"/>
                <a:ea typeface="Verdana" panose="020B0604030504040204" pitchFamily="34" charset="0"/>
                <a:cs typeface="Verdana" panose="020B0604030504040204" pitchFamily="34" charset="0"/>
              </a:rPr>
              <a:t>: Salve, </a:t>
            </a:r>
            <a:r>
              <a:rPr lang="en-US" sz="3200" smtClean="0">
                <a:latin typeface="Verdana" panose="020B0604030504040204" pitchFamily="34" charset="0"/>
                <a:ea typeface="Verdana" panose="020B0604030504040204" pitchFamily="34" charset="0"/>
                <a:cs typeface="Verdana" panose="020B0604030504040204" pitchFamily="34" charset="0"/>
              </a:rPr>
              <a:t>Magister! </a:t>
            </a:r>
            <a:endParaRPr lang="en-US" sz="3200" smtClean="0">
              <a:latin typeface="Verdana" panose="020B0604030504040204" pitchFamily="34" charset="0"/>
              <a:ea typeface="Verdana" panose="020B0604030504040204" pitchFamily="34" charset="0"/>
              <a:cs typeface="Verdana" panose="020B0604030504040204" pitchFamily="34" charset="0"/>
            </a:endParaRPr>
          </a:p>
          <a:p>
            <a:endParaRPr lang="en-US" sz="3200" smtClean="0">
              <a:latin typeface="Verdana" panose="020B0604030504040204" pitchFamily="34" charset="0"/>
              <a:ea typeface="Verdana" panose="020B0604030504040204" pitchFamily="34" charset="0"/>
              <a:cs typeface="Verdana" panose="020B0604030504040204" pitchFamily="34" charset="0"/>
            </a:endParaRPr>
          </a:p>
          <a:p>
            <a:r>
              <a:rPr lang="en-US" sz="3200" u="sng" smtClean="0">
                <a:latin typeface="Verdana" panose="020B0604030504040204" pitchFamily="34" charset="0"/>
                <a:ea typeface="Verdana" panose="020B0604030504040204" pitchFamily="34" charset="0"/>
                <a:cs typeface="Verdana" panose="020B0604030504040204" pitchFamily="34" charset="0"/>
              </a:rPr>
              <a:t>Magistra</a:t>
            </a:r>
            <a:r>
              <a:rPr lang="en-US" sz="3200">
                <a:latin typeface="Verdana" panose="020B0604030504040204" pitchFamily="34" charset="0"/>
                <a:ea typeface="Verdana" panose="020B0604030504040204" pitchFamily="34" charset="0"/>
                <a:cs typeface="Verdana" panose="020B0604030504040204" pitchFamily="34" charset="0"/>
              </a:rPr>
              <a:t>: </a:t>
            </a:r>
            <a:r>
              <a:rPr lang="en-US" sz="3200"/>
              <a:t>Quid heri discebāmus?</a:t>
            </a:r>
          </a:p>
          <a:p>
            <a:endParaRPr lang="en-US" sz="320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00B0F0"/>
                </a:solidFill>
              </a:rPr>
              <a:t>The Music Lesson</a:t>
            </a:r>
            <a:endParaRPr lang="en-US">
              <a:solidFill>
                <a:srgbClr val="00B0F0"/>
              </a:solidFill>
            </a:endParaRPr>
          </a:p>
        </p:txBody>
      </p:sp>
      <p:sp>
        <p:nvSpPr>
          <p:cNvPr id="3" name="Content Placeholder 2"/>
          <p:cNvSpPr>
            <a:spLocks noGrp="1"/>
          </p:cNvSpPr>
          <p:nvPr>
            <p:ph idx="1"/>
          </p:nvPr>
        </p:nvSpPr>
        <p:spPr/>
        <p:txBody>
          <a:bodyPr/>
          <a:lstStyle/>
          <a:p>
            <a:pPr marL="0" indent="0">
              <a:buNone/>
            </a:pPr>
            <a:endParaRPr lang="en-US" sz="2800" smtClean="0">
              <a:effectLst/>
            </a:endParaRPr>
          </a:p>
          <a:p>
            <a:pPr marL="0" indent="0">
              <a:buNone/>
            </a:pPr>
            <a:r>
              <a:rPr lang="en-US" sz="2800" smtClean="0">
                <a:effectLst/>
              </a:rPr>
              <a:t>  Hercules </a:t>
            </a:r>
            <a:r>
              <a:rPr lang="en-US" sz="2800">
                <a:effectLst/>
              </a:rPr>
              <a:t>a puero corpus suum diligenter exercebat. Magnam partem diei in </a:t>
            </a:r>
            <a:r>
              <a:rPr lang="en-US" sz="2800" smtClean="0">
                <a:effectLst/>
              </a:rPr>
              <a:t>palaestra </a:t>
            </a:r>
            <a:r>
              <a:rPr lang="en-US" sz="2800">
                <a:effectLst/>
              </a:rPr>
              <a:t>consumebat; didicit etiam arcum intendere et tela conicere. His exercitationibus vires eius confirmatae sunt</a:t>
            </a:r>
            <a:r>
              <a:rPr lang="en-US" sz="2800" smtClean="0">
                <a:effectLst/>
              </a:rPr>
              <a:t>. </a:t>
            </a:r>
            <a:r>
              <a:rPr lang="en-US" sz="2800">
                <a:effectLst/>
              </a:rPr>
              <a:t>In musica etiam a Lino Centauro erudiebatur. </a:t>
            </a:r>
            <a:endParaRPr lang="en-US" sz="2800"/>
          </a:p>
        </p:txBody>
      </p:sp>
    </p:spTree>
    <p:extLst>
      <p:ext uri="{BB962C8B-B14F-4D97-AF65-F5344CB8AC3E}">
        <p14:creationId xmlns:p14="http://schemas.microsoft.com/office/powerpoint/2010/main" val="220382786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played a cithara.</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2438400"/>
            <a:ext cx="2015873" cy="3048000"/>
          </a:xfrm>
        </p:spPr>
      </p:pic>
    </p:spTree>
    <p:extLst>
      <p:ext uri="{BB962C8B-B14F-4D97-AF65-F5344CB8AC3E}">
        <p14:creationId xmlns:p14="http://schemas.microsoft.com/office/powerpoint/2010/main" val="1648735448"/>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00B0F0"/>
                </a:solidFill>
              </a:rPr>
              <a:t>The Music Lesson</a:t>
            </a:r>
            <a:endParaRPr lang="en-US" sz="2000"/>
          </a:p>
        </p:txBody>
      </p:sp>
      <p:sp>
        <p:nvSpPr>
          <p:cNvPr id="3" name="Content Placeholder 2"/>
          <p:cNvSpPr>
            <a:spLocks noGrp="1"/>
          </p:cNvSpPr>
          <p:nvPr>
            <p:ph idx="1"/>
          </p:nvPr>
        </p:nvSpPr>
        <p:spPr/>
        <p:txBody>
          <a:bodyPr/>
          <a:lstStyle/>
          <a:p>
            <a:pPr marL="0" indent="0">
              <a:buNone/>
            </a:pPr>
            <a:r>
              <a:rPr lang="en-US" sz="2800">
                <a:effectLst/>
              </a:rPr>
              <a:t>(Centauri autem equi </a:t>
            </a:r>
            <a:r>
              <a:rPr lang="en-US" sz="2800" smtClean="0">
                <a:effectLst/>
              </a:rPr>
              <a:t/>
            </a:r>
            <a:br>
              <a:rPr lang="en-US" sz="2800" smtClean="0">
                <a:effectLst/>
              </a:rPr>
            </a:br>
            <a:r>
              <a:rPr lang="en-US" sz="2800" smtClean="0">
                <a:effectLst/>
              </a:rPr>
              <a:t>erant</a:t>
            </a:r>
            <a:r>
              <a:rPr lang="en-US" sz="2800">
                <a:effectLst/>
              </a:rPr>
              <a:t>, </a:t>
            </a:r>
            <a:r>
              <a:rPr lang="en-US" sz="2800" smtClean="0">
                <a:effectLst/>
              </a:rPr>
              <a:t>sed </a:t>
            </a:r>
            <a:r>
              <a:rPr lang="en-US" sz="2800">
                <a:effectLst/>
              </a:rPr>
              <a:t>caput</a:t>
            </a:r>
          </a:p>
          <a:p>
            <a:pPr marL="0" indent="0">
              <a:buNone/>
            </a:pPr>
            <a:r>
              <a:rPr lang="en-US" sz="2800">
                <a:effectLst/>
              </a:rPr>
              <a:t>hominis habebant.) </a:t>
            </a:r>
            <a:r>
              <a:rPr lang="en-US" sz="2800" smtClean="0">
                <a:effectLst/>
              </a:rPr>
              <a:t/>
            </a:r>
            <a:br>
              <a:rPr lang="en-US" sz="2800" smtClean="0">
                <a:effectLst/>
              </a:rPr>
            </a:br>
            <a:r>
              <a:rPr lang="en-US" sz="2800" smtClean="0">
                <a:effectLst/>
              </a:rPr>
              <a:t>Huic </a:t>
            </a:r>
            <a:r>
              <a:rPr lang="en-US" sz="2800">
                <a:effectLst/>
              </a:rPr>
              <a:t>tamen arti </a:t>
            </a:r>
            <a:r>
              <a:rPr lang="en-US" sz="2800" smtClean="0">
                <a:effectLst/>
              </a:rPr>
              <a:t/>
            </a:r>
            <a:br>
              <a:rPr lang="en-US" sz="2800" smtClean="0">
                <a:effectLst/>
              </a:rPr>
            </a:br>
            <a:r>
              <a:rPr lang="en-US" sz="2800" smtClean="0">
                <a:effectLst/>
              </a:rPr>
              <a:t>minus </a:t>
            </a:r>
            <a:r>
              <a:rPr lang="en-US" sz="2800">
                <a:effectLst/>
              </a:rPr>
              <a:t>diligenter </a:t>
            </a:r>
            <a:r>
              <a:rPr lang="en-US" sz="2800" smtClean="0">
                <a:effectLst/>
              </a:rPr>
              <a:t/>
            </a:r>
            <a:br>
              <a:rPr lang="en-US" sz="2800" smtClean="0">
                <a:effectLst/>
              </a:rPr>
            </a:br>
            <a:r>
              <a:rPr lang="en-US" sz="2800" smtClean="0">
                <a:effectLst/>
              </a:rPr>
              <a:t>studebat</a:t>
            </a:r>
            <a:r>
              <a:rPr lang="en-US" sz="2800">
                <a:effectLst/>
              </a:rPr>
              <a:t>. Hic Linus </a:t>
            </a:r>
            <a:r>
              <a:rPr lang="en-US" sz="2800" smtClean="0">
                <a:effectLst/>
              </a:rPr>
              <a:t/>
            </a:r>
            <a:br>
              <a:rPr lang="en-US" sz="2800" smtClean="0">
                <a:effectLst/>
              </a:rPr>
            </a:br>
            <a:r>
              <a:rPr lang="en-US" sz="2800" smtClean="0">
                <a:effectLst/>
              </a:rPr>
              <a:t>Herculem </a:t>
            </a:r>
            <a:r>
              <a:rPr lang="en-US" sz="2800">
                <a:effectLst/>
              </a:rPr>
              <a:t>olim </a:t>
            </a:r>
            <a:r>
              <a:rPr lang="en-US" sz="2800" smtClean="0">
                <a:effectLst/>
              </a:rPr>
              <a:t/>
            </a:r>
            <a:br>
              <a:rPr lang="en-US" sz="2800" smtClean="0">
                <a:effectLst/>
              </a:rPr>
            </a:br>
            <a:r>
              <a:rPr lang="en-US" sz="2800" smtClean="0">
                <a:effectLst/>
              </a:rPr>
              <a:t>culpabat </a:t>
            </a:r>
            <a:r>
              <a:rPr lang="en-US" sz="2800">
                <a:effectLst/>
              </a:rPr>
              <a:t>quod </a:t>
            </a:r>
            <a:r>
              <a:rPr lang="en-US" sz="2800" smtClean="0">
                <a:effectLst/>
              </a:rPr>
              <a:t/>
            </a:r>
            <a:br>
              <a:rPr lang="en-US" sz="2800" smtClean="0">
                <a:effectLst/>
              </a:rPr>
            </a:br>
            <a:r>
              <a:rPr lang="en-US" sz="2800" smtClean="0">
                <a:effectLst/>
              </a:rPr>
              <a:t>parum </a:t>
            </a:r>
            <a:r>
              <a:rPr lang="en-US" sz="2800">
                <a:effectLst/>
              </a:rPr>
              <a:t>studiosus erat. </a:t>
            </a:r>
            <a:endParaRPr lang="en-US" sz="28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2133600"/>
            <a:ext cx="2438400" cy="3886200"/>
          </a:xfrm>
          <a:prstGeom prst="rect">
            <a:avLst/>
          </a:prstGeom>
        </p:spPr>
      </p:pic>
    </p:spTree>
    <p:extLst>
      <p:ext uri="{BB962C8B-B14F-4D97-AF65-F5344CB8AC3E}">
        <p14:creationId xmlns:p14="http://schemas.microsoft.com/office/powerpoint/2010/main" val="37791128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00B0F0"/>
                </a:solidFill>
              </a:rPr>
              <a:t>The Music Lesson</a:t>
            </a:r>
            <a:endParaRPr lang="en-US" sz="2000"/>
          </a:p>
        </p:txBody>
      </p:sp>
      <p:sp>
        <p:nvSpPr>
          <p:cNvPr id="3" name="Content Placeholder 2"/>
          <p:cNvSpPr>
            <a:spLocks noGrp="1"/>
          </p:cNvSpPr>
          <p:nvPr>
            <p:ph idx="1"/>
          </p:nvPr>
        </p:nvSpPr>
        <p:spPr/>
        <p:txBody>
          <a:bodyPr/>
          <a:lstStyle/>
          <a:p>
            <a:pPr marL="0" indent="0">
              <a:buNone/>
            </a:pPr>
            <a:r>
              <a:rPr lang="en-US" sz="2800">
                <a:effectLst/>
              </a:rPr>
              <a:t>Tum puer iratus citharam subito rapuit et summis viribus caput magistri infelicis percussit.</a:t>
            </a:r>
          </a:p>
          <a:p>
            <a:pPr marL="0" indent="0">
              <a:buNone/>
            </a:pPr>
            <a:endParaRPr lang="en-US" sz="2800" smtClean="0">
              <a:effectLst/>
            </a:endParaRPr>
          </a:p>
          <a:p>
            <a:pPr marL="0" indent="0">
              <a:buNone/>
            </a:pPr>
            <a:r>
              <a:rPr lang="en-US" sz="2800" smtClean="0">
                <a:effectLst/>
              </a:rPr>
              <a:t>Ille </a:t>
            </a:r>
            <a:r>
              <a:rPr lang="en-US" sz="2800">
                <a:effectLst/>
              </a:rPr>
              <a:t>ictu prostrates est, et Paulo post e vita excessit, neque </a:t>
            </a:r>
            <a:r>
              <a:rPr lang="en-US" sz="2800" smtClean="0">
                <a:effectLst/>
              </a:rPr>
              <a:t>quisquam </a:t>
            </a:r>
            <a:r>
              <a:rPr lang="en-US" sz="2800">
                <a:effectLst/>
              </a:rPr>
              <a:t>postea id officium suscipere voluit.</a:t>
            </a:r>
          </a:p>
          <a:p>
            <a:pPr marL="0" indent="0">
              <a:buNone/>
            </a:pPr>
            <a:endParaRPr lang="en-US" sz="2800"/>
          </a:p>
        </p:txBody>
      </p:sp>
    </p:spTree>
    <p:extLst>
      <p:ext uri="{BB962C8B-B14F-4D97-AF65-F5344CB8AC3E}">
        <p14:creationId xmlns:p14="http://schemas.microsoft.com/office/powerpoint/2010/main" val="339204018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rPr>
              <a:t>Hercules</a:t>
            </a:r>
            <a:r>
              <a:rPr lang="en-US">
                <a:effectLst/>
              </a:rPr>
              <a:t/>
            </a:r>
            <a:br>
              <a:rPr lang="en-US">
                <a:effectLst/>
              </a:rPr>
            </a:br>
            <a:r>
              <a:rPr lang="en-US" sz="2000">
                <a:solidFill>
                  <a:srgbClr val="92D050"/>
                </a:solidFill>
                <a:effectLst/>
              </a:rPr>
              <a:t>A Narrow Escape</a:t>
            </a:r>
            <a:br>
              <a:rPr lang="en-US" sz="2000">
                <a:solidFill>
                  <a:srgbClr val="92D050"/>
                </a:solidFill>
                <a:effectLst/>
              </a:rPr>
            </a:br>
            <a:endParaRPr lang="en-US" sz="2000">
              <a:solidFill>
                <a:srgbClr val="92D050"/>
              </a:solidFill>
              <a:effectLst/>
            </a:endParaRPr>
          </a:p>
        </p:txBody>
      </p:sp>
      <p:sp>
        <p:nvSpPr>
          <p:cNvPr id="3" name="Content Placeholder 2"/>
          <p:cNvSpPr>
            <a:spLocks noGrp="1"/>
          </p:cNvSpPr>
          <p:nvPr>
            <p:ph idx="1"/>
          </p:nvPr>
        </p:nvSpPr>
        <p:spPr/>
        <p:txBody>
          <a:bodyPr/>
          <a:lstStyle/>
          <a:p>
            <a:pPr marL="0" indent="0">
              <a:buNone/>
            </a:pPr>
            <a:endParaRPr lang="en-US" sz="2800" smtClean="0">
              <a:effectLst/>
            </a:endParaRPr>
          </a:p>
          <a:p>
            <a:pPr marL="0" indent="0">
              <a:buNone/>
            </a:pPr>
            <a:r>
              <a:rPr lang="en-US" sz="2800" smtClean="0">
                <a:effectLst/>
              </a:rPr>
              <a:t>De </a:t>
            </a:r>
            <a:r>
              <a:rPr lang="en-US" sz="2800">
                <a:effectLst/>
              </a:rPr>
              <a:t>Hercule haec etiam inter alia narrantur. Olim, dum iter faciebat, in fines Aegyptiorum venit. Ibi rex quidam, nomine Busiris, illo tempore regnabat; hic autem, vir crudelissimus</a:t>
            </a:r>
            <a:r>
              <a:rPr lang="en-US" sz="2800" smtClean="0">
                <a:effectLst/>
              </a:rPr>
              <a:t>, </a:t>
            </a:r>
            <a:r>
              <a:rPr lang="en-US" sz="2800">
                <a:effectLst/>
              </a:rPr>
              <a:t>homines immolare consueverat. </a:t>
            </a:r>
          </a:p>
        </p:txBody>
      </p:sp>
    </p:spTree>
    <p:extLst>
      <p:ext uri="{BB962C8B-B14F-4D97-AF65-F5344CB8AC3E}">
        <p14:creationId xmlns:p14="http://schemas.microsoft.com/office/powerpoint/2010/main" val="31612937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rPr>
              <a:t>Hercules</a:t>
            </a:r>
            <a:br>
              <a:rPr lang="en-US" smtClean="0">
                <a:effectLst/>
              </a:rPr>
            </a:br>
            <a:r>
              <a:rPr lang="en-US" sz="2000">
                <a:solidFill>
                  <a:srgbClr val="00B0F0"/>
                </a:solidFill>
                <a:effectLst/>
              </a:rPr>
              <a:t>A Narrow Escape</a:t>
            </a:r>
            <a:br>
              <a:rPr lang="en-US" sz="2000">
                <a:solidFill>
                  <a:srgbClr val="00B0F0"/>
                </a:solidFill>
                <a:effectLst/>
              </a:rPr>
            </a:br>
            <a:endParaRPr lang="en-US" sz="2000" b="1" dirty="0">
              <a:solidFill>
                <a:srgbClr val="00B0F0"/>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mtClean="0"/>
              <a:t>    </a:t>
            </a:r>
            <a:r>
              <a:rPr lang="en-US" sz="2800">
                <a:effectLst/>
              </a:rPr>
              <a:t>Herculem igitur corripuit et in vincula coniecit. Tum nuntios</a:t>
            </a:r>
          </a:p>
          <a:p>
            <a:pPr marL="0" indent="0">
              <a:buNone/>
            </a:pPr>
            <a:r>
              <a:rPr lang="en-US" sz="2800">
                <a:effectLst/>
              </a:rPr>
              <a:t>dimisit et diem sacrificio edixit.</a:t>
            </a:r>
          </a:p>
          <a:p>
            <a:pPr marL="0" indent="0">
              <a:buNone/>
            </a:pPr>
            <a:r>
              <a:rPr lang="en-US" sz="2800" smtClean="0">
                <a:effectLst/>
              </a:rPr>
              <a:t>  Mox </a:t>
            </a:r>
            <a:r>
              <a:rPr lang="en-US" sz="2800">
                <a:effectLst/>
              </a:rPr>
              <a:t>ea dies appetivit, et omnia </a:t>
            </a:r>
            <a:r>
              <a:rPr lang="en-US" sz="2800" smtClean="0">
                <a:effectLst/>
              </a:rPr>
              <a:t>rite </a:t>
            </a:r>
            <a:r>
              <a:rPr lang="en-US" sz="2800">
                <a:effectLst/>
              </a:rPr>
              <a:t>parata sunt. Manus Herculis catenis ferreis </a:t>
            </a:r>
            <a:r>
              <a:rPr lang="en-US" sz="2800" smtClean="0">
                <a:effectLst/>
              </a:rPr>
              <a:t>vinctae </a:t>
            </a:r>
            <a:r>
              <a:rPr lang="en-US" sz="2800">
                <a:effectLst/>
              </a:rPr>
              <a:t>sunt, et mola salsa </a:t>
            </a:r>
            <a:r>
              <a:rPr lang="en-US" sz="2800" smtClean="0">
                <a:effectLst/>
              </a:rPr>
              <a:t>in </a:t>
            </a:r>
            <a:r>
              <a:rPr lang="en-US" sz="2800">
                <a:effectLst/>
              </a:rPr>
              <a:t>capite, eius inspersa </a:t>
            </a:r>
            <a:r>
              <a:rPr lang="en-US" sz="2800" smtClean="0">
                <a:effectLst/>
              </a:rPr>
              <a:t>est.</a:t>
            </a:r>
            <a:endParaRPr lang="en-US" sz="2800" dirty="0">
              <a:ea typeface="MS PGothic"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rPr>
              <a:t>Hercules</a:t>
            </a:r>
            <a:br>
              <a:rPr lang="en-US" smtClean="0">
                <a:effectLst/>
              </a:rPr>
            </a:br>
            <a:r>
              <a:rPr lang="en-US" sz="2000">
                <a:solidFill>
                  <a:srgbClr val="00B0F0"/>
                </a:solidFill>
                <a:effectLst/>
              </a:rPr>
              <a:t>A Narrow Escape</a:t>
            </a:r>
            <a:br>
              <a:rPr lang="en-US" sz="2000">
                <a:solidFill>
                  <a:srgbClr val="00B0F0"/>
                </a:solidFill>
                <a:effectLst/>
              </a:rPr>
            </a:br>
            <a:endParaRPr lang="en-US" sz="2000">
              <a:solidFill>
                <a:srgbClr val="00B0F0"/>
              </a:solidFill>
            </a:endParaRPr>
          </a:p>
        </p:txBody>
      </p:sp>
      <p:sp>
        <p:nvSpPr>
          <p:cNvPr id="3" name="Content Placeholder 2"/>
          <p:cNvSpPr>
            <a:spLocks noGrp="1"/>
          </p:cNvSpPr>
          <p:nvPr>
            <p:ph idx="1"/>
          </p:nvPr>
        </p:nvSpPr>
        <p:spPr/>
        <p:txBody>
          <a:bodyPr/>
          <a:lstStyle/>
          <a:p>
            <a:pPr marL="0" indent="0">
              <a:buNone/>
            </a:pPr>
            <a:r>
              <a:rPr lang="en-US" sz="2800">
                <a:effectLst/>
              </a:rPr>
              <a:t>Mos enim erat apud antiques salem et </a:t>
            </a:r>
            <a:r>
              <a:rPr lang="en-US" sz="2800" smtClean="0">
                <a:effectLst/>
              </a:rPr>
              <a:t>far </a:t>
            </a:r>
            <a:r>
              <a:rPr lang="en-US" sz="2800">
                <a:effectLst/>
              </a:rPr>
              <a:t>capitibus victimarum inponere.</a:t>
            </a:r>
          </a:p>
          <a:p>
            <a:pPr marL="0" indent="0">
              <a:buNone/>
            </a:pPr>
            <a:r>
              <a:rPr lang="en-US" sz="2800">
                <a:effectLst/>
              </a:rPr>
              <a:t>Iam victima ad aram stabat; iam sacerdos cultrum sumpserat. Subito tamen </a:t>
            </a:r>
            <a:r>
              <a:rPr lang="en-US" sz="2800" smtClean="0">
                <a:effectLst/>
              </a:rPr>
              <a:t>Hercules magno </a:t>
            </a:r>
            <a:r>
              <a:rPr lang="en-US" sz="2800">
                <a:effectLst/>
              </a:rPr>
              <a:t>conatu vincula rupit. Tum ictu sacerdotem prostravit; altero regem ipsum occidit.</a:t>
            </a:r>
          </a:p>
          <a:p>
            <a:pPr marL="0" indent="0">
              <a:buNone/>
            </a:pPr>
            <a:endParaRPr lang="en-US" sz="2800">
              <a:effectLst/>
            </a:endParaRPr>
          </a:p>
        </p:txBody>
      </p:sp>
    </p:spTree>
    <p:extLst>
      <p:ext uri="{BB962C8B-B14F-4D97-AF65-F5344CB8AC3E}">
        <p14:creationId xmlns:p14="http://schemas.microsoft.com/office/powerpoint/2010/main" val="211355074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chained</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5236" y="2743200"/>
            <a:ext cx="4580638" cy="2438400"/>
          </a:xfrm>
        </p:spPr>
      </p:pic>
    </p:spTree>
    <p:extLst>
      <p:ext uri="{BB962C8B-B14F-4D97-AF65-F5344CB8AC3E}">
        <p14:creationId xmlns:p14="http://schemas.microsoft.com/office/powerpoint/2010/main" val="348859545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371600" y="1981200"/>
            <a:ext cx="6934200" cy="3600986"/>
          </a:xfrm>
          <a:prstGeom prst="rect">
            <a:avLst/>
          </a:prstGeom>
          <a:noFill/>
        </p:spPr>
        <p:txBody>
          <a:bodyPr wrap="square" rtlCol="0">
            <a:spAutoFit/>
          </a:bodyPr>
          <a:lstStyle/>
          <a:p>
            <a:r>
              <a:rPr lang="en-US" sz="3200" smtClean="0"/>
              <a:t> </a:t>
            </a:r>
            <a:r>
              <a:rPr lang="en-US" sz="2800" u="sng" smtClean="0"/>
              <a:t>Iulia</a:t>
            </a:r>
            <a:r>
              <a:rPr lang="en-US" sz="2800"/>
              <a:t>: Psālmum XXIII legebāmus, qui erat de Dōmini charitāte pro </a:t>
            </a:r>
            <a:r>
              <a:rPr lang="en-US" sz="2800"/>
              <a:t>nōbis</a:t>
            </a:r>
            <a:r>
              <a:rPr lang="en-US" sz="2800" smtClean="0"/>
              <a:t>.</a:t>
            </a:r>
          </a:p>
          <a:p>
            <a:endParaRPr lang="en-US" sz="2800"/>
          </a:p>
          <a:p>
            <a:r>
              <a:rPr lang="en-US" sz="2800" smtClean="0"/>
              <a:t> </a:t>
            </a:r>
            <a:r>
              <a:rPr lang="en-US" sz="2800" u="sng"/>
              <a:t>Magister</a:t>
            </a:r>
            <a:r>
              <a:rPr lang="en-US" sz="2800"/>
              <a:t>: Ita vēro, is est </a:t>
            </a:r>
            <a:r>
              <a:rPr lang="en-US" sz="2800"/>
              <a:t>psālmus </a:t>
            </a:r>
            <a:r>
              <a:rPr lang="en-US" sz="2800" smtClean="0"/>
              <a:t>qui </a:t>
            </a:r>
            <a:r>
              <a:rPr lang="en-US" sz="2800"/>
              <a:t>nos </a:t>
            </a:r>
            <a:r>
              <a:rPr lang="en-US" sz="2800"/>
              <a:t>consolātur</a:t>
            </a:r>
            <a:r>
              <a:rPr lang="en-US" sz="2800" smtClean="0"/>
              <a:t>.</a:t>
            </a:r>
            <a:br>
              <a:rPr lang="en-US" sz="2800" smtClean="0"/>
            </a:br>
            <a:endParaRPr lang="en-US" sz="2800"/>
          </a:p>
          <a:p>
            <a:r>
              <a:rPr lang="en-US" sz="2800" smtClean="0"/>
              <a:t>   Novum </a:t>
            </a:r>
            <a:r>
              <a:rPr lang="en-US" sz="2800"/>
              <a:t>discīpulum habēmus. Quid est tuum nomen?</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pPr marL="0" indent="0">
              <a:buNone/>
            </a:pPr>
            <a:r>
              <a:rPr lang="en-US" sz="2800" u="sng">
                <a:effectLst/>
              </a:rPr>
              <a:t>Claudia</a:t>
            </a:r>
            <a:r>
              <a:rPr lang="en-US" sz="2800">
                <a:effectLst/>
              </a:rPr>
              <a:t>: Meum nomen est Claudia, Magister. In parvo oppido habitābam. Nunc in urbe hābito</a:t>
            </a:r>
            <a:r>
              <a:rPr lang="en-US" sz="2800">
                <a:effectLst/>
              </a:rPr>
              <a:t>. </a:t>
            </a:r>
            <a:r>
              <a:rPr lang="en-US" sz="2800" smtClean="0">
                <a:effectLst/>
              </a:rPr>
              <a:t/>
            </a:r>
            <a:br>
              <a:rPr lang="en-US" sz="2800" smtClean="0">
                <a:effectLst/>
              </a:rPr>
            </a:br>
            <a:r>
              <a:rPr lang="en-US" sz="2800" smtClean="0">
                <a:effectLst/>
              </a:rPr>
              <a:t/>
            </a:r>
            <a:br>
              <a:rPr lang="en-US" sz="2800" smtClean="0">
                <a:effectLst/>
              </a:rPr>
            </a:br>
            <a:r>
              <a:rPr lang="en-US" sz="2800" u="sng" smtClean="0">
                <a:effectLst/>
              </a:rPr>
              <a:t>Magister</a:t>
            </a:r>
            <a:r>
              <a:rPr lang="en-US" sz="2800">
                <a:effectLst/>
              </a:rPr>
              <a:t>: Bēne! Incipiāmus </a:t>
            </a:r>
            <a:r>
              <a:rPr lang="en-US" sz="2800">
                <a:effectLst/>
              </a:rPr>
              <a:t>orāndo</a:t>
            </a:r>
            <a:r>
              <a:rPr lang="en-US" sz="2800" smtClean="0">
                <a:effectLst/>
              </a:rPr>
              <a:t>.</a:t>
            </a:r>
            <a:br>
              <a:rPr lang="en-US" sz="2800" smtClean="0">
                <a:effectLst/>
              </a:rPr>
            </a:br>
            <a:r>
              <a:rPr lang="en-US" sz="2800" smtClean="0">
                <a:effectLst/>
              </a:rPr>
              <a:t>   </a:t>
            </a:r>
            <a:br>
              <a:rPr lang="en-US" sz="2800" smtClean="0">
                <a:effectLst/>
              </a:rPr>
            </a:br>
            <a:r>
              <a:rPr lang="en-US" sz="2800" smtClean="0">
                <a:effectLst/>
              </a:rPr>
              <a:t>    Pater </a:t>
            </a:r>
            <a:r>
              <a:rPr lang="en-US" sz="2800">
                <a:effectLst/>
              </a:rPr>
              <a:t>noster, gratias agimus </a:t>
            </a:r>
            <a:r>
              <a:rPr lang="en-US" sz="2800">
                <a:effectLst/>
              </a:rPr>
              <a:t>pro </a:t>
            </a:r>
            <a:r>
              <a:rPr lang="en-US" sz="2800" smtClean="0">
                <a:effectLst/>
              </a:rPr>
              <a:t/>
            </a:r>
            <a:br>
              <a:rPr lang="en-US" sz="2800" smtClean="0">
                <a:effectLst/>
              </a:rPr>
            </a:br>
            <a:r>
              <a:rPr lang="en-US" sz="2800" smtClean="0">
                <a:effectLst/>
              </a:rPr>
              <a:t>    hōdie et </a:t>
            </a:r>
            <a:r>
              <a:rPr lang="en-US" sz="2800">
                <a:effectLst/>
              </a:rPr>
              <a:t>Te rogāmus ut nobis </a:t>
            </a:r>
            <a:r>
              <a:rPr lang="en-US" sz="2800">
                <a:effectLst/>
              </a:rPr>
              <a:t>Bonam </a:t>
            </a:r>
            <a:r>
              <a:rPr lang="en-US" sz="2800" smtClean="0">
                <a:effectLst/>
              </a:rPr>
              <a:t/>
            </a:r>
            <a:br>
              <a:rPr lang="en-US" sz="2800" smtClean="0">
                <a:effectLst/>
              </a:rPr>
            </a:br>
            <a:r>
              <a:rPr lang="en-US" sz="2800" smtClean="0">
                <a:effectLst/>
              </a:rPr>
              <a:t>    Viam </a:t>
            </a:r>
            <a:r>
              <a:rPr lang="en-US" sz="2800">
                <a:effectLst/>
              </a:rPr>
              <a:t>demōnstres.</a:t>
            </a:r>
            <a:r>
              <a:rPr lang="en-US" sz="2800" smtClean="0">
                <a:effectLst/>
              </a:rPr>
              <a:t>  </a:t>
            </a:r>
            <a:endParaRPr lang="en-US" sz="2800">
              <a:effectLst/>
              <a:latin typeface="Comic Sans MS" panose="030F0702030302020204" pitchFamily="66" charset="0"/>
            </a:endParaRP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4</a:t>
            </a:r>
            <a:endParaRPr lang="en-US"/>
          </a:p>
        </p:txBody>
      </p:sp>
      <p:sp>
        <p:nvSpPr>
          <p:cNvPr id="3" name="Content Placeholder 2"/>
          <p:cNvSpPr>
            <a:spLocks noGrp="1"/>
          </p:cNvSpPr>
          <p:nvPr>
            <p:ph idx="1"/>
          </p:nvPr>
        </p:nvSpPr>
        <p:spPr/>
        <p:txBody>
          <a:bodyPr/>
          <a:lstStyle/>
          <a:p>
            <a:pPr marL="0" indent="0">
              <a:buNone/>
            </a:pPr>
            <a:r>
              <a:rPr lang="en-US" sz="2800" u="sng">
                <a:effectLst/>
              </a:rPr>
              <a:t>Magistra</a:t>
            </a:r>
            <a:r>
              <a:rPr lang="en-US" sz="2800">
                <a:effectLst/>
              </a:rPr>
              <a:t>: </a:t>
            </a:r>
            <a:r>
              <a:rPr lang="en-US" sz="2800" smtClean="0">
                <a:effectLst/>
              </a:rPr>
              <a:t>Hodie</a:t>
            </a:r>
            <a:r>
              <a:rPr lang="en-US" sz="2800">
                <a:effectLst/>
              </a:rPr>
              <a:t>, ex libro Iācobi legēmus.  Auscultāte </a:t>
            </a:r>
            <a:r>
              <a:rPr lang="en-US" sz="2800">
                <a:effectLst/>
              </a:rPr>
              <a:t>diligenter </a:t>
            </a:r>
            <a:r>
              <a:rPr lang="en-US" sz="2800" smtClean="0">
                <a:effectLst/>
              </a:rPr>
              <a:t>dum Petrus </a:t>
            </a:r>
            <a:r>
              <a:rPr lang="en-US" sz="2800">
                <a:effectLst/>
              </a:rPr>
              <a:t>lēgit</a:t>
            </a:r>
            <a:r>
              <a:rPr lang="en-US" sz="2800" smtClean="0">
                <a:effectLst/>
              </a:rPr>
              <a:t>.</a:t>
            </a:r>
            <a:br>
              <a:rPr lang="en-US" sz="2800" smtClean="0">
                <a:effectLst/>
              </a:rPr>
            </a:br>
            <a:endParaRPr lang="en-US" sz="2800">
              <a:effectLst/>
            </a:endParaRPr>
          </a:p>
          <a:p>
            <a:pPr marL="0" indent="0">
              <a:buNone/>
            </a:pPr>
            <a:r>
              <a:rPr lang="en-US" sz="2800" u="sng">
                <a:effectLst/>
              </a:rPr>
              <a:t>Petrus</a:t>
            </a:r>
            <a:r>
              <a:rPr lang="en-US" sz="2800">
                <a:effectLst/>
              </a:rPr>
              <a:t>: </a:t>
            </a:r>
            <a:r>
              <a:rPr lang="en-US" sz="2800">
                <a:effectLst/>
              </a:rPr>
              <a:t>Incipiam-ne</a:t>
            </a:r>
            <a:r>
              <a:rPr lang="en-US" sz="2800" smtClean="0">
                <a:effectLst/>
              </a:rPr>
              <a:t>?</a:t>
            </a:r>
            <a:br>
              <a:rPr lang="en-US" sz="2800" smtClean="0">
                <a:effectLst/>
              </a:rPr>
            </a:br>
            <a:endParaRPr lang="en-US" sz="2800">
              <a:effectLst/>
            </a:endParaRPr>
          </a:p>
          <a:p>
            <a:pPr marL="0" indent="0">
              <a:buNone/>
            </a:pPr>
            <a:r>
              <a:rPr lang="en-US" sz="2800" u="sng">
                <a:effectLst/>
              </a:rPr>
              <a:t>Magister</a:t>
            </a:r>
            <a:r>
              <a:rPr lang="en-US" sz="2800">
                <a:effectLst/>
              </a:rPr>
              <a:t>: Aperīte tuos libros, discipuli.</a:t>
            </a: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1: 13 - 15</a:t>
            </a:r>
            <a:endParaRPr lang="en-US"/>
          </a:p>
        </p:txBody>
      </p:sp>
      <p:sp>
        <p:nvSpPr>
          <p:cNvPr id="3" name="Content Placeholder 2"/>
          <p:cNvSpPr>
            <a:spLocks noGrp="1"/>
          </p:cNvSpPr>
          <p:nvPr>
            <p:ph idx="1"/>
          </p:nvPr>
        </p:nvSpPr>
        <p:spPr/>
        <p:txBody>
          <a:bodyPr/>
          <a:lstStyle/>
          <a:p>
            <a:pPr marL="0" indent="0">
              <a:buNone/>
            </a:pPr>
            <a:r>
              <a:rPr lang="en-US" sz="2400">
                <a:effectLst/>
                <a:latin typeface="Century Schoolbook" panose="02040604050505020304" pitchFamily="18" charset="0"/>
              </a:rPr>
              <a:t>13. nemo cum temptatur dicat quoniam a Deo temptor Deus enim intemptator malorum est ipse autem neminem temptat</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14. unusquisque vero temptatur a concupiscentia sua abstractus et inlectus</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15. dein concupiscentia cum conceperit parit peccatum peccatum vero cum consummatum fuerit generat mortem</a:t>
            </a:r>
          </a:p>
          <a:p>
            <a:pPr marL="0" indent="0">
              <a:buNone/>
            </a:pPr>
            <a:endParaRPr lang="en-US" sz="2400">
              <a:latin typeface="Century Schoolbook" panose="02040604050505020304" pitchFamily="18" charset="0"/>
            </a:endParaRPr>
          </a:p>
        </p:txBody>
      </p:sp>
    </p:spTree>
    <p:extLst>
      <p:ext uri="{BB962C8B-B14F-4D97-AF65-F5344CB8AC3E}">
        <p14:creationId xmlns:p14="http://schemas.microsoft.com/office/powerpoint/2010/main" val="5071168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James 1: </a:t>
            </a:r>
            <a:r>
              <a:rPr lang="en-US" smtClean="0"/>
              <a:t>16 </a:t>
            </a:r>
            <a:r>
              <a:rPr lang="en-US"/>
              <a:t>- </a:t>
            </a:r>
            <a:r>
              <a:rPr lang="en-US" smtClean="0"/>
              <a:t>18</a:t>
            </a:r>
            <a:endParaRPr lang="en-US"/>
          </a:p>
        </p:txBody>
      </p:sp>
      <p:sp>
        <p:nvSpPr>
          <p:cNvPr id="3" name="Content Placeholder 2"/>
          <p:cNvSpPr>
            <a:spLocks noGrp="1"/>
          </p:cNvSpPr>
          <p:nvPr>
            <p:ph idx="1"/>
          </p:nvPr>
        </p:nvSpPr>
        <p:spPr/>
        <p:txBody>
          <a:bodyPr/>
          <a:lstStyle/>
          <a:p>
            <a:pPr marL="0" indent="0">
              <a:buNone/>
            </a:pPr>
            <a:r>
              <a:rPr lang="en-US" sz="2400">
                <a:effectLst/>
                <a:latin typeface="Century Schoolbook" panose="02040604050505020304" pitchFamily="18" charset="0"/>
              </a:rPr>
              <a:t>16. nolite itaque errare fratres mei dilectissimi</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17. omne datum optimum et omne donum perfectum desursum est descendens a</a:t>
            </a:r>
          </a:p>
          <a:p>
            <a:pPr marL="0" indent="0">
              <a:buNone/>
            </a:pPr>
            <a:r>
              <a:rPr lang="en-US" sz="2400">
                <a:effectLst/>
                <a:latin typeface="Century Schoolbook" panose="02040604050505020304" pitchFamily="18" charset="0"/>
              </a:rPr>
              <a:t>Patre luminum apud quem non est transmutatio nec vicissitudinis obumbratio</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18. voluntarie genuit nos verbo veritatis ut simus initium aliquod creaturae eius</a:t>
            </a:r>
          </a:p>
          <a:p>
            <a:pPr marL="0" indent="0">
              <a:buNone/>
            </a:pPr>
            <a:endParaRPr lang="en-US" sz="2800"/>
          </a:p>
        </p:txBody>
      </p:sp>
    </p:spTree>
    <p:extLst>
      <p:ext uri="{BB962C8B-B14F-4D97-AF65-F5344CB8AC3E}">
        <p14:creationId xmlns:p14="http://schemas.microsoft.com/office/powerpoint/2010/main" val="292077410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James 1: </a:t>
            </a:r>
            <a:r>
              <a:rPr lang="en-US" smtClean="0"/>
              <a:t>19 </a:t>
            </a:r>
            <a:r>
              <a:rPr lang="en-US"/>
              <a:t>- </a:t>
            </a:r>
            <a:r>
              <a:rPr lang="en-US" smtClean="0"/>
              <a:t>21</a:t>
            </a:r>
            <a:endParaRPr lang="en-US"/>
          </a:p>
        </p:txBody>
      </p:sp>
      <p:sp>
        <p:nvSpPr>
          <p:cNvPr id="3" name="Content Placeholder 2"/>
          <p:cNvSpPr>
            <a:spLocks noGrp="1"/>
          </p:cNvSpPr>
          <p:nvPr>
            <p:ph idx="1"/>
          </p:nvPr>
        </p:nvSpPr>
        <p:spPr/>
        <p:txBody>
          <a:bodyPr/>
          <a:lstStyle/>
          <a:p>
            <a:pPr marL="0" indent="0">
              <a:buNone/>
            </a:pPr>
            <a:r>
              <a:rPr lang="en-US" sz="2400">
                <a:effectLst/>
                <a:latin typeface="Century Schoolbook" panose="02040604050505020304" pitchFamily="18" charset="0"/>
              </a:rPr>
              <a:t>19. scitis fratres mei dilecti sit autem omnis homo velox ad audiendum tardus autem ad loquendum et tardus ad iram</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20. ira enim viri iustitiam Dei non </a:t>
            </a:r>
            <a:r>
              <a:rPr lang="en-US" sz="2400" smtClean="0">
                <a:effectLst/>
                <a:latin typeface="Century Schoolbook" panose="02040604050505020304" pitchFamily="18" charset="0"/>
              </a:rPr>
              <a:t>operatur</a:t>
            </a:r>
            <a:br>
              <a:rPr lang="en-US" sz="2400" smtClean="0">
                <a:effectLst/>
                <a:latin typeface="Century Schoolbook" panose="02040604050505020304" pitchFamily="18" charset="0"/>
              </a:rPr>
            </a:br>
            <a:r>
              <a:rPr lang="en-US" sz="2400" smtClean="0">
                <a:effectLst/>
                <a:latin typeface="Century Schoolbook" panose="02040604050505020304" pitchFamily="18" charset="0"/>
              </a:rPr>
              <a:t/>
            </a:r>
            <a:br>
              <a:rPr lang="en-US" sz="2400" smtClean="0">
                <a:effectLst/>
                <a:latin typeface="Century Schoolbook" panose="02040604050505020304" pitchFamily="18" charset="0"/>
              </a:rPr>
            </a:br>
            <a:r>
              <a:rPr lang="en-US" sz="2400">
                <a:effectLst/>
                <a:latin typeface="Century Schoolbook" panose="02040604050505020304" pitchFamily="18" charset="0"/>
              </a:rPr>
              <a:t>21. propter quod abicientes omnem immunditiam et abundantiam malitiae in mansuetudine suscipite insitum verbum quod potest salvare animas vestras</a:t>
            </a:r>
          </a:p>
          <a:p>
            <a:endParaRPr lang="en-US" sz="2400">
              <a:effectLst/>
            </a:endParaRPr>
          </a:p>
        </p:txBody>
      </p:sp>
    </p:spTree>
    <p:extLst>
      <p:ext uri="{BB962C8B-B14F-4D97-AF65-F5344CB8AC3E}">
        <p14:creationId xmlns:p14="http://schemas.microsoft.com/office/powerpoint/2010/main" val="402163583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James 1: </a:t>
            </a:r>
            <a:r>
              <a:rPr lang="en-US" smtClean="0"/>
              <a:t>22 </a:t>
            </a:r>
            <a:r>
              <a:rPr lang="en-US"/>
              <a:t>- </a:t>
            </a:r>
            <a:r>
              <a:rPr lang="en-US" smtClean="0"/>
              <a:t>24</a:t>
            </a:r>
            <a:endParaRPr lang="en-US"/>
          </a:p>
        </p:txBody>
      </p:sp>
      <p:sp>
        <p:nvSpPr>
          <p:cNvPr id="3" name="Content Placeholder 2"/>
          <p:cNvSpPr>
            <a:spLocks noGrp="1"/>
          </p:cNvSpPr>
          <p:nvPr>
            <p:ph idx="1"/>
          </p:nvPr>
        </p:nvSpPr>
        <p:spPr>
          <a:xfrm>
            <a:off x="1066800" y="1981200"/>
            <a:ext cx="7848600" cy="4114800"/>
          </a:xfrm>
        </p:spPr>
        <p:txBody>
          <a:bodyPr/>
          <a:lstStyle/>
          <a:p>
            <a:pPr marL="0" indent="0">
              <a:buNone/>
            </a:pPr>
            <a:r>
              <a:rPr lang="en-US" sz="2400" smtClean="0">
                <a:effectLst/>
                <a:latin typeface="Century Schoolbook" panose="02040604050505020304" pitchFamily="18" charset="0"/>
              </a:rPr>
              <a:t>22</a:t>
            </a:r>
            <a:r>
              <a:rPr lang="en-US" sz="2400">
                <a:effectLst/>
                <a:latin typeface="Century Schoolbook" panose="02040604050505020304" pitchFamily="18" charset="0"/>
              </a:rPr>
              <a:t>. estote autem factores verbi et non auditores tantum fallentes vosmet ipsos</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23. quia si quis auditor est verbi et non factor hic conparabitur viro consideranti vultum nativitatis suae in speculo</a:t>
            </a:r>
          </a:p>
          <a:p>
            <a:pPr marL="0" indent="0">
              <a:buNone/>
            </a:pPr>
            <a:r>
              <a:rPr lang="en-US" sz="2400">
                <a:effectLst/>
                <a:latin typeface="Century Schoolbook" panose="02040604050505020304" pitchFamily="18" charset="0"/>
              </a:rPr>
              <a:t> </a:t>
            </a:r>
          </a:p>
          <a:p>
            <a:pPr marL="0" indent="0">
              <a:buNone/>
            </a:pPr>
            <a:r>
              <a:rPr lang="en-US" sz="2400">
                <a:effectLst/>
                <a:latin typeface="Century Schoolbook" panose="02040604050505020304" pitchFamily="18" charset="0"/>
              </a:rPr>
              <a:t>24. consideravit enim se et abiit et statim oblitus est qualis fuerit</a:t>
            </a:r>
          </a:p>
          <a:p>
            <a:pPr marL="0" indent="0">
              <a:buNone/>
            </a:pPr>
            <a:r>
              <a:rPr lang="en-US" sz="2400" smtClean="0">
                <a:effectLst/>
                <a:latin typeface="Century Schoolbook" panose="02040604050505020304" pitchFamily="18" charset="0"/>
              </a:rPr>
              <a:t>. </a:t>
            </a:r>
            <a:endParaRPr lang="en-US" sz="2400">
              <a:latin typeface="Century Schoolbook" panose="02040604050505020304" pitchFamily="18" charset="0"/>
            </a:endParaRPr>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5627</TotalTime>
  <Words>790</Words>
  <Application>Microsoft Office PowerPoint</Application>
  <PresentationFormat>On-screen Show (4:3)</PresentationFormat>
  <Paragraphs>101</Paragraphs>
  <Slides>27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Comic Sans MS</vt:lpstr>
      <vt:lpstr>Century Schoolbook</vt:lpstr>
      <vt:lpstr>Tahoma</vt:lpstr>
      <vt:lpstr>Copperplate Gothic Light</vt:lpstr>
      <vt:lpstr>MS PGothic</vt:lpstr>
      <vt:lpstr>Wingdings</vt:lpstr>
      <vt:lpstr>Calibri</vt:lpstr>
      <vt:lpstr>Verdana</vt:lpstr>
      <vt:lpstr>Shimmer</vt:lpstr>
      <vt:lpstr>Chapter Two</vt:lpstr>
      <vt:lpstr>Conversation 1</vt:lpstr>
      <vt:lpstr>Conversation 2</vt:lpstr>
      <vt:lpstr>Conversation 3</vt:lpstr>
      <vt:lpstr>Conversation 4</vt:lpstr>
      <vt:lpstr>James 1: 13 - 15</vt:lpstr>
      <vt:lpstr>James 1: 16 - 18</vt:lpstr>
      <vt:lpstr>James 1: 19 - 21</vt:lpstr>
      <vt:lpstr>James 1: 22 - 24</vt:lpstr>
      <vt:lpstr>James 1: 25 - 27</vt:lpstr>
      <vt:lpstr>What do you think?</vt:lpstr>
      <vt:lpstr>Caesar I:3</vt:lpstr>
      <vt:lpstr>Caesar I:3</vt:lpstr>
      <vt:lpstr>Caesar Book I [1]</vt:lpstr>
      <vt:lpstr>Caesar I [1]</vt:lpstr>
      <vt:lpstr>A monument dedicated to Orgetorix</vt:lpstr>
      <vt:lpstr>The Play!</vt:lpstr>
      <vt:lpstr>Colloquentes per Viam - 1</vt:lpstr>
      <vt:lpstr>Colloquentes per Viam - 2</vt:lpstr>
      <vt:lpstr>Hercules The Music Lesson</vt:lpstr>
      <vt:lpstr>Hercules played a cithara.</vt:lpstr>
      <vt:lpstr>Hercules The Music Lesson</vt:lpstr>
      <vt:lpstr>Hercules The Music Lesson</vt:lpstr>
      <vt:lpstr>Hercules A Narrow Escape </vt:lpstr>
      <vt:lpstr>Hercules A Narrow Escape </vt:lpstr>
      <vt:lpstr>Hercules A Narrow Escape </vt:lpstr>
      <vt:lpstr>Hercules chained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Customer</cp:lastModifiedBy>
  <cp:revision>272</cp:revision>
  <dcterms:created xsi:type="dcterms:W3CDTF">2007-09-27T23:24:41Z</dcterms:created>
  <dcterms:modified xsi:type="dcterms:W3CDTF">2015-07-25T13:00:06Z</dcterms:modified>
</cp:coreProperties>
</file>