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6"/>
  </p:notesMasterIdLst>
  <p:sldIdLst>
    <p:sldId id="297" r:id="rId2"/>
    <p:sldId id="299" r:id="rId3"/>
    <p:sldId id="389" r:id="rId4"/>
    <p:sldId id="298" r:id="rId5"/>
    <p:sldId id="352" r:id="rId6"/>
    <p:sldId id="390" r:id="rId7"/>
    <p:sldId id="353" r:id="rId8"/>
    <p:sldId id="354" r:id="rId9"/>
    <p:sldId id="391" r:id="rId10"/>
    <p:sldId id="355" r:id="rId11"/>
    <p:sldId id="356" r:id="rId12"/>
    <p:sldId id="383" r:id="rId13"/>
    <p:sldId id="392" r:id="rId14"/>
    <p:sldId id="358" r:id="rId15"/>
    <p:sldId id="385" r:id="rId16"/>
    <p:sldId id="393" r:id="rId17"/>
    <p:sldId id="301" r:id="rId18"/>
    <p:sldId id="359" r:id="rId19"/>
    <p:sldId id="384" r:id="rId20"/>
    <p:sldId id="344" r:id="rId21"/>
    <p:sldId id="362" r:id="rId22"/>
    <p:sldId id="345" r:id="rId23"/>
    <p:sldId id="360" r:id="rId24"/>
    <p:sldId id="340" r:id="rId25"/>
    <p:sldId id="381" r:id="rId26"/>
    <p:sldId id="382" r:id="rId27"/>
    <p:sldId id="341" r:id="rId28"/>
    <p:sldId id="279" r:id="rId29"/>
    <p:sldId id="386" r:id="rId30"/>
    <p:sldId id="284" r:id="rId31"/>
    <p:sldId id="387" r:id="rId32"/>
    <p:sldId id="287" r:id="rId33"/>
    <p:sldId id="388" r:id="rId34"/>
    <p:sldId id="371" r:id="rId35"/>
  </p:sldIdLst>
  <p:sldSz cx="9144000" cy="6858000" type="screen4x3"/>
  <p:notesSz cx="7315200" cy="9601200"/>
  <p:embeddedFontLst>
    <p:embeddedFont>
      <p:font typeface="Comic Sans MS" panose="030F0702030302020204" pitchFamily="66" charset="0"/>
      <p:regular r:id="rId37"/>
      <p:bold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Copperplate Gothic Light" panose="020E0507020206020404" pitchFamily="34" charset="0"/>
      <p:regular r:id="rId41"/>
    </p:embeddedFont>
    <p:embeddedFont>
      <p:font typeface="Garamond" panose="02020404030301010803" pitchFamily="18" charset="0"/>
      <p:regular r:id="rId42"/>
      <p:bold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Baskerville Old Face" panose="02020602080505020303" pitchFamily="18" charset="0"/>
      <p:regular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Lucida Calligraphy" panose="03010101010101010101" pitchFamily="66" charset="0"/>
      <p:regular r:id="rId5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4C4EAE"/>
    <a:srgbClr val="FFFF99"/>
    <a:srgbClr val="0066FF"/>
    <a:srgbClr val="008000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94660"/>
  </p:normalViewPr>
  <p:slideViewPr>
    <p:cSldViewPr>
      <p:cViewPr varScale="1">
        <p:scale>
          <a:sx n="72" d="100"/>
          <a:sy n="72" d="100"/>
        </p:scale>
        <p:origin x="-31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A87446-2D5C-4938-A24D-3277BD182919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A228F3-75FF-40B2-88F4-B19F5592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3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20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1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5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03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3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2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8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28F3-75FF-40B2-88F4-B19F559249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52400"/>
            <a:ext cx="7086600" cy="1431925"/>
          </a:xfrm>
        </p:spPr>
        <p:txBody>
          <a:bodyPr anchor="b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362200"/>
            <a:ext cx="7086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26904D-3DCA-4DED-BCD5-EA5121913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5C77-0648-42D6-8FB5-0C77368F5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2443-A704-4C3F-9353-556B7199E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B09CA-7BED-4458-9A25-B13CD4B7D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F1DE9-AFDF-46E8-B359-84C8E2CD3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6FE9B-A511-4BE4-AAE2-867125644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2F798-B903-456E-97F8-BDC2C838C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D167F-E632-401B-901A-C573DF350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40966-C5EA-4E84-A464-F1C5DF981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1C3A0-A60D-428F-89BF-99E06B509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D3AE0-4A82-4CFE-9D31-1F839B24A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441FC2-77E7-4232-822D-72B434011D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086600" cy="1431925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Chapter </a:t>
            </a:r>
            <a:r>
              <a:rPr lang="en-US" smtClean="0">
                <a:solidFill>
                  <a:srgbClr val="FFC000"/>
                </a:solidFill>
              </a:rPr>
              <a:t>Fifteen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438399"/>
            <a:ext cx="4343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marR="0">
              <a:lnSpc>
                <a:spcPct val="1150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2400" b="1" spc="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B</a:t>
            </a:r>
            <a:r>
              <a:rPr lang="en-US" sz="2400" b="1" spc="-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s</a:t>
            </a:r>
            <a:r>
              <a:rPr lang="en-US" sz="2400" b="1" spc="-20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v</a:t>
            </a:r>
            <a:r>
              <a:rPr lang="en-US" sz="2400" b="1" spc="-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 spc="10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n</a:t>
            </a:r>
            <a:r>
              <a:rPr lang="en-US" sz="2400" b="1" spc="-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ci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-10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10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qu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 spc="-1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-10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s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en-US" sz="2400" b="1" spc="-1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v</a:t>
            </a:r>
            <a:r>
              <a:rPr lang="en-US" sz="2400" b="1" spc="-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 spc="-1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n</a:t>
            </a:r>
            <a:r>
              <a:rPr lang="en-US" sz="2400" b="1" spc="-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ci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1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-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n </a:t>
            </a:r>
            <a:r>
              <a:rPr lang="en-US" sz="2400" b="1" spc="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v</a:t>
            </a:r>
            <a:r>
              <a:rPr lang="en-US" sz="2400" b="1" spc="-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ic</a:t>
            </a: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o</a:t>
            </a:r>
            <a:r>
              <a:rPr lang="en-US" sz="2400" b="1" spc="-10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r</a:t>
            </a:r>
            <a:r>
              <a:rPr lang="en-US" sz="2400" b="1" spc="-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 spc="5">
                <a:solidFill>
                  <a:schemeClr val="tx1">
                    <a:lumMod val="75000"/>
                  </a:schemeClr>
                </a:solidFill>
                <a:latin typeface="Calibri"/>
                <a:ea typeface="Times New Roman"/>
                <a:cs typeface="Calibri"/>
              </a:rPr>
              <a:t>a</a:t>
            </a:r>
            <a:r>
              <a:rPr lang="en-US" sz="2400" b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endParaRPr lang="en-US" sz="24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3608558"/>
            <a:ext cx="3074560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5450" marR="0">
              <a:lnSpc>
                <a:spcPct val="1150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3200" b="1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De</a:t>
            </a:r>
            <a:r>
              <a:rPr lang="en-US" sz="3200" b="1" spc="-10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3200" b="1" spc="5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n</a:t>
            </a:r>
            <a:r>
              <a:rPr lang="en-US" sz="3200" b="1" spc="-5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3200" b="1" spc="5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h</a:t>
            </a:r>
            <a:r>
              <a:rPr lang="en-US" sz="3200" b="1" spc="-5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il</a:t>
            </a:r>
            <a:r>
              <a:rPr lang="en-US" sz="3200" b="1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o </a:t>
            </a:r>
            <a:r>
              <a:rPr lang="en-US" sz="3200" b="1" spc="-15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n</a:t>
            </a:r>
            <a:r>
              <a:rPr lang="en-US" sz="3200" b="1" spc="-5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3200" b="1" spc="5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h</a:t>
            </a:r>
            <a:r>
              <a:rPr lang="en-US" sz="3200" b="1" spc="-5">
                <a:solidFill>
                  <a:srgbClr val="FFFF99"/>
                </a:solidFill>
                <a:latin typeface="Calibri"/>
                <a:ea typeface="Times New Roman"/>
                <a:cs typeface="Calibri"/>
              </a:rPr>
              <a:t>il</a:t>
            </a:r>
            <a:r>
              <a:rPr lang="en-US" sz="3200" b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endParaRPr lang="en-US" sz="32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267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F</a:t>
            </a:r>
            <a:r>
              <a:rPr lang="en-US" sz="2400" b="1" spc="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a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c</a:t>
            </a:r>
            <a:r>
              <a:rPr lang="en-US" sz="2400" b="1" spc="-1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li</a:t>
            </a:r>
            <a:r>
              <a:rPr lang="en-US" sz="2400" b="1" spc="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s</a:t>
            </a:r>
            <a:r>
              <a:rPr lang="en-US" sz="2400" b="1" spc="-2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p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r</a:t>
            </a:r>
            <a:r>
              <a:rPr lang="en-US" sz="2400" b="1" spc="-2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1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p</a:t>
            </a:r>
            <a:r>
              <a:rPr lang="en-US" sz="2400" b="1" spc="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a</a:t>
            </a:r>
            <a:r>
              <a:rPr lang="en-US" sz="2400" b="1" spc="-1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r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s</a:t>
            </a:r>
            <a:r>
              <a:rPr lang="en-US" sz="2400" b="1" spc="-2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n 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c</a:t>
            </a:r>
            <a:r>
              <a:rPr lang="en-US" sz="2400" b="1" spc="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og</a:t>
            </a:r>
            <a:r>
              <a:rPr lang="en-US" sz="2400" b="1" spc="1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n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 spc="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on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m 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o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-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2400" b="1" spc="5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en-US" sz="2400" b="1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s</a:t>
            </a:r>
            <a:r>
              <a:rPr lang="en-US" sz="2400" b="1" spc="-2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2400" b="1" spc="5" smtClean="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a</a:t>
            </a:r>
            <a:r>
              <a:rPr lang="en-US" sz="2400" b="1" spc="-15" smtClean="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dd</a:t>
            </a:r>
            <a:r>
              <a:rPr lang="en-US" sz="2400" b="1" spc="10" smtClean="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en-US" sz="2400" b="1" spc="-5" smtClean="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ci</a:t>
            </a:r>
            <a:r>
              <a:rPr lang="en-US" sz="2400" b="1" spc="-10" smtClean="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m</a:t>
            </a:r>
            <a:r>
              <a:rPr lang="en-US" sz="2400" b="1" spc="10" smtClean="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en-US" sz="2400" b="1" spc="-10" smtClean="0">
                <a:solidFill>
                  <a:schemeClr val="accent5">
                    <a:lumMod val="90000"/>
                  </a:schemeClr>
                </a:solidFill>
                <a:latin typeface="Calibri"/>
                <a:ea typeface="Times New Roman"/>
                <a:cs typeface="Calibri"/>
              </a:rPr>
              <a:t>r.</a:t>
            </a:r>
            <a:endParaRPr lang="en-US" sz="240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7032" y="5562600"/>
            <a:ext cx="551862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5450" marR="0">
              <a:lnSpc>
                <a:spcPct val="1150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4000" b="1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F</a:t>
            </a:r>
            <a:r>
              <a:rPr lang="en-US" sz="4000" b="1" spc="5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o</a:t>
            </a:r>
            <a:r>
              <a:rPr lang="en-US" sz="4000" b="1" spc="-10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r</a:t>
            </a:r>
            <a:r>
              <a:rPr lang="en-US" sz="4000" b="1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4000" b="1" spc="-5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en-US" sz="4000" b="1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s</a:t>
            </a:r>
            <a:r>
              <a:rPr lang="en-US" sz="4000" b="1" spc="-20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4000" b="1" spc="10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f</a:t>
            </a:r>
            <a:r>
              <a:rPr lang="en-US" sz="4000" b="1" spc="5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o</a:t>
            </a:r>
            <a:r>
              <a:rPr lang="en-US" sz="4000" b="1" spc="-10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r</a:t>
            </a:r>
            <a:r>
              <a:rPr lang="en-US" sz="4000" b="1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4000" b="1" spc="10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en-US" sz="4000" b="1" spc="-15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n</a:t>
            </a:r>
            <a:r>
              <a:rPr lang="en-US" sz="4000" b="1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a</a:t>
            </a:r>
            <a:r>
              <a:rPr lang="en-US" sz="4000" b="1" spc="240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en-US" sz="4000" b="1" spc="5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ad</a:t>
            </a:r>
            <a:r>
              <a:rPr lang="en-US" sz="4000" b="1" spc="-5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US" sz="4000" b="1" spc="-15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en-US" sz="4000" b="1" spc="5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va</a:t>
            </a:r>
            <a:r>
              <a:rPr lang="en-US" sz="4000" b="1">
                <a:solidFill>
                  <a:srgbClr val="99FFCC"/>
                </a:solidFill>
                <a:latin typeface="Calibri"/>
                <a:ea typeface="Times New Roman"/>
                <a:cs typeface="Calibri"/>
              </a:rPr>
              <a:t>t.</a:t>
            </a:r>
            <a:endParaRPr lang="en-US" sz="4000">
              <a:solidFill>
                <a:srgbClr val="99FFCC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4395" y="3143693"/>
            <a:ext cx="266867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</a:pPr>
            <a:r>
              <a:rPr lang="en-US" sz="2400" b="1" spc="-1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Cr</a:t>
            </a:r>
            <a:r>
              <a:rPr lang="en-US" sz="2400" b="1" spc="-5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en-US" sz="2400" b="1" spc="1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d</a:t>
            </a:r>
            <a:r>
              <a:rPr 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o </a:t>
            </a:r>
            <a:r>
              <a:rPr lang="en-US" sz="2400" b="1" spc="1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u</a:t>
            </a:r>
            <a:r>
              <a:rPr 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-5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 i</a:t>
            </a:r>
            <a:r>
              <a:rPr lang="en-US" sz="2400" b="1" spc="1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n</a:t>
            </a:r>
            <a:r>
              <a:rPr lang="en-US" sz="2400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400" b="1" spc="-3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en-US" sz="2400" b="1" spc="-5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lli</a:t>
            </a:r>
            <a:r>
              <a:rPr lang="en-US" sz="2400" b="1" spc="5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ga</a:t>
            </a:r>
            <a:r>
              <a:rPr lang="en-US" sz="2400" b="1" spc="-1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m</a:t>
            </a:r>
            <a:r>
              <a:rPr lang="en-US" b="1" spc="-1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Times New Roman"/>
                <a:cs typeface="Calibri"/>
              </a:rPr>
              <a:t>.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913531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5" smtClean="0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Epistula no</a:t>
            </a:r>
            <a:r>
              <a:rPr lang="en-US" sz="2800" b="1" smtClean="0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n e</a:t>
            </a:r>
            <a:r>
              <a:rPr lang="en-US" sz="2800" b="1" spc="-10" smtClean="0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r</a:t>
            </a:r>
            <a:r>
              <a:rPr lang="en-US" sz="2800" b="1" spc="10" smtClean="0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ub</a:t>
            </a:r>
            <a:r>
              <a:rPr lang="en-US" sz="2800" b="1" spc="-5" smtClean="0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en-US" sz="2800" b="1" spc="-10" smtClean="0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s</a:t>
            </a:r>
            <a:r>
              <a:rPr lang="en-US" sz="2800" b="1" spc="-5" smtClean="0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ci</a:t>
            </a:r>
            <a:r>
              <a:rPr lang="en-US" sz="2800" b="1" smtClean="0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en-US" sz="2800" b="1">
                <a:solidFill>
                  <a:srgbClr val="00B0F0"/>
                </a:solidFill>
                <a:latin typeface="Calibri"/>
                <a:ea typeface="Times New Roman"/>
                <a:cs typeface="Calibri"/>
              </a:rPr>
              <a:t>.</a:t>
            </a:r>
            <a:endParaRPr lang="en-US" sz="280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Aeneid 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81- 90</a:t>
            </a:r>
            <a:endParaRPr lang="en-US" sz="200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haec</a:t>
            </a: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ubi dicta cauum conuersa cuspide montem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impulit in latus ac uenti uelut agmine facto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 data porta ruunt et terras turbine perflant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incubuere mari totumque a sedibus imis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 Eurusque Notusque ruunt creberqueprocellis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Africus et uastos uoluunt ad litora fluctus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insequitur clamorque uirum stridorque rudentum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eripiunt subito nubes caelumque diemque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Teucrorum ex oculis ponto nox incubat atra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intonuere poli et crebris micat ignibus aether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1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Aeneid 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91- 101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praesentemque uiris intentant omnia mortem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extemplo Aeneae soluuntur frigore membra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ingemit et duplicis tendens ad sidera palmas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talia uoce refert o terque quaterque beati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quis ante ora patrum Troiae sub moenibus altis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contigit oppetere o Danaum fortissime gentis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Tydide mene Iliacis occumbere campis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 potuisse tuaque animam hanc effunderedextra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saeuus ubi Aeacidae telo iacet Hector ubi ingens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Sarpedon ubi tot Simois correpta sub undis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scuta uirum galeasque et fortia corpora uoluit</a:t>
            </a:r>
          </a:p>
          <a:p>
            <a:pPr marL="0" indent="0">
              <a:buNone/>
            </a:pPr>
            <a:r>
              <a:rPr lang="en-US" smtClean="0"/>
              <a:t>     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42081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Corinthians 15: 12-14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12. si autem Christus praedicatur quod resurrexit a mortuis quomodo quidam dicunt in vobis quoniam resurrectio mortuorum non est</a:t>
            </a:r>
          </a:p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 </a:t>
            </a:r>
            <a:r>
              <a:rPr lang="en-US" sz="2400" smtClean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en-US" sz="2400" smtClean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smtClean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13</a:t>
            </a:r>
            <a:r>
              <a:rPr lang="en-US" sz="240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. si autem resurrectio mortuorum non est neque Christus resurrexit</a:t>
            </a:r>
          </a:p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 </a:t>
            </a:r>
            <a:r>
              <a:rPr lang="en-US" sz="2400" smtClean="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14</a:t>
            </a:r>
            <a:r>
              <a:rPr lang="en-US" sz="2400"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. si autem Christus non resurrexit inanis est ergo praedicatio nostra inanis est etiam fides vestra</a:t>
            </a:r>
          </a:p>
          <a:p>
            <a:pPr marL="0" indent="0">
              <a:buNone/>
            </a:pPr>
            <a:r>
              <a:rPr lang="en-US" sz="2400">
                <a:effectLst/>
                <a:latin typeface="Lucida Calligraphy" panose="03010101010101010101" pitchFamily="66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400">
                <a:effectLst/>
                <a:latin typeface="Lucida Calligraphy" panose="03010101010101010101" pitchFamily="66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8787906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Eternal Life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58" y="2743200"/>
            <a:ext cx="5136444" cy="2667000"/>
          </a:xfrm>
        </p:spPr>
      </p:pic>
    </p:spTree>
    <p:extLst>
      <p:ext uri="{BB962C8B-B14F-4D97-AF65-F5344CB8AC3E}">
        <p14:creationId xmlns:p14="http://schemas.microsoft.com/office/powerpoint/2010/main" val="179890937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Corinthians 15</a:t>
            </a:r>
            <a:r>
              <a:rPr lang="en-US"/>
              <a:t>: </a:t>
            </a:r>
            <a:r>
              <a:rPr lang="en-US" smtClean="0"/>
              <a:t>15-17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2514600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</a:rPr>
              <a:t>15. invenimur autem et esse falsi testes Dei quoniam testimonium diximus adversus Deum quod suscitaverit Christum quem non suscitavit si mortui non resurgunt</a:t>
            </a:r>
          </a:p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</a:rPr>
              <a:t> </a:t>
            </a:r>
            <a:r>
              <a:rPr lang="en-US" sz="2400" smtClean="0">
                <a:effectLst/>
                <a:latin typeface="Garamond" panose="02020404030301010803" pitchFamily="18" charset="0"/>
              </a:rPr>
              <a:t>16</a:t>
            </a:r>
            <a:r>
              <a:rPr lang="en-US" sz="2400">
                <a:effectLst/>
                <a:latin typeface="Garamond" panose="02020404030301010803" pitchFamily="18" charset="0"/>
              </a:rPr>
              <a:t>. nam si mortui non resurgunt neque Christus resurrexit</a:t>
            </a:r>
          </a:p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400">
                <a:effectLst/>
                <a:latin typeface="Garamond" panose="02020404030301010803" pitchFamily="18" charset="0"/>
              </a:rPr>
              <a:t> </a:t>
            </a:r>
            <a:r>
              <a:rPr lang="en-US" sz="2400" smtClean="0">
                <a:effectLst/>
                <a:latin typeface="Garamond" panose="02020404030301010803" pitchFamily="18" charset="0"/>
              </a:rPr>
              <a:t>17</a:t>
            </a:r>
            <a:r>
              <a:rPr lang="en-US" sz="2400">
                <a:effectLst/>
                <a:latin typeface="Garamond" panose="02020404030301010803" pitchFamily="18" charset="0"/>
              </a:rPr>
              <a:t>. quod si Christus non resurrexit vana est fides vestra adhuc enim estis in peccatis vestris</a:t>
            </a:r>
          </a:p>
        </p:txBody>
      </p:sp>
    </p:spTree>
    <p:extLst>
      <p:ext uri="{BB962C8B-B14F-4D97-AF65-F5344CB8AC3E}">
        <p14:creationId xmlns:p14="http://schemas.microsoft.com/office/powerpoint/2010/main" val="1211672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Polyphemus </a:t>
            </a:r>
            <a:b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>
                <a:solidFill>
                  <a:srgbClr val="00B0F0"/>
                </a:solidFill>
              </a:rPr>
              <a:t>Noman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Hāc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oratione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habitā,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postquam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extremum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palum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igni calefecit, oculum Polyphemi, dum dormit, flagrante ligno transfodit.  Quo facto, omnes in diversas speluncae partis se abdiderunt.  At ille, subito illo dolore, quod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necesse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fuit,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e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somno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excitatus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, clamorem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terribilem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sustulit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et dum per speluncam errat, Ulixi manum inicere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conabatur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.</a:t>
            </a:r>
            <a:br>
              <a:rPr lang="en-US" sz="2800" smtClean="0">
                <a:effectLst/>
                <a:latin typeface="Baskerville Old Face" panose="02020602080505020303" pitchFamily="18" charset="0"/>
              </a:rPr>
            </a:br>
            <a:r>
              <a:rPr lang="en-US" sz="2800">
                <a:effectLst/>
                <a:latin typeface="Baskerville Old Face" panose="02020602080505020303" pitchFamily="18" charset="0"/>
              </a:rPr>
              <a:t>Cum tamen iam omnino caecus  esset, nullo modo hoc efficere potuit. </a:t>
            </a:r>
            <a:endParaRPr lang="en-US" sz="280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2092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7282479" cy="2053590"/>
          </a:xfrm>
        </p:spPr>
      </p:pic>
    </p:spTree>
    <p:extLst>
      <p:ext uri="{BB962C8B-B14F-4D97-AF65-F5344CB8AC3E}">
        <p14:creationId xmlns:p14="http://schemas.microsoft.com/office/powerpoint/2010/main" val="45223152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Polyphemus </a:t>
            </a:r>
            <a:b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>
                <a:solidFill>
                  <a:srgbClr val="00B0F0"/>
                </a:solidFill>
              </a:rPr>
              <a:t>Noman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800" smtClean="0">
                <a:effectLst/>
                <a:latin typeface="Baskerville Old Face" panose="02020602080505020303" pitchFamily="18" charset="0"/>
              </a:rPr>
              <a:t>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Interea reliqui Cyclopes, clamore audito, undique ad speluncam convenerunt et ad introitum adstantes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,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quid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Polyphemus ageret quaesiverunt et quam ob causam tantum clamorem sustulisset.  Ille respondit se graviter volneratum esse et magno dolore adfici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. 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Cum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tamen ceteri quaesivissent quis ei vim intulisset, respondit ille Neminem id fecisse.  Quibus auditis, unus e Cyclopidibus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,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“At si nemo,”</a:t>
            </a:r>
          </a:p>
          <a:p>
            <a:pPr marL="1143000" indent="-1143000">
              <a:buNone/>
            </a:pP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Polyphemus 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smtClean="0">
                <a:solidFill>
                  <a:srgbClr val="00B0F0"/>
                </a:solidFill>
              </a:rPr>
              <a:t>Noman</a:t>
            </a:r>
            <a:endParaRPr lang="en-US" sz="200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inquit, “te volneravit, haud dubium est quin consilio deorum, quibus resistere nec possumus nec volumus, hoc supplicio adficiaris.”  His dictis, abierunt Cyclopes eum in insaniam incidisse arbitrati.</a:t>
            </a:r>
          </a:p>
          <a:p>
            <a:pPr marL="0" indent="0">
              <a:buNone/>
            </a:pPr>
            <a:r>
              <a:rPr lang="en-US" sz="2800">
                <a:effectLst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0"/>
            <a:ext cx="2286000" cy="16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5074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Polyphemus</a:t>
            </a:r>
            <a:b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>
                <a:solidFill>
                  <a:srgbClr val="00B0F0"/>
                </a:solidFill>
              </a:rPr>
              <a:t>The Escape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At Polyphemus, ubi socios suos abisse sensit, furore atque amentiā impulsus Ulixem iterum quaerere coepit.  Tandem cum portam invenisset, saxum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quo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obstructa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erat amovit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,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ut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pecus ad agros  exiret. Tum ipse in introitu sedit et ut quaeque ovis ad locum venerat, tergum eius manibus tractabat, ne viri inter ovis exire possent. </a:t>
            </a:r>
            <a:endParaRPr lang="en-US" sz="2800">
              <a:effectLst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591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086600" cy="1431925"/>
          </a:xfrm>
        </p:spPr>
        <p:txBody>
          <a:bodyPr/>
          <a:lstStyle/>
          <a:p>
            <a:r>
              <a:rPr lang="en-US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Aeneid I: 33-43</a:t>
            </a:r>
            <a:br>
              <a:rPr lang="en-US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b="0" smtClean="0">
                <a:solidFill>
                  <a:srgbClr val="00B0F0"/>
                </a:solidFill>
              </a:rPr>
              <a:t>Some of the u’s are really v’s.  Check your book.</a:t>
            </a:r>
            <a:endParaRPr lang="en-US" sz="2000" b="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828800"/>
            <a:ext cx="7467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uix e conspectu Siculae telluris in altum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uela dabant laeti et spumas salis aere ruebant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cum Iuno aeternum seruans sub pectore uulnus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haec secum mene incepto desistere uictam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nec posse Italia Teucrorum auertere regem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quippe uetor fatis Pallasne exurere classem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Argiuum atque ipsos potuit summergere ponto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unius ob noxam et furias Aiacis Oilei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ipsa Iouis rapidum iaculata e nubibus ignem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disiecitque rates euertitque aequora uentis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Polyphemus</a:t>
            </a:r>
            <a:b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>
                <a:solidFill>
                  <a:srgbClr val="00B0F0"/>
                </a:solidFill>
              </a:rPr>
              <a:t>The Escape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Quo cum animadvertisset Ulixes, 11hoc iniit consilium; bene enim intellexit omnem spem salutis in dolo magis quam in virtute poni.  Primum tres quas vidit pinguissimas ex ovibus delegit. </a:t>
            </a: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Quibus </a:t>
            </a:r>
            <a:r>
              <a:rPr lang="en-US" sz="2800" smtClean="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inter </a:t>
            </a: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se </a:t>
            </a: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viminibus </a:t>
            </a:r>
            <a:r>
              <a:rPr lang="en-US" sz="2800" smtClean="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conexis</a:t>
            </a: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, unum sociorum ventribus earum ita subiecit ut omnino lateret: </a:t>
            </a: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deinde </a:t>
            </a:r>
            <a:r>
              <a:rPr lang="en-US" sz="2800" smtClean="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ovis </a:t>
            </a: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hominem secum ferentis ad portam egit.  Id accidit </a:t>
            </a: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quod </a:t>
            </a:r>
            <a:r>
              <a:rPr lang="en-US" sz="2800" smtClean="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fore </a:t>
            </a:r>
            <a:r>
              <a:rPr lang="en-US" sz="2800"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suspicatus erat. </a:t>
            </a:r>
            <a:endParaRPr lang="en-US" sz="2800">
              <a:effectLst/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86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1"/>
            <a:ext cx="6959600" cy="1143000"/>
          </a:xfrm>
        </p:spPr>
        <p:txBody>
          <a:bodyPr/>
          <a:lstStyle/>
          <a:p>
            <a:r>
              <a:rPr lang="en-US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Polyphemus</a:t>
            </a:r>
            <a:br>
              <a:rPr lang="en-US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b="0" smtClean="0">
                <a:solidFill>
                  <a:srgbClr val="00B0F0"/>
                </a:solidFill>
              </a:rPr>
              <a:t>The Escape</a:t>
            </a:r>
            <a:endParaRPr lang="en-US" sz="2000" b="0" dirty="0">
              <a:solidFill>
                <a:srgbClr val="00B0F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828800"/>
            <a:ext cx="7162800" cy="4495800"/>
          </a:xfrm>
        </p:spPr>
        <p:txBody>
          <a:bodyPr/>
          <a:lstStyle/>
          <a:p>
            <a:endParaRPr lang="en-US" sz="280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80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80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80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80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80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n-US" sz="32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028" y="1909058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Baskerville Old Face" panose="02020602080505020303" pitchFamily="18" charset="0"/>
              </a:rPr>
              <a:t>Polyphemus enim, postquam manūs tergis earum imposuit, ovis </a:t>
            </a:r>
            <a:r>
              <a:rPr lang="en-US" sz="2800">
                <a:latin typeface="Baskerville Old Face" panose="02020602080505020303" pitchFamily="18" charset="0"/>
              </a:rPr>
              <a:t>praeterire </a:t>
            </a:r>
            <a:r>
              <a:rPr lang="en-US" sz="2800" smtClean="0">
                <a:latin typeface="Baskerville Old Face" panose="02020602080505020303" pitchFamily="18" charset="0"/>
              </a:rPr>
              <a:t>passus </a:t>
            </a:r>
            <a:r>
              <a:rPr lang="en-US" sz="2800">
                <a:latin typeface="Baskerville Old Face" panose="02020602080505020303" pitchFamily="18" charset="0"/>
              </a:rPr>
              <a:t>est.  Ulixes, ubi rem ita feliciter evenisse vidit, omnis suos socios ex ordine eodem modo emisit; quo facto, ipse ultimus evasit.</a:t>
            </a:r>
          </a:p>
        </p:txBody>
      </p:sp>
    </p:spTree>
    <p:extLst>
      <p:ext uri="{BB962C8B-B14F-4D97-AF65-F5344CB8AC3E}">
        <p14:creationId xmlns:p14="http://schemas.microsoft.com/office/powerpoint/2010/main" val="3871578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Polyphemus</a:t>
            </a:r>
            <a:br>
              <a:rPr lang="en-US"/>
            </a:br>
            <a:r>
              <a:rPr lang="en-US" sz="2000">
                <a:solidFill>
                  <a:srgbClr val="00B0F0"/>
                </a:solidFill>
              </a:rPr>
              <a:t>Out of Danger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His rebus ita confectis, Ulixes cum sociis ne Polyphemus fraudem sentiret, quam celerrime ad litus contendit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. 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Quo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cum venissent, ab eis qui navi praesidio relicti erant, magnā cum laetitiā accepti sunt.  Hi enim, cum animis anxiis iam tres dies reditum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eorum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in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horas expectavissent, eos in periculum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grave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incidisse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,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id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quod erat, suspicati, ipsi auxiliandi causā egredi parabant.</a:t>
            </a:r>
            <a:endParaRPr lang="en-US" sz="2800">
              <a:effectLst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9711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Polyphemus</a:t>
            </a:r>
            <a:br>
              <a:rPr lang="en-US"/>
            </a:br>
            <a:r>
              <a:rPr lang="en-US" sz="2000">
                <a:solidFill>
                  <a:srgbClr val="00B0F0"/>
                </a:solidFill>
              </a:rPr>
              <a:t>Out of Danger</a:t>
            </a:r>
            <a:endParaRPr lang="en-US" sz="20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905000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Tum Ulixes non satis tutum esse arbitratus si in eo loco maneret, quam celerrime proficisci constituit.  Iussit igitur omnis navem conscendere et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ancoris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sublatis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paulum a litore in altrum provectus est.  Tum magnā voce exclamavit:  “Tu, Polypheme, qui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iura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hospiti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spernis, iustam et debitam poenam immanitatis tuae solvisti.” </a:t>
            </a:r>
            <a:endParaRPr lang="en-US" sz="2800">
              <a:effectLst/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10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Polyphemus</a:t>
            </a:r>
            <a:br>
              <a:rPr lang="en-US" smtClean="0"/>
            </a:br>
            <a:r>
              <a:rPr lang="en-US" sz="2000" smtClean="0">
                <a:solidFill>
                  <a:srgbClr val="00B0F0"/>
                </a:solidFill>
              </a:rPr>
              <a:t>Out of Danger</a:t>
            </a:r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Hāc voce auditā, Polyphemus irā vehementer commotus ad mare se contulit et ubi intellexit</a:t>
            </a:r>
          </a:p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 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navem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paulum a litore remotam esse, saxum ingens manu conreptum in eam partem coniecit, unde vocem venire sensit.  Graeci autem,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etsi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minimum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afuit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quin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submergerentur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, nullo accepto damno cursum tenuerunt.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 </a:t>
            </a:r>
            <a:endParaRPr lang="en-US" sz="2800"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800600"/>
            <a:ext cx="2362200" cy="17716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Cicero [</a:t>
            </a:r>
            <a:r>
              <a:rPr lang="en-US" smtClean="0"/>
              <a:t>15][16]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Nihil [agis, nihil] adsequeris [ nihil moliris] neque tamen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conari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ac velle desistis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.</a:t>
            </a:r>
            <a:br>
              <a:rPr lang="en-US" sz="2800" smtClean="0">
                <a:effectLst/>
                <a:latin typeface="Baskerville Old Face" panose="02020602080505020303" pitchFamily="18" charset="0"/>
              </a:rPr>
            </a:br>
            <a:r>
              <a:rPr lang="en-US" sz="2800" smtClean="0">
                <a:effectLst/>
                <a:latin typeface="Baskerville Old Face" panose="02020602080505020303" pitchFamily="18" charset="0"/>
              </a:rPr>
              <a:t/>
            </a:r>
            <a:br>
              <a:rPr lang="en-US" sz="2800" smtClean="0">
                <a:effectLst/>
                <a:latin typeface="Baskerville Old Face" panose="02020602080505020303" pitchFamily="18" charset="0"/>
              </a:rPr>
            </a:br>
            <a:r>
              <a:rPr lang="en-US" sz="2800" b="1">
                <a:effectLst/>
                <a:latin typeface="Baskerville Old Face" panose="02020602080505020303" pitchFamily="18" charset="0"/>
              </a:rPr>
              <a:t>[16]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Quotiens tibi iam extorta est ista sica de manibus; quotiens [vero]</a:t>
            </a:r>
          </a:p>
          <a:p>
            <a:pPr marL="0" indent="0">
              <a:buNone/>
            </a:pPr>
            <a:r>
              <a:rPr lang="en-US" sz="2800" smtClean="0">
                <a:effectLst/>
                <a:latin typeface="Baskerville Old Face" panose="02020602080505020303" pitchFamily="18" charset="0"/>
              </a:rPr>
              <a:t>excidit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, casu, aliquo et elapsa est!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Quae quidem </a:t>
            </a:r>
            <a:r>
              <a:rPr lang="en-US" sz="2800">
                <a:effectLst/>
                <a:latin typeface="Baskerville Old Face" panose="02020602080505020303" pitchFamily="18" charset="0"/>
              </a:rPr>
              <a:t>quibus ab te initiata sacris ac devota sit</a:t>
            </a:r>
          </a:p>
          <a:p>
            <a:pPr marL="0" indent="0">
              <a:buNone/>
            </a:pPr>
            <a:r>
              <a:rPr lang="en-US" sz="2800">
                <a:effectLst/>
                <a:latin typeface="Baskerville Old Face" panose="02020602080505020303" pitchFamily="18" charset="0"/>
              </a:rPr>
              <a:t>quibus ab te initiata sacris ac devota sit, nescio, quod eam necesse putas esse in consulis corpore </a:t>
            </a:r>
            <a:r>
              <a:rPr lang="en-US" sz="2800" smtClean="0">
                <a:effectLst/>
                <a:latin typeface="Baskerville Old Face" panose="02020602080505020303" pitchFamily="18" charset="0"/>
              </a:rPr>
              <a:t>defigere.</a:t>
            </a:r>
            <a:endParaRPr lang="en-US" sz="2800">
              <a:effectLst/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800">
              <a:effectLst/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800">
              <a:effectLst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363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Ab   Massilia ad Corunnam </a:t>
            </a:r>
            <a:endParaRPr lang="en-US" sz="200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effectLst/>
              </a:rPr>
              <a:t>Erat mane.  Fidelius et Aquila ad caulam sui navis stabant, spectantes trans Mare Nostrum. Naves iam ad occidentem navigabant. De exitu e </a:t>
            </a:r>
            <a:r>
              <a:rPr lang="en-US" sz="2400">
                <a:effectLst/>
              </a:rPr>
              <a:t>Massiliā </a:t>
            </a:r>
            <a:r>
              <a:rPr lang="en-US" sz="2400" smtClean="0">
                <a:effectLst/>
              </a:rPr>
              <a:t>communicabant</a:t>
            </a:r>
            <a:r>
              <a:rPr lang="en-US" sz="240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2400">
                <a:effectLst/>
              </a:rPr>
              <a:t>Aquila inquit, “Omnia videntur esse optimum.   Intelligimus Dominum facere omnes naves</a:t>
            </a:r>
          </a:p>
          <a:p>
            <a:pPr marL="0" indent="0">
              <a:buNone/>
            </a:pPr>
            <a:r>
              <a:rPr lang="en-US" sz="2400">
                <a:effectLst/>
              </a:rPr>
              <a:t>movere sine ullis aerumnis.   Etiam exitus e portibus Massiliae erat bonus. Magister portūs omnes has naves sine ullis aerumnis eduxit.</a:t>
            </a:r>
          </a:p>
          <a:p>
            <a:pPr marL="0" indent="0">
              <a:buNone/>
            </a:pPr>
            <a:r>
              <a:rPr lang="en-US" sz="2800" smtClean="0">
                <a:effectLst/>
                <a:latin typeface="Baskerville Old Face" panose="02020602080505020303" pitchFamily="18" charset="0"/>
              </a:rPr>
              <a:t> </a:t>
            </a:r>
            <a:endParaRPr lang="en-US" sz="280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6568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47800"/>
          </a:xfrm>
        </p:spPr>
        <p:txBody>
          <a:bodyPr/>
          <a:lstStyle/>
          <a:p>
            <a:r>
              <a:rPr lang="en-US">
                <a:effectLst/>
              </a:rPr>
              <a:t>Ab   Massilia ad Corunnam </a:t>
            </a:r>
            <a:r>
              <a:rPr lang="en-US" sz="2000" smtClean="0">
                <a:solidFill>
                  <a:srgbClr val="00B0F0"/>
                </a:solidFill>
              </a:rPr>
              <a:t>.</a:t>
            </a:r>
            <a:endParaRPr lang="en-US" sz="200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5438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effectLst/>
              </a:rPr>
              <a:t>"Omnes pro oratione primā luce mihi convocandi sunt ut omnia bene procedant," inquit Fidelius.  "Legatos in aliis quinque navibus imperavi orationem eis cotidie facienda est donec ad Britanniam appropinquaverimus.</a:t>
            </a:r>
          </a:p>
          <a:p>
            <a:pPr marL="0" indent="0">
              <a:buNone/>
            </a:pPr>
            <a:r>
              <a:rPr lang="en-US" sz="2400">
                <a:effectLst/>
              </a:rPr>
              <a:t>“Ubi est noster posterus locus ut requiescamus?” rogavit Aquila.</a:t>
            </a:r>
          </a:p>
          <a:p>
            <a:pPr marL="0" indent="0">
              <a:buNone/>
            </a:pPr>
            <a:endParaRPr lang="en-US" sz="240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1"/>
            <a:ext cx="7086600" cy="1143000"/>
          </a:xfrm>
        </p:spPr>
        <p:txBody>
          <a:bodyPr/>
          <a:lstStyle/>
          <a:p>
            <a:r>
              <a:rPr lang="en-US" b="0" smtClean="0">
                <a:solidFill>
                  <a:srgbClr val="FFC000"/>
                </a:solidFill>
              </a:rPr>
              <a:t>The Cat, the Eagle and the Pig</a:t>
            </a:r>
            <a:endParaRPr lang="en-US" b="0" dirty="0">
              <a:solidFill>
                <a:srgbClr val="FFC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981200"/>
            <a:ext cx="7315200" cy="4495800"/>
          </a:xfrm>
        </p:spPr>
        <p:txBody>
          <a:bodyPr/>
          <a:lstStyle/>
          <a:p>
            <a:r>
              <a:rPr lang="en-US" sz="2800" smtClean="0">
                <a:effectLst/>
                <a:latin typeface="Comic Sans MS" panose="030F0702030302020204" pitchFamily="66" charset="0"/>
              </a:rPr>
              <a:t>Aquila </a:t>
            </a:r>
            <a:r>
              <a:rPr lang="en-US" sz="2800">
                <a:effectLst/>
                <a:latin typeface="Comic Sans MS" panose="030F0702030302020204" pitchFamily="66" charset="0"/>
              </a:rPr>
              <a:t>in summā quercu nidum facit, feles in mediā arbore catulos occultat, sus fetum suum ponit ad imam</a:t>
            </a:r>
            <a:r>
              <a:rPr lang="en-US" sz="2800">
                <a:effectLst/>
                <a:latin typeface="Comic Sans MS" panose="030F0702030302020204" pitchFamily="66" charset="0"/>
              </a:rPr>
              <a:t> </a:t>
            </a:r>
            <a:r>
              <a:rPr lang="en-US" sz="2800">
                <a:effectLst/>
                <a:latin typeface="Comic Sans MS" panose="030F0702030302020204" pitchFamily="66" charset="0"/>
              </a:rPr>
              <a:t>et sic concordiam habent.</a:t>
            </a:r>
          </a:p>
          <a:p>
            <a:r>
              <a:rPr lang="en-US" sz="2800">
                <a:effectLst/>
                <a:latin typeface="Comic Sans MS" panose="030F0702030302020204" pitchFamily="66" charset="0"/>
              </a:rPr>
              <a:t>Sed feles concordiam fraude evertit. Scandit ad aquilae nidum et dicit, "Scelesta illa sus perniciem parat</a:t>
            </a:r>
          </a:p>
          <a:p>
            <a:r>
              <a:rPr lang="en-US" sz="2800">
                <a:effectLst/>
                <a:latin typeface="Comic Sans MS" panose="030F0702030302020204" pitchFamily="66" charset="0"/>
              </a:rPr>
              <a:t>et mihi et tibi.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293620"/>
            <a:ext cx="4724400" cy="3489960"/>
          </a:xfrm>
        </p:spPr>
      </p:pic>
    </p:spTree>
    <p:extLst>
      <p:ext uri="{BB962C8B-B14F-4D97-AF65-F5344CB8AC3E}">
        <p14:creationId xmlns:p14="http://schemas.microsoft.com/office/powerpoint/2010/main" val="34133809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849880"/>
            <a:ext cx="3962400" cy="2377440"/>
          </a:xfrm>
        </p:spPr>
      </p:pic>
    </p:spTree>
    <p:extLst>
      <p:ext uri="{BB962C8B-B14F-4D97-AF65-F5344CB8AC3E}">
        <p14:creationId xmlns:p14="http://schemas.microsoft.com/office/powerpoint/2010/main" val="669996535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1"/>
            <a:ext cx="7086600" cy="1219200"/>
          </a:xfrm>
        </p:spPr>
        <p:txBody>
          <a:bodyPr/>
          <a:lstStyle/>
          <a:p>
            <a:r>
              <a:rPr lang="en-US" sz="3600" b="0">
                <a:solidFill>
                  <a:srgbClr val="FFC000"/>
                </a:solidFill>
              </a:rPr>
              <a:t>The Cat, the Eagle and the Pig</a:t>
            </a:r>
            <a:endParaRPr lang="en-US" sz="3600" b="0">
              <a:solidFill>
                <a:srgbClr val="FFC000"/>
              </a:solidFill>
              <a:effectLst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467600" cy="4648200"/>
          </a:xfrm>
        </p:spPr>
        <p:txBody>
          <a:bodyPr/>
          <a:lstStyle/>
          <a:p>
            <a:r>
              <a:rPr lang="en-US" sz="2800">
                <a:effectLst/>
                <a:latin typeface="Comic Sans MS" panose="030F0702030302020204" pitchFamily="66" charset="0"/>
              </a:rPr>
              <a:t>Sus quotidie solum fodit;</a:t>
            </a:r>
          </a:p>
          <a:p>
            <a:r>
              <a:rPr lang="en-US" sz="2800">
                <a:effectLst/>
                <a:latin typeface="Comic Sans MS" panose="030F0702030302020204" pitchFamily="66" charset="0"/>
              </a:rPr>
              <a:t>quercum evertere vult,</a:t>
            </a:r>
          </a:p>
          <a:p>
            <a:r>
              <a:rPr lang="en-US" sz="2800">
                <a:effectLst/>
                <a:latin typeface="Comic Sans MS" panose="030F0702030302020204" pitchFamily="66" charset="0"/>
              </a:rPr>
              <a:t>et progeniem nostram opprimere, quando in campo errant."</a:t>
            </a:r>
          </a:p>
          <a:p>
            <a:r>
              <a:rPr lang="en-US" sz="2800">
                <a:effectLst/>
                <a:latin typeface="Comic Sans MS" panose="030F0702030302020204" pitchFamily="66" charset="0"/>
              </a:rPr>
              <a:t>Deinde feles suis cubile adiit et dicit, "Magno in periculo sunt nati tui; aquila enim porcellos rapere vult." </a:t>
            </a:r>
            <a:endParaRPr lang="en-US" sz="2800"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96" y="2057399"/>
            <a:ext cx="4816704" cy="3607879"/>
          </a:xfrm>
        </p:spPr>
      </p:pic>
    </p:spTree>
    <p:extLst>
      <p:ext uri="{BB962C8B-B14F-4D97-AF65-F5344CB8AC3E}">
        <p14:creationId xmlns:p14="http://schemas.microsoft.com/office/powerpoint/2010/main" val="65314934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1"/>
            <a:ext cx="7086600" cy="1295400"/>
          </a:xfrm>
        </p:spPr>
        <p:txBody>
          <a:bodyPr/>
          <a:lstStyle/>
          <a:p>
            <a:r>
              <a:rPr lang="en-US" sz="3600" b="0">
                <a:solidFill>
                  <a:srgbClr val="FFC000"/>
                </a:solidFill>
              </a:rPr>
              <a:t>The Cat, the Eagle and the Pig</a:t>
            </a:r>
            <a:endParaRPr lang="en-US" sz="3600" b="0" i="1" dirty="0">
              <a:solidFill>
                <a:srgbClr val="FFC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981200"/>
            <a:ext cx="7315200" cy="3657600"/>
          </a:xfrm>
        </p:spPr>
        <p:txBody>
          <a:bodyPr/>
          <a:lstStyle/>
          <a:p>
            <a:r>
              <a:rPr lang="en-US" sz="2800">
                <a:effectLst/>
                <a:latin typeface="Comic Sans MS" panose="030F0702030302020204" pitchFamily="66" charset="0"/>
              </a:rPr>
              <a:t>Inde feles se condit in cavernā suā</a:t>
            </a:r>
          </a:p>
          <a:p>
            <a:r>
              <a:rPr lang="en-US" sz="2800">
                <a:effectLst/>
                <a:latin typeface="Comic Sans MS" panose="030F0702030302020204" pitchFamily="66" charset="0"/>
              </a:rPr>
              <a:t>et clam exit, noctu,</a:t>
            </a:r>
          </a:p>
          <a:p>
            <a:r>
              <a:rPr lang="en-US" sz="2800">
                <a:effectLst/>
                <a:latin typeface="Comic Sans MS" panose="030F0702030302020204" pitchFamily="66" charset="0"/>
              </a:rPr>
              <a:t>sibi et catulis suis escam quaerens. Aquila, perniciem metuens,</a:t>
            </a:r>
          </a:p>
          <a:p>
            <a:r>
              <a:rPr lang="en-US" sz="2800">
                <a:effectLst/>
                <a:latin typeface="Comic Sans MS" panose="030F0702030302020204" pitchFamily="66" charset="0"/>
              </a:rPr>
              <a:t>in ramis arboris insidet. Sus, aquilam metuens, porcellos linquere non vult. </a:t>
            </a:r>
            <a:br>
              <a:rPr lang="en-US" sz="2800">
                <a:effectLst/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85" y="2209800"/>
            <a:ext cx="5027951" cy="3200400"/>
          </a:xfrm>
        </p:spPr>
      </p:pic>
    </p:spTree>
    <p:extLst>
      <p:ext uri="{BB962C8B-B14F-4D97-AF65-F5344CB8AC3E}">
        <p14:creationId xmlns:p14="http://schemas.microsoft.com/office/powerpoint/2010/main" val="155747260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</a:rPr>
              <a:t>The Cat, the Eagle and the Pig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effectLst/>
                <a:latin typeface="Comic Sans MS" panose="030F0702030302020204" pitchFamily="66" charset="0"/>
              </a:rPr>
              <a:t>Quid opus est verbis?</a:t>
            </a:r>
          </a:p>
          <a:p>
            <a:pPr marL="0" indent="0">
              <a:buNone/>
            </a:pPr>
            <a:r>
              <a:rPr lang="en-US" sz="2400">
                <a:effectLst/>
                <a:latin typeface="Comic Sans MS" panose="030F0702030302020204" pitchFamily="66" charset="0"/>
              </a:rPr>
              <a:t>Et aquila et sus, inedia necatae, dapem feli catulisque eius praebent.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29000"/>
            <a:ext cx="480060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218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086600" cy="1431925"/>
          </a:xfrm>
        </p:spPr>
        <p:txBody>
          <a:bodyPr/>
          <a:lstStyle/>
          <a:p>
            <a:r>
              <a:rPr lang="en-US" b="0">
                <a:solidFill>
                  <a:schemeClr val="tx2">
                    <a:lumMod val="60000"/>
                    <a:lumOff val="40000"/>
                  </a:schemeClr>
                </a:solidFill>
              </a:rPr>
              <a:t>Aeneid </a:t>
            </a:r>
            <a:r>
              <a:rPr lang="en-US" b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44- 53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057400"/>
            <a:ext cx="7162800" cy="4038600"/>
          </a:xfrm>
        </p:spPr>
        <p:txBody>
          <a:bodyPr/>
          <a:lstStyle/>
          <a:p>
            <a:pPr marL="1143000" indent="-1143000"/>
            <a:r>
              <a:rPr lang="en-US" sz="3200" smtClean="0"/>
              <a:t>     </a:t>
            </a:r>
            <a:endParaRPr lang="en-US" sz="3200" dirty="0" smtClean="0"/>
          </a:p>
          <a:p>
            <a:pPr marL="1885950" lvl="1" indent="-1143000">
              <a:buNone/>
            </a:pPr>
            <a:r>
              <a:rPr lang="en-US" sz="2000" i="1" dirty="0" smtClean="0"/>
              <a:t>       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Copperplate Gothic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484" y="1828800"/>
            <a:ext cx="7853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illum exspirantem transfixo pectore flammas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turbine corripuit scopuloque infixit acuto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ast ego quae diuum incedo regina Iouisque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et soror et coniunx una cum gente tot annos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bella gero et quisquam numen Iunonis adorat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praeterea aut supplex aris imponet honorem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talia flammato secum dea corde uolutans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nimborum in patriam loca feta furentibus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5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Austris Aeoliam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 uenit hic uasto rex Aeolus antro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luctantis uentos tempestatesque sonoras</a:t>
            </a:r>
          </a:p>
          <a:p>
            <a:r>
              <a:rPr lang="en-US" sz="2800"/>
              <a:t/>
            </a:r>
            <a:br>
              <a:rPr lang="en-US" sz="2800"/>
            </a:br>
            <a:endParaRPr 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Aeneid 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54- 63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imperio premit ac uinclis et carcere frenat</a:t>
            </a:r>
          </a:p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illi indignantes magno cum murmure montis</a:t>
            </a:r>
          </a:p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circum claustra fremunt celsa sedet Aeolus arce</a:t>
            </a:r>
          </a:p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sceptra tenens mollitque animos et temperat iras</a:t>
            </a:r>
          </a:p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 faciat maria ac terras caelumque profundum</a:t>
            </a:r>
          </a:p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quippe ferant rapidi secum uerrantque per auras</a:t>
            </a:r>
          </a:p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 pater omnipotens speluncis abdidit atris</a:t>
            </a:r>
          </a:p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hoc metuens molemque et montis insuper altos</a:t>
            </a:r>
          </a:p>
          <a:p>
            <a:pPr marL="0" indent="0">
              <a:buNone/>
            </a:pPr>
            <a:r>
              <a:rPr lang="en-US" sz="25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imposuit regemque dedit qui foedere certo</a:t>
            </a:r>
          </a:p>
          <a:p>
            <a:pPr marL="0" indent="0">
              <a:buNone/>
            </a:pP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223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04" y="2474976"/>
            <a:ext cx="4279392" cy="3127248"/>
          </a:xfrm>
        </p:spPr>
      </p:pic>
    </p:spTree>
    <p:extLst>
      <p:ext uri="{BB962C8B-B14F-4D97-AF65-F5344CB8AC3E}">
        <p14:creationId xmlns:p14="http://schemas.microsoft.com/office/powerpoint/2010/main" val="27775862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Aeneid 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64- 71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imposuit regemque dedit qui foedere certo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 premere et laxas sciret dare iussus habenas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 quem tum Iuno supplex his uocibus usa est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Aeole namque tibi diuum pater atque</a:t>
            </a: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hominum rex</a:t>
            </a:r>
            <a:endParaRPr lang="en-US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 mulcere dedit fluctus et tollere uento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gens inimica mihi Tyrrhenum nauigat aequor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Ilium in Italiam portans uictosque penatis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incute uim uentis submersasque obrue puppis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 age diuersos et dissice corpora ponto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sunt mihi bis septem praestanti</a:t>
            </a: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corpore Nymphae</a:t>
            </a:r>
            <a:endParaRPr lang="en-US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9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Aeneid 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72- 80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quarum quae forma pulcherrima Deiopea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conubio iungam stabili propriamque dicabo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omnis ut tecum meritis pro talibus annos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exigat et pulchra faciat te prole parentem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Aeolus haec contra tuus o regina quid optes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explorare labor mihi iussa capessere fas est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 mihi quodcumque hoc regni tu</a:t>
            </a: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sceptra Iouemque</a:t>
            </a:r>
            <a:endParaRPr lang="en-US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concilias tu das epulis accumbere diuum</a:t>
            </a:r>
          </a:p>
          <a:p>
            <a:pPr marL="0" indent="0">
              <a:buNone/>
            </a:pPr>
            <a:r>
              <a:rPr 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nimborumque facis tempestatumque potentem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53902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038350"/>
            <a:ext cx="3352800" cy="4000500"/>
          </a:xfrm>
        </p:spPr>
      </p:pic>
    </p:spTree>
    <p:extLst>
      <p:ext uri="{BB962C8B-B14F-4D97-AF65-F5344CB8AC3E}">
        <p14:creationId xmlns:p14="http://schemas.microsoft.com/office/powerpoint/2010/main" val="357239283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himmer">
  <a:themeElements>
    <a:clrScheme name="Shimmer 1">
      <a:dk1>
        <a:srgbClr val="BD3737"/>
      </a:dk1>
      <a:lt1>
        <a:srgbClr val="FFFFFF"/>
      </a:lt1>
      <a:dk2>
        <a:srgbClr val="721E1E"/>
      </a:dk2>
      <a:lt2>
        <a:srgbClr val="FFCC00"/>
      </a:lt2>
      <a:accent1>
        <a:srgbClr val="FF6600"/>
      </a:accent1>
      <a:accent2>
        <a:srgbClr val="CC3300"/>
      </a:accent2>
      <a:accent3>
        <a:srgbClr val="BCABAB"/>
      </a:accent3>
      <a:accent4>
        <a:srgbClr val="DADADA"/>
      </a:accent4>
      <a:accent5>
        <a:srgbClr val="FFB8AA"/>
      </a:accent5>
      <a:accent6>
        <a:srgbClr val="B92D00"/>
      </a:accent6>
      <a:hlink>
        <a:srgbClr val="F7CC2F"/>
      </a:hlink>
      <a:folHlink>
        <a:srgbClr val="C7C6B1"/>
      </a:folHlink>
    </a:clrScheme>
    <a:fontScheme name="Shimm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4919</TotalTime>
  <Words>959</Words>
  <Application>Microsoft Office PowerPoint</Application>
  <PresentationFormat>On-screen Show (4:3)</PresentationFormat>
  <Paragraphs>177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Comic Sans MS</vt:lpstr>
      <vt:lpstr>Tahoma</vt:lpstr>
      <vt:lpstr>Copperplate Gothic Light</vt:lpstr>
      <vt:lpstr>Garamond</vt:lpstr>
      <vt:lpstr>Calibri</vt:lpstr>
      <vt:lpstr>Wingdings</vt:lpstr>
      <vt:lpstr>Baskerville Old Face</vt:lpstr>
      <vt:lpstr>Verdana</vt:lpstr>
      <vt:lpstr>Lucida Calligraphy</vt:lpstr>
      <vt:lpstr>Times New Roman</vt:lpstr>
      <vt:lpstr>Shimmer</vt:lpstr>
      <vt:lpstr>Chapter Fifteen</vt:lpstr>
      <vt:lpstr>Aeneid I: 33-43 Some of the u’s are really v’s.  Check your book.</vt:lpstr>
      <vt:lpstr>PowerPoint Presentation</vt:lpstr>
      <vt:lpstr>Aeneid I: 44- 53</vt:lpstr>
      <vt:lpstr>Aeneid I: 54- 63</vt:lpstr>
      <vt:lpstr>PowerPoint Presentation</vt:lpstr>
      <vt:lpstr>Aeneid I: 64- 71</vt:lpstr>
      <vt:lpstr>Aeneid I: 72- 80</vt:lpstr>
      <vt:lpstr>PowerPoint Presentation</vt:lpstr>
      <vt:lpstr>Aeneid I: 81- 90</vt:lpstr>
      <vt:lpstr>Aeneid I: 91- 101</vt:lpstr>
      <vt:lpstr>I Corinthians 15: 12-14</vt:lpstr>
      <vt:lpstr>Eternal Life</vt:lpstr>
      <vt:lpstr>I Corinthians 15: 15-17</vt:lpstr>
      <vt:lpstr>Polyphemus  Noman</vt:lpstr>
      <vt:lpstr>PowerPoint Presentation</vt:lpstr>
      <vt:lpstr>Polyphemus  Noman</vt:lpstr>
      <vt:lpstr>Polyphemus  Noman</vt:lpstr>
      <vt:lpstr>Polyphemus The Escape</vt:lpstr>
      <vt:lpstr>Polyphemus The Escape</vt:lpstr>
      <vt:lpstr> Polyphemus The Escape</vt:lpstr>
      <vt:lpstr>Polyphemus Out of Danger</vt:lpstr>
      <vt:lpstr>Polyphemus Out of Danger</vt:lpstr>
      <vt:lpstr>Polyphemus Out of Danger</vt:lpstr>
      <vt:lpstr>Cicero [15][16]</vt:lpstr>
      <vt:lpstr>Ab   Massilia ad Corunnam </vt:lpstr>
      <vt:lpstr>Ab   Massilia ad Corunnam .</vt:lpstr>
      <vt:lpstr>The Cat, the Eagle and the Pig</vt:lpstr>
      <vt:lpstr>PowerPoint Presentation</vt:lpstr>
      <vt:lpstr>The Cat, the Eagle and the Pig</vt:lpstr>
      <vt:lpstr>PowerPoint Presentation</vt:lpstr>
      <vt:lpstr>The Cat, the Eagle and the Pig</vt:lpstr>
      <vt:lpstr>PowerPoint Presentation</vt:lpstr>
      <vt:lpstr>The Cat, the Eagle and the Pig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Customer</cp:lastModifiedBy>
  <cp:revision>271</cp:revision>
  <cp:lastPrinted>2015-07-24T20:32:46Z</cp:lastPrinted>
  <dcterms:created xsi:type="dcterms:W3CDTF">2007-09-27T23:24:41Z</dcterms:created>
  <dcterms:modified xsi:type="dcterms:W3CDTF">2015-07-24T21:47:31Z</dcterms:modified>
</cp:coreProperties>
</file>