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notesMasterIdLst>
    <p:notesMasterId r:id="rId35"/>
  </p:notesMasterIdLst>
  <p:sldIdLst>
    <p:sldId id="297" r:id="rId2"/>
    <p:sldId id="299" r:id="rId3"/>
    <p:sldId id="298" r:id="rId4"/>
    <p:sldId id="352" r:id="rId5"/>
    <p:sldId id="353" r:id="rId6"/>
    <p:sldId id="354" r:id="rId7"/>
    <p:sldId id="356" r:id="rId8"/>
    <p:sldId id="358" r:id="rId9"/>
    <p:sldId id="301" r:id="rId10"/>
    <p:sldId id="359" r:id="rId11"/>
    <p:sldId id="344" r:id="rId12"/>
    <p:sldId id="362" r:id="rId13"/>
    <p:sldId id="345" r:id="rId14"/>
    <p:sldId id="360" r:id="rId15"/>
    <p:sldId id="340" r:id="rId16"/>
    <p:sldId id="381" r:id="rId17"/>
    <p:sldId id="382" r:id="rId18"/>
    <p:sldId id="341" r:id="rId19"/>
    <p:sldId id="279" r:id="rId20"/>
    <p:sldId id="385" r:id="rId21"/>
    <p:sldId id="284" r:id="rId22"/>
    <p:sldId id="287" r:id="rId23"/>
    <p:sldId id="363" r:id="rId24"/>
    <p:sldId id="364" r:id="rId25"/>
    <p:sldId id="368" r:id="rId26"/>
    <p:sldId id="369" r:id="rId27"/>
    <p:sldId id="370" r:id="rId28"/>
    <p:sldId id="371" r:id="rId29"/>
    <p:sldId id="372" r:id="rId30"/>
    <p:sldId id="373" r:id="rId31"/>
    <p:sldId id="374" r:id="rId32"/>
    <p:sldId id="375" r:id="rId33"/>
    <p:sldId id="332" r:id="rId34"/>
  </p:sldIdLst>
  <p:sldSz cx="9144000" cy="6858000" type="screen4x3"/>
  <p:notesSz cx="6858000" cy="9144000"/>
  <p:embeddedFontLst>
    <p:embeddedFont>
      <p:font typeface="Tahoma" panose="020B0604030504040204" pitchFamily="34" charset="0"/>
      <p:regular r:id="rId36"/>
      <p:bold r:id="rId37"/>
    </p:embeddedFont>
    <p:embeddedFont>
      <p:font typeface="Baskerville Old Face" panose="02020602080505020303" pitchFamily="18" charset="0"/>
      <p:regular r:id="rId38"/>
    </p:embeddedFont>
    <p:embeddedFont>
      <p:font typeface="Comic Sans MS" panose="030F0702030302020204" pitchFamily="66" charset="0"/>
      <p:regular r:id="rId39"/>
      <p:bold r:id="rId40"/>
    </p:embeddedFont>
    <p:embeddedFont>
      <p:font typeface="Verdana" panose="020B0604030504040204" pitchFamily="3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Copperplate Gothic Light" panose="020E0507020206020404" pitchFamily="34" charset="0"/>
      <p:regular r:id="rId49"/>
    </p:embeddedFont>
  </p:embeddedFont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8000"/>
    <a:srgbClr val="FFFF00"/>
    <a:srgbClr val="FFFF99"/>
    <a:srgbClr val="3366FF"/>
    <a:srgbClr val="4C4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3" autoAdjust="0"/>
    <p:restoredTop sz="94660"/>
  </p:normalViewPr>
  <p:slideViewPr>
    <p:cSldViewPr>
      <p:cViewPr varScale="1">
        <p:scale>
          <a:sx n="90" d="100"/>
          <a:sy n="90" d="100"/>
        </p:scale>
        <p:origin x="-60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37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87446-2D5C-4938-A24D-3277BD182919}" type="datetimeFigureOut">
              <a:rPr lang="en-US" smtClean="0"/>
              <a:t>6/9/2018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A228F3-75FF-40B2-88F4-B19F5592499D}" type="slidenum">
              <a:rPr lang="en-US" smtClean="0"/>
              <a:t>‹#›</a:t>
            </a:fld>
            <a:endParaRPr lang="en-US"/>
          </a:p>
        </p:txBody>
      </p:sp>
    </p:spTree>
    <p:extLst>
      <p:ext uri="{BB962C8B-B14F-4D97-AF65-F5344CB8AC3E}">
        <p14:creationId xmlns:p14="http://schemas.microsoft.com/office/powerpoint/2010/main" val="4086913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a:t>
            </a:fld>
            <a:endParaRPr lang="en-US"/>
          </a:p>
        </p:txBody>
      </p:sp>
    </p:spTree>
    <p:extLst>
      <p:ext uri="{BB962C8B-B14F-4D97-AF65-F5344CB8AC3E}">
        <p14:creationId xmlns:p14="http://schemas.microsoft.com/office/powerpoint/2010/main" val="1663372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10</a:t>
            </a:fld>
            <a:endParaRPr lang="en-US"/>
          </a:p>
        </p:txBody>
      </p:sp>
    </p:spTree>
    <p:extLst>
      <p:ext uri="{BB962C8B-B14F-4D97-AF65-F5344CB8AC3E}">
        <p14:creationId xmlns:p14="http://schemas.microsoft.com/office/powerpoint/2010/main" val="829844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11</a:t>
            </a:fld>
            <a:endParaRPr lang="en-US"/>
          </a:p>
        </p:txBody>
      </p:sp>
    </p:spTree>
    <p:extLst>
      <p:ext uri="{BB962C8B-B14F-4D97-AF65-F5344CB8AC3E}">
        <p14:creationId xmlns:p14="http://schemas.microsoft.com/office/powerpoint/2010/main" val="532320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12</a:t>
            </a:fld>
            <a:endParaRPr lang="en-US"/>
          </a:p>
        </p:txBody>
      </p:sp>
    </p:spTree>
    <p:extLst>
      <p:ext uri="{BB962C8B-B14F-4D97-AF65-F5344CB8AC3E}">
        <p14:creationId xmlns:p14="http://schemas.microsoft.com/office/powerpoint/2010/main" val="150932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13</a:t>
            </a:fld>
            <a:endParaRPr lang="en-US"/>
          </a:p>
        </p:txBody>
      </p:sp>
    </p:spTree>
    <p:extLst>
      <p:ext uri="{BB962C8B-B14F-4D97-AF65-F5344CB8AC3E}">
        <p14:creationId xmlns:p14="http://schemas.microsoft.com/office/powerpoint/2010/main" val="474601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14</a:t>
            </a:fld>
            <a:endParaRPr lang="en-US"/>
          </a:p>
        </p:txBody>
      </p:sp>
    </p:spTree>
    <p:extLst>
      <p:ext uri="{BB962C8B-B14F-4D97-AF65-F5344CB8AC3E}">
        <p14:creationId xmlns:p14="http://schemas.microsoft.com/office/powerpoint/2010/main" val="4314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15</a:t>
            </a:fld>
            <a:endParaRPr lang="en-US"/>
          </a:p>
        </p:txBody>
      </p:sp>
    </p:spTree>
    <p:extLst>
      <p:ext uri="{BB962C8B-B14F-4D97-AF65-F5344CB8AC3E}">
        <p14:creationId xmlns:p14="http://schemas.microsoft.com/office/powerpoint/2010/main" val="643525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18</a:t>
            </a:fld>
            <a:endParaRPr lang="en-US"/>
          </a:p>
        </p:txBody>
      </p:sp>
    </p:spTree>
    <p:extLst>
      <p:ext uri="{BB962C8B-B14F-4D97-AF65-F5344CB8AC3E}">
        <p14:creationId xmlns:p14="http://schemas.microsoft.com/office/powerpoint/2010/main" val="1653603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19</a:t>
            </a:fld>
            <a:endParaRPr lang="en-US"/>
          </a:p>
        </p:txBody>
      </p:sp>
    </p:spTree>
    <p:extLst>
      <p:ext uri="{BB962C8B-B14F-4D97-AF65-F5344CB8AC3E}">
        <p14:creationId xmlns:p14="http://schemas.microsoft.com/office/powerpoint/2010/main" val="3188483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21</a:t>
            </a:fld>
            <a:endParaRPr lang="en-US"/>
          </a:p>
        </p:txBody>
      </p:sp>
    </p:spTree>
    <p:extLst>
      <p:ext uri="{BB962C8B-B14F-4D97-AF65-F5344CB8AC3E}">
        <p14:creationId xmlns:p14="http://schemas.microsoft.com/office/powerpoint/2010/main" val="1893426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22</a:t>
            </a:fld>
            <a:endParaRPr lang="en-US"/>
          </a:p>
        </p:txBody>
      </p:sp>
    </p:spTree>
    <p:extLst>
      <p:ext uri="{BB962C8B-B14F-4D97-AF65-F5344CB8AC3E}">
        <p14:creationId xmlns:p14="http://schemas.microsoft.com/office/powerpoint/2010/main" val="2579868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a:t>
            </a:fld>
            <a:endParaRPr lang="en-US"/>
          </a:p>
        </p:txBody>
      </p:sp>
    </p:spTree>
    <p:extLst>
      <p:ext uri="{BB962C8B-B14F-4D97-AF65-F5344CB8AC3E}">
        <p14:creationId xmlns:p14="http://schemas.microsoft.com/office/powerpoint/2010/main" val="797372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33</a:t>
            </a:fld>
            <a:endParaRPr lang="en-US"/>
          </a:p>
        </p:txBody>
      </p:sp>
    </p:spTree>
    <p:extLst>
      <p:ext uri="{BB962C8B-B14F-4D97-AF65-F5344CB8AC3E}">
        <p14:creationId xmlns:p14="http://schemas.microsoft.com/office/powerpoint/2010/main" val="430667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3</a:t>
            </a:fld>
            <a:endParaRPr lang="en-US"/>
          </a:p>
        </p:txBody>
      </p:sp>
    </p:spTree>
    <p:extLst>
      <p:ext uri="{BB962C8B-B14F-4D97-AF65-F5344CB8AC3E}">
        <p14:creationId xmlns:p14="http://schemas.microsoft.com/office/powerpoint/2010/main" val="823383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4</a:t>
            </a:fld>
            <a:endParaRPr lang="en-US"/>
          </a:p>
        </p:txBody>
      </p:sp>
    </p:spTree>
    <p:extLst>
      <p:ext uri="{BB962C8B-B14F-4D97-AF65-F5344CB8AC3E}">
        <p14:creationId xmlns:p14="http://schemas.microsoft.com/office/powerpoint/2010/main" val="580394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5</a:t>
            </a:fld>
            <a:endParaRPr lang="en-US"/>
          </a:p>
        </p:txBody>
      </p:sp>
    </p:spTree>
    <p:extLst>
      <p:ext uri="{BB962C8B-B14F-4D97-AF65-F5344CB8AC3E}">
        <p14:creationId xmlns:p14="http://schemas.microsoft.com/office/powerpoint/2010/main" val="321171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6</a:t>
            </a:fld>
            <a:endParaRPr lang="en-US"/>
          </a:p>
        </p:txBody>
      </p:sp>
    </p:spTree>
    <p:extLst>
      <p:ext uri="{BB962C8B-B14F-4D97-AF65-F5344CB8AC3E}">
        <p14:creationId xmlns:p14="http://schemas.microsoft.com/office/powerpoint/2010/main" val="116247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7</a:t>
            </a:fld>
            <a:endParaRPr lang="en-US"/>
          </a:p>
        </p:txBody>
      </p:sp>
    </p:spTree>
    <p:extLst>
      <p:ext uri="{BB962C8B-B14F-4D97-AF65-F5344CB8AC3E}">
        <p14:creationId xmlns:p14="http://schemas.microsoft.com/office/powerpoint/2010/main" val="3102845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8</a:t>
            </a:fld>
            <a:endParaRPr lang="en-US"/>
          </a:p>
        </p:txBody>
      </p:sp>
    </p:spTree>
    <p:extLst>
      <p:ext uri="{BB962C8B-B14F-4D97-AF65-F5344CB8AC3E}">
        <p14:creationId xmlns:p14="http://schemas.microsoft.com/office/powerpoint/2010/main" val="2281626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9</a:t>
            </a:fld>
            <a:endParaRPr lang="en-US"/>
          </a:p>
        </p:txBody>
      </p:sp>
    </p:spTree>
    <p:extLst>
      <p:ext uri="{BB962C8B-B14F-4D97-AF65-F5344CB8AC3E}">
        <p14:creationId xmlns:p14="http://schemas.microsoft.com/office/powerpoint/2010/main" val="3706963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6350"/>
            <a:ext cx="9140825" cy="6851650"/>
            <a:chOff x="0" y="4"/>
            <a:chExt cx="5758" cy="4316"/>
          </a:xfrm>
        </p:grpSpPr>
        <p:grpSp>
          <p:nvGrpSpPr>
            <p:cNvPr id="5123" name="Group 3"/>
            <p:cNvGrpSpPr>
              <a:grpSpLocks/>
            </p:cNvGrpSpPr>
            <p:nvPr/>
          </p:nvGrpSpPr>
          <p:grpSpPr bwMode="auto">
            <a:xfrm>
              <a:off x="0" y="1161"/>
              <a:ext cx="5758" cy="3159"/>
              <a:chOff x="0" y="1161"/>
              <a:chExt cx="5758" cy="3159"/>
            </a:xfrm>
          </p:grpSpPr>
          <p:sp>
            <p:nvSpPr>
              <p:cNvPr id="5124"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5125"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sp>
          <p:nvSpPr>
            <p:cNvPr id="512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512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512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grpSp>
          <p:nvGrpSpPr>
            <p:cNvPr id="5129" name="Group 9"/>
            <p:cNvGrpSpPr>
              <a:grpSpLocks/>
            </p:cNvGrpSpPr>
            <p:nvPr/>
          </p:nvGrpSpPr>
          <p:grpSpPr bwMode="auto">
            <a:xfrm>
              <a:off x="348" y="4"/>
              <a:ext cx="5410" cy="4316"/>
              <a:chOff x="348" y="4"/>
              <a:chExt cx="5410" cy="4316"/>
            </a:xfrm>
          </p:grpSpPr>
          <p:sp>
            <p:nvSpPr>
              <p:cNvPr id="513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513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513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513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513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513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5136" name="Rectangle 16"/>
          <p:cNvSpPr>
            <a:spLocks noGrp="1" noChangeArrowheads="1"/>
          </p:cNvSpPr>
          <p:nvPr>
            <p:ph type="ctrTitle" sz="quarter"/>
          </p:nvPr>
        </p:nvSpPr>
        <p:spPr>
          <a:xfrm>
            <a:off x="990600" y="152400"/>
            <a:ext cx="7086600" cy="1431925"/>
          </a:xfrm>
        </p:spPr>
        <p:txBody>
          <a:bodyPr anchor="b"/>
          <a:lstStyle>
            <a:lvl1pPr>
              <a:defRPr b="1">
                <a:solidFill>
                  <a:schemeClr val="tx1"/>
                </a:solidFill>
              </a:defRPr>
            </a:lvl1pPr>
          </a:lstStyle>
          <a:p>
            <a:r>
              <a:rPr lang="en-US"/>
              <a:t>Click to edit Master title style</a:t>
            </a:r>
          </a:p>
        </p:txBody>
      </p:sp>
      <p:sp>
        <p:nvSpPr>
          <p:cNvPr id="5137" name="Rectangle 17"/>
          <p:cNvSpPr>
            <a:spLocks noGrp="1" noChangeArrowheads="1"/>
          </p:cNvSpPr>
          <p:nvPr>
            <p:ph type="subTitle" sz="quarter" idx="1"/>
          </p:nvPr>
        </p:nvSpPr>
        <p:spPr>
          <a:xfrm>
            <a:off x="990600" y="2362200"/>
            <a:ext cx="7086600" cy="1752600"/>
          </a:xfrm>
        </p:spPr>
        <p:txBody>
          <a:bodyPr/>
          <a:lstStyle>
            <a:lvl1pPr marL="0" indent="0">
              <a:buFont typeface="Wingdings" pitchFamily="2" charset="2"/>
              <a:buNone/>
              <a:defRPr/>
            </a:lvl1pPr>
          </a:lstStyle>
          <a:p>
            <a:r>
              <a:rPr lang="en-US"/>
              <a:t>Click to edit Master subtitle style</a:t>
            </a:r>
          </a:p>
        </p:txBody>
      </p:sp>
      <p:sp>
        <p:nvSpPr>
          <p:cNvPr id="5138" name="Rectangle 18"/>
          <p:cNvSpPr>
            <a:spLocks noGrp="1" noChangeArrowheads="1"/>
          </p:cNvSpPr>
          <p:nvPr>
            <p:ph type="dt" sz="quarter" idx="2"/>
          </p:nvPr>
        </p:nvSpPr>
        <p:spPr/>
        <p:txBody>
          <a:bodyPr/>
          <a:lstStyle>
            <a:lvl1pPr>
              <a:defRPr/>
            </a:lvl1pPr>
          </a:lstStyle>
          <a:p>
            <a:endParaRPr lang="en-US"/>
          </a:p>
        </p:txBody>
      </p:sp>
      <p:sp>
        <p:nvSpPr>
          <p:cNvPr id="5139" name="Rectangle 19"/>
          <p:cNvSpPr>
            <a:spLocks noGrp="1" noChangeArrowheads="1"/>
          </p:cNvSpPr>
          <p:nvPr>
            <p:ph type="ftr" sz="quarter" idx="3"/>
          </p:nvPr>
        </p:nvSpPr>
        <p:spPr>
          <a:xfrm>
            <a:off x="3352800" y="6248400"/>
            <a:ext cx="2895600" cy="457200"/>
          </a:xfrm>
        </p:spPr>
        <p:txBody>
          <a:bodyPr/>
          <a:lstStyle>
            <a:lvl1pPr>
              <a:defRPr/>
            </a:lvl1pPr>
          </a:lstStyle>
          <a:p>
            <a:endParaRPr lang="en-US"/>
          </a:p>
        </p:txBody>
      </p:sp>
      <p:sp>
        <p:nvSpPr>
          <p:cNvPr id="5140" name="Rectangle 20"/>
          <p:cNvSpPr>
            <a:spLocks noGrp="1" noChangeArrowheads="1"/>
          </p:cNvSpPr>
          <p:nvPr>
            <p:ph type="sldNum" sz="quarter" idx="4"/>
          </p:nvPr>
        </p:nvSpPr>
        <p:spPr/>
        <p:txBody>
          <a:bodyPr/>
          <a:lstStyle>
            <a:lvl1pPr>
              <a:defRPr/>
            </a:lvl1pPr>
          </a:lstStyle>
          <a:p>
            <a:fld id="{8D26904D-3DCA-4DED-BCD5-EA5121913C6D}" type="slidenum">
              <a:rPr lang="en-US"/>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635C77-0648-42D6-8FB5-0C77368F5D10}" type="slidenum">
              <a:rPr lang="en-US"/>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A72443-A704-4C3F-9353-556B7199E211}" type="slidenum">
              <a:rPr lang="en-US"/>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BB09CA-7BED-4458-9A25-B13CD4B7D231}" type="slidenum">
              <a:rPr lang="en-US"/>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9F1DE9-AFDF-46E8-B359-84C8E2CD3E3A}" type="slidenum">
              <a:rPr lang="en-US"/>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46FE9B-A511-4BE4-AAE2-86712564401B}" type="slidenum">
              <a:rPr lang="en-US"/>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072F798-B903-456E-97F8-BDC2C838CF1E}" type="slidenum">
              <a:rPr lang="en-US"/>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26D167F-E632-401B-901A-C573DF350842}" type="slidenum">
              <a:rPr lang="en-US"/>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8540966-C5EA-4E84-A464-F1C5DF9818D4}" type="slidenum">
              <a:rPr lang="en-US"/>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D1C3A0-A60D-428F-89BF-99E06B509917}" type="slidenum">
              <a:rPr lang="en-US"/>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5D3AE0-4A82-4CFE-9D31-1F839B24A362}" type="slidenum">
              <a:rPr lang="en-US"/>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6350"/>
            <a:ext cx="9140825" cy="6851650"/>
            <a:chOff x="0" y="4"/>
            <a:chExt cx="5758" cy="4316"/>
          </a:xfrm>
        </p:grpSpPr>
        <p:sp>
          <p:nvSpPr>
            <p:cNvPr id="4099"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4100"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nvGrpSpPr>
            <p:cNvPr id="4101" name="Group 5"/>
            <p:cNvGrpSpPr>
              <a:grpSpLocks/>
            </p:cNvGrpSpPr>
            <p:nvPr userDrawn="1"/>
          </p:nvGrpSpPr>
          <p:grpSpPr bwMode="auto">
            <a:xfrm>
              <a:off x="0" y="4"/>
              <a:ext cx="5758" cy="4316"/>
              <a:chOff x="0" y="4"/>
              <a:chExt cx="5758" cy="4316"/>
            </a:xfrm>
          </p:grpSpPr>
          <p:sp>
            <p:nvSpPr>
              <p:cNvPr id="4102"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4103"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4104"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4105"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4106"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410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4108"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sp>
            <p:nvSpPr>
              <p:cNvPr id="4109"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411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411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1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endParaRPr lang="en-US"/>
          </a:p>
        </p:txBody>
      </p:sp>
      <p:sp>
        <p:nvSpPr>
          <p:cNvPr id="411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endParaRPr lang="en-US"/>
          </a:p>
        </p:txBody>
      </p:sp>
      <p:sp>
        <p:nvSpPr>
          <p:cNvPr id="411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80441FC2-77E7-4232-822D-72B434011D4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fade/>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theoi.com/Khthonios/PotamosStyx.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www.crystalinks.com/plutorome.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990600" y="228600"/>
            <a:ext cx="7086600" cy="1431925"/>
          </a:xfrm>
        </p:spPr>
        <p:txBody>
          <a:bodyPr/>
          <a:lstStyle/>
          <a:p>
            <a:r>
              <a:rPr lang="en-US" smtClean="0">
                <a:solidFill>
                  <a:srgbClr val="FFC000"/>
                </a:solidFill>
              </a:rPr>
              <a:t>Chapter Twelve</a:t>
            </a:r>
            <a:endParaRPr lang="en-US" dirty="0">
              <a:solidFill>
                <a:srgbClr val="FFC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40" y="2895600"/>
            <a:ext cx="9144000" cy="2887579"/>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Cicero [9]</a:t>
            </a:r>
            <a:endParaRPr lang="en-US"/>
          </a:p>
        </p:txBody>
      </p:sp>
      <p:sp>
        <p:nvSpPr>
          <p:cNvPr id="3" name="Content Placeholder 2"/>
          <p:cNvSpPr>
            <a:spLocks noGrp="1"/>
          </p:cNvSpPr>
          <p:nvPr>
            <p:ph idx="1"/>
          </p:nvPr>
        </p:nvSpPr>
        <p:spPr/>
        <p:txBody>
          <a:bodyPr/>
          <a:lstStyle/>
          <a:p>
            <a:pPr marL="0" indent="0">
              <a:buNone/>
            </a:pPr>
            <a:r>
              <a:rPr lang="en-US" sz="2800">
                <a:effectLst/>
              </a:rPr>
              <a:t>O </a:t>
            </a:r>
            <a:r>
              <a:rPr lang="en-US" sz="2800" smtClean="0">
                <a:effectLst/>
              </a:rPr>
              <a:t>di </a:t>
            </a:r>
            <a:r>
              <a:rPr lang="en-US" sz="2800">
                <a:effectLst/>
              </a:rPr>
              <a:t>immortales! </a:t>
            </a:r>
            <a:r>
              <a:rPr lang="en-US" sz="2800" smtClean="0">
                <a:effectLst/>
              </a:rPr>
              <a:t>Ubinam gentium </a:t>
            </a:r>
            <a:r>
              <a:rPr lang="en-US" sz="2800">
                <a:effectLst/>
              </a:rPr>
              <a:t>sumus? In quā urbe vivimus? Quam </a:t>
            </a:r>
            <a:r>
              <a:rPr lang="en-US" sz="2800" smtClean="0">
                <a:effectLst/>
              </a:rPr>
              <a:t>rem </a:t>
            </a:r>
            <a:r>
              <a:rPr lang="en-US" sz="2800">
                <a:effectLst/>
              </a:rPr>
              <a:t>publicam habemus? Hic, hic sunt in nostro numero, patres conscripti,</a:t>
            </a:r>
          </a:p>
          <a:p>
            <a:pPr marL="0" indent="0">
              <a:buNone/>
            </a:pPr>
            <a:r>
              <a:rPr lang="en-US" sz="2800">
                <a:effectLst/>
              </a:rPr>
              <a:t>in hoc orbis terrae sanctissimo gravissimoque consilio, qui de </a:t>
            </a:r>
            <a:r>
              <a:rPr lang="en-US" sz="2800" smtClean="0">
                <a:effectLst/>
              </a:rPr>
              <a:t>nostro </a:t>
            </a:r>
            <a:r>
              <a:rPr lang="en-US" sz="2800">
                <a:effectLst/>
              </a:rPr>
              <a:t>omnium interitu, qui de huius urbis atque adeo de </a:t>
            </a:r>
            <a:r>
              <a:rPr lang="en-US" sz="2800" smtClean="0">
                <a:effectLst/>
              </a:rPr>
              <a:t>orbis </a:t>
            </a:r>
            <a:r>
              <a:rPr lang="en-US" sz="2800">
                <a:effectLst/>
              </a:rPr>
              <a:t>terrarum exitio cogitent!</a:t>
            </a:r>
          </a:p>
        </p:txBody>
      </p:sp>
    </p:spTree>
    <p:extLst>
      <p:ext uri="{BB962C8B-B14F-4D97-AF65-F5344CB8AC3E}">
        <p14:creationId xmlns:p14="http://schemas.microsoft.com/office/powerpoint/2010/main" val="2113550746"/>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Cicero [9]</a:t>
            </a:r>
          </a:p>
        </p:txBody>
      </p:sp>
      <p:sp>
        <p:nvSpPr>
          <p:cNvPr id="3" name="Content Placeholder 2"/>
          <p:cNvSpPr>
            <a:spLocks noGrp="1"/>
          </p:cNvSpPr>
          <p:nvPr>
            <p:ph idx="1"/>
          </p:nvPr>
        </p:nvSpPr>
        <p:spPr>
          <a:xfrm>
            <a:off x="1143000" y="1981200"/>
            <a:ext cx="7543800" cy="4114800"/>
          </a:xfrm>
        </p:spPr>
        <p:txBody>
          <a:bodyPr/>
          <a:lstStyle/>
          <a:p>
            <a:pPr marL="0" indent="0">
              <a:buNone/>
            </a:pPr>
            <a:r>
              <a:rPr lang="en-US" sz="2800" smtClean="0">
                <a:effectLst/>
              </a:rPr>
              <a:t> Hos </a:t>
            </a:r>
            <a:r>
              <a:rPr lang="en-US" sz="2800">
                <a:effectLst/>
              </a:rPr>
              <a:t>ego video, consul, et de re publica sententiam rogo et, quos ferro trucidari oportebat, eos nondum voce </a:t>
            </a:r>
            <a:r>
              <a:rPr lang="en-US" sz="2800" smtClean="0">
                <a:effectLst/>
              </a:rPr>
              <a:t>vulnero</a:t>
            </a:r>
            <a:r>
              <a:rPr lang="en-US" sz="2800">
                <a:effectLst/>
              </a:rPr>
              <a:t>!</a:t>
            </a:r>
          </a:p>
          <a:p>
            <a:pPr marL="0" indent="0">
              <a:buNone/>
            </a:pPr>
            <a:r>
              <a:rPr lang="en-US" sz="2800">
                <a:effectLst/>
              </a:rPr>
              <a:t> </a:t>
            </a:r>
            <a:r>
              <a:rPr lang="en-US" sz="2800" smtClean="0">
                <a:effectLst/>
              </a:rPr>
              <a:t> Fuisti </a:t>
            </a:r>
            <a:r>
              <a:rPr lang="en-US" sz="2800">
                <a:effectLst/>
              </a:rPr>
              <a:t>igitur apud Laecam illā nocte, Catilina, distribuisti partes Italiae; statuisti, quo quemque proficisci placeret, delegisti quos Romae relinqueres, quos tecum educeres, discripsisti urbis partes </a:t>
            </a:r>
            <a:r>
              <a:rPr lang="en-US" sz="2800" smtClean="0">
                <a:effectLst/>
              </a:rPr>
              <a:t>ad </a:t>
            </a:r>
            <a:r>
              <a:rPr lang="en-US" sz="2800">
                <a:effectLst/>
              </a:rPr>
              <a:t>incendia, confirmasti te ipsum iam esse exiturum;</a:t>
            </a:r>
            <a:endParaRPr lang="en-US" sz="2800">
              <a:latin typeface="Comic Sans MS" panose="030F0702030302020204" pitchFamily="66" charset="0"/>
            </a:endParaRPr>
          </a:p>
        </p:txBody>
      </p:sp>
    </p:spTree>
    <p:extLst>
      <p:ext uri="{BB962C8B-B14F-4D97-AF65-F5344CB8AC3E}">
        <p14:creationId xmlns:p14="http://schemas.microsoft.com/office/powerpoint/2010/main" val="287625860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990600" y="228601"/>
            <a:ext cx="6959600" cy="1143000"/>
          </a:xfrm>
        </p:spPr>
        <p:txBody>
          <a:bodyPr/>
          <a:lstStyle/>
          <a:p>
            <a:r>
              <a:rPr lang="en-US" b="0" smtClean="0">
                <a:solidFill>
                  <a:schemeClr val="tx2">
                    <a:lumMod val="60000"/>
                    <a:lumOff val="40000"/>
                  </a:schemeClr>
                </a:solidFill>
              </a:rPr>
              <a:t> </a:t>
            </a:r>
            <a:r>
              <a:rPr lang="en-US" b="0">
                <a:solidFill>
                  <a:srgbClr val="FFC000"/>
                </a:solidFill>
              </a:rPr>
              <a:t>Cicero [9]</a:t>
            </a:r>
            <a:endParaRPr lang="en-US" b="0" dirty="0">
              <a:solidFill>
                <a:srgbClr val="FFC000"/>
              </a:solidFill>
            </a:endParaRPr>
          </a:p>
        </p:txBody>
      </p:sp>
      <p:sp>
        <p:nvSpPr>
          <p:cNvPr id="22531" name="Rectangle 3"/>
          <p:cNvSpPr>
            <a:spLocks noGrp="1" noChangeArrowheads="1"/>
          </p:cNvSpPr>
          <p:nvPr>
            <p:ph type="subTitle" idx="1"/>
          </p:nvPr>
        </p:nvSpPr>
        <p:spPr>
          <a:xfrm>
            <a:off x="990600" y="1828800"/>
            <a:ext cx="7162800" cy="4495800"/>
          </a:xfrm>
        </p:spPr>
        <p:txBody>
          <a:bodyPr/>
          <a:lstStyle/>
          <a:p>
            <a:endParaRPr lang="en-US" sz="2800" smtClean="0">
              <a:solidFill>
                <a:schemeClr val="tx2">
                  <a:lumMod val="20000"/>
                  <a:lumOff val="80000"/>
                </a:schemeClr>
              </a:solidFill>
            </a:endParaRPr>
          </a:p>
          <a:p>
            <a:endParaRPr lang="en-US" sz="2800">
              <a:solidFill>
                <a:schemeClr val="tx2">
                  <a:lumMod val="20000"/>
                  <a:lumOff val="80000"/>
                </a:schemeClr>
              </a:solidFill>
            </a:endParaRPr>
          </a:p>
          <a:p>
            <a:endParaRPr lang="en-US" sz="2800" smtClean="0">
              <a:solidFill>
                <a:schemeClr val="tx2">
                  <a:lumMod val="20000"/>
                  <a:lumOff val="80000"/>
                </a:schemeClr>
              </a:solidFill>
            </a:endParaRPr>
          </a:p>
          <a:p>
            <a:endParaRPr lang="en-US" sz="2800">
              <a:solidFill>
                <a:schemeClr val="tx2">
                  <a:lumMod val="20000"/>
                  <a:lumOff val="80000"/>
                </a:schemeClr>
              </a:solidFill>
            </a:endParaRPr>
          </a:p>
          <a:p>
            <a:endParaRPr lang="en-US" sz="2800" smtClean="0">
              <a:solidFill>
                <a:schemeClr val="tx2">
                  <a:lumMod val="20000"/>
                  <a:lumOff val="80000"/>
                </a:schemeClr>
              </a:solidFill>
            </a:endParaRPr>
          </a:p>
          <a:p>
            <a:r>
              <a:rPr lang="en-US" sz="2800" smtClean="0">
                <a:solidFill>
                  <a:schemeClr val="tx2">
                    <a:lumMod val="20000"/>
                    <a:lumOff val="80000"/>
                  </a:schemeClr>
                </a:solidFill>
              </a:rPr>
              <a:t> </a:t>
            </a:r>
            <a:endParaRPr lang="en-US" sz="3200" i="1" dirty="0">
              <a:solidFill>
                <a:schemeClr val="tx2">
                  <a:lumMod val="20000"/>
                  <a:lumOff val="80000"/>
                </a:schemeClr>
              </a:solidFill>
            </a:endParaRPr>
          </a:p>
        </p:txBody>
      </p:sp>
      <p:sp>
        <p:nvSpPr>
          <p:cNvPr id="4" name="TextBox 3"/>
          <p:cNvSpPr txBox="1"/>
          <p:nvPr/>
        </p:nvSpPr>
        <p:spPr>
          <a:xfrm>
            <a:off x="1424940" y="1828800"/>
            <a:ext cx="7086600" cy="4031873"/>
          </a:xfrm>
          <a:prstGeom prst="rect">
            <a:avLst/>
          </a:prstGeom>
          <a:noFill/>
        </p:spPr>
        <p:txBody>
          <a:bodyPr wrap="square" rtlCol="0">
            <a:spAutoFit/>
          </a:bodyPr>
          <a:lstStyle/>
          <a:p>
            <a:r>
              <a:rPr lang="en-US" sz="2800">
                <a:latin typeface="Verdana" panose="020B0604030504040204" pitchFamily="34" charset="0"/>
                <a:ea typeface="Verdana" panose="020B0604030504040204" pitchFamily="34" charset="0"/>
                <a:cs typeface="Verdana" panose="020B0604030504040204" pitchFamily="34" charset="0"/>
              </a:rPr>
              <a:t>dixisti </a:t>
            </a:r>
            <a:r>
              <a:rPr lang="en-US" sz="2800" smtClean="0">
                <a:latin typeface="Verdana" panose="020B0604030504040204" pitchFamily="34" charset="0"/>
                <a:ea typeface="Verdana" panose="020B0604030504040204" pitchFamily="34" charset="0"/>
                <a:cs typeface="Verdana" panose="020B0604030504040204" pitchFamily="34" charset="0"/>
              </a:rPr>
              <a:t>paulum </a:t>
            </a:r>
            <a:r>
              <a:rPr lang="en-US" sz="2800">
                <a:latin typeface="Verdana" panose="020B0604030504040204" pitchFamily="34" charset="0"/>
                <a:ea typeface="Verdana" panose="020B0604030504040204" pitchFamily="34" charset="0"/>
                <a:cs typeface="Verdana" panose="020B0604030504040204" pitchFamily="34" charset="0"/>
              </a:rPr>
              <a:t>tibi esse etiam nunc morae, quod ego viverem. Reperti sunt duo equites Romani</a:t>
            </a:r>
            <a:r>
              <a:rPr lang="en-US" sz="2800" smtClean="0">
                <a:latin typeface="Verdana" panose="020B0604030504040204" pitchFamily="34" charset="0"/>
                <a:ea typeface="Verdana" panose="020B0604030504040204" pitchFamily="34" charset="0"/>
                <a:cs typeface="Verdana" panose="020B0604030504040204" pitchFamily="34" charset="0"/>
              </a:rPr>
              <a:t>,</a:t>
            </a:r>
          </a:p>
          <a:p>
            <a:r>
              <a:rPr lang="en-US" sz="2800" smtClean="0">
                <a:latin typeface="Verdana" panose="020B0604030504040204" pitchFamily="34" charset="0"/>
                <a:ea typeface="Verdana" panose="020B0604030504040204" pitchFamily="34" charset="0"/>
                <a:cs typeface="Verdana" panose="020B0604030504040204" pitchFamily="34" charset="0"/>
              </a:rPr>
              <a:t>qui te </a:t>
            </a:r>
            <a:r>
              <a:rPr lang="en-US" sz="2800">
                <a:latin typeface="Verdana" panose="020B0604030504040204" pitchFamily="34" charset="0"/>
                <a:ea typeface="Verdana" panose="020B0604030504040204" pitchFamily="34" charset="0"/>
                <a:cs typeface="Verdana" panose="020B0604030504040204" pitchFamily="34" charset="0"/>
              </a:rPr>
              <a:t>istā curā liberarent </a:t>
            </a:r>
            <a:endParaRPr lang="en-US" sz="2800" smtClean="0">
              <a:latin typeface="Verdana" panose="020B0604030504040204" pitchFamily="34" charset="0"/>
              <a:ea typeface="Verdana" panose="020B0604030504040204" pitchFamily="34" charset="0"/>
              <a:cs typeface="Verdana" panose="020B0604030504040204" pitchFamily="34" charset="0"/>
            </a:endParaRPr>
          </a:p>
          <a:p>
            <a:r>
              <a:rPr lang="en-US" sz="2800" smtClean="0">
                <a:latin typeface="Verdana" panose="020B0604030504040204" pitchFamily="34" charset="0"/>
                <a:ea typeface="Verdana" panose="020B0604030504040204" pitchFamily="34" charset="0"/>
                <a:cs typeface="Verdana" panose="020B0604030504040204" pitchFamily="34" charset="0"/>
              </a:rPr>
              <a:t>et </a:t>
            </a:r>
            <a:r>
              <a:rPr lang="en-US" sz="2800">
                <a:latin typeface="Verdana" panose="020B0604030504040204" pitchFamily="34" charset="0"/>
                <a:ea typeface="Verdana" panose="020B0604030504040204" pitchFamily="34" charset="0"/>
                <a:cs typeface="Verdana" panose="020B0604030504040204" pitchFamily="34" charset="0"/>
              </a:rPr>
              <a:t>sese illa ipsa nocte </a:t>
            </a:r>
            <a:endParaRPr lang="en-US" sz="2800" smtClean="0">
              <a:latin typeface="Verdana" panose="020B0604030504040204" pitchFamily="34" charset="0"/>
              <a:ea typeface="Verdana" panose="020B0604030504040204" pitchFamily="34" charset="0"/>
              <a:cs typeface="Verdana" panose="020B0604030504040204" pitchFamily="34" charset="0"/>
            </a:endParaRPr>
          </a:p>
          <a:p>
            <a:r>
              <a:rPr lang="en-US" sz="2800" smtClean="0">
                <a:latin typeface="Verdana" panose="020B0604030504040204" pitchFamily="34" charset="0"/>
                <a:ea typeface="Verdana" panose="020B0604030504040204" pitchFamily="34" charset="0"/>
                <a:cs typeface="Verdana" panose="020B0604030504040204" pitchFamily="34" charset="0"/>
              </a:rPr>
              <a:t>paulo </a:t>
            </a:r>
            <a:r>
              <a:rPr lang="en-US" sz="2800">
                <a:latin typeface="Verdana" panose="020B0604030504040204" pitchFamily="34" charset="0"/>
                <a:ea typeface="Verdana" panose="020B0604030504040204" pitchFamily="34" charset="0"/>
                <a:cs typeface="Verdana" panose="020B0604030504040204" pitchFamily="34" charset="0"/>
              </a:rPr>
              <a:t>ante lucem me in </a:t>
            </a:r>
            <a:endParaRPr lang="en-US" sz="2800" smtClean="0">
              <a:latin typeface="Verdana" panose="020B0604030504040204" pitchFamily="34" charset="0"/>
              <a:ea typeface="Verdana" panose="020B0604030504040204" pitchFamily="34" charset="0"/>
              <a:cs typeface="Verdana" panose="020B0604030504040204" pitchFamily="34" charset="0"/>
            </a:endParaRPr>
          </a:p>
          <a:p>
            <a:r>
              <a:rPr lang="en-US" sz="2800" smtClean="0">
                <a:latin typeface="Verdana" panose="020B0604030504040204" pitchFamily="34" charset="0"/>
                <a:ea typeface="Verdana" panose="020B0604030504040204" pitchFamily="34" charset="0"/>
                <a:cs typeface="Verdana" panose="020B0604030504040204" pitchFamily="34" charset="0"/>
              </a:rPr>
              <a:t>meo </a:t>
            </a:r>
            <a:r>
              <a:rPr lang="en-US" sz="2800">
                <a:latin typeface="Verdana" panose="020B0604030504040204" pitchFamily="34" charset="0"/>
                <a:ea typeface="Verdana" panose="020B0604030504040204" pitchFamily="34" charset="0"/>
                <a:cs typeface="Verdana" panose="020B0604030504040204" pitchFamily="34" charset="0"/>
              </a:rPr>
              <a:t>lectulo </a:t>
            </a:r>
            <a:r>
              <a:rPr lang="en-US" sz="2800" smtClean="0">
                <a:latin typeface="Verdana" panose="020B0604030504040204" pitchFamily="34" charset="0"/>
                <a:ea typeface="Verdana" panose="020B0604030504040204" pitchFamily="34" charset="0"/>
                <a:cs typeface="Verdana" panose="020B0604030504040204" pitchFamily="34" charset="0"/>
              </a:rPr>
              <a:t>interfecturos</a:t>
            </a:r>
          </a:p>
          <a:p>
            <a:r>
              <a:rPr lang="en-US" sz="2800" smtClean="0">
                <a:latin typeface="Verdana" panose="020B0604030504040204" pitchFamily="34" charset="0"/>
                <a:ea typeface="Verdana" panose="020B0604030504040204" pitchFamily="34" charset="0"/>
                <a:cs typeface="Verdana" panose="020B0604030504040204" pitchFamily="34" charset="0"/>
              </a:rPr>
              <a:t> </a:t>
            </a:r>
            <a:r>
              <a:rPr lang="en-US" sz="2800">
                <a:latin typeface="Verdana" panose="020B0604030504040204" pitchFamily="34" charset="0"/>
                <a:ea typeface="Verdana" panose="020B0604030504040204" pitchFamily="34" charset="0"/>
                <a:cs typeface="Verdana" panose="020B0604030504040204" pitchFamily="34" charset="0"/>
              </a:rPr>
              <a:t>[esse] pollicerentur.</a:t>
            </a:r>
          </a:p>
          <a:p>
            <a:r>
              <a:rPr lang="en-US" sz="3200"/>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3086986"/>
            <a:ext cx="1577340" cy="1859280"/>
          </a:xfrm>
          <a:prstGeom prst="rect">
            <a:avLst/>
          </a:prstGeom>
        </p:spPr>
      </p:pic>
    </p:spTree>
    <p:extLst>
      <p:ext uri="{BB962C8B-B14F-4D97-AF65-F5344CB8AC3E}">
        <p14:creationId xmlns:p14="http://schemas.microsoft.com/office/powerpoint/2010/main" val="3871578505"/>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Cicero [10]</a:t>
            </a:r>
            <a:endParaRPr lang="en-US"/>
          </a:p>
        </p:txBody>
      </p:sp>
      <p:sp>
        <p:nvSpPr>
          <p:cNvPr id="3" name="Content Placeholder 2"/>
          <p:cNvSpPr>
            <a:spLocks noGrp="1"/>
          </p:cNvSpPr>
          <p:nvPr>
            <p:ph idx="1"/>
          </p:nvPr>
        </p:nvSpPr>
        <p:spPr/>
        <p:txBody>
          <a:bodyPr/>
          <a:lstStyle/>
          <a:p>
            <a:pPr marL="0" indent="0">
              <a:buNone/>
            </a:pPr>
            <a:r>
              <a:rPr lang="en-US" sz="2800" b="1"/>
              <a:t>[10] </a:t>
            </a:r>
            <a:r>
              <a:rPr lang="en-US" sz="2800"/>
              <a:t>Haec ego omnia vixdum etiam coetu vestro dimisso comperi; domum meam maioribus praesidiis munivi atque firmavi. Exclusi eos, quos tu ad me salutatum </a:t>
            </a:r>
            <a:r>
              <a:rPr lang="en-US" sz="2800" smtClean="0"/>
              <a:t>mane miseras, </a:t>
            </a:r>
            <a:r>
              <a:rPr lang="en-US" sz="2800">
                <a:effectLst/>
              </a:rPr>
              <a:t>cum illi ipsi venissent, quos ego iam multis ac summis viris ad me id temporis venturos esse praedixeram.</a:t>
            </a:r>
          </a:p>
          <a:p>
            <a:pPr marL="0" indent="0">
              <a:buNone/>
            </a:pPr>
            <a:r>
              <a:rPr lang="en-US" sz="2800">
                <a:effectLst/>
              </a:rPr>
              <a:t> </a:t>
            </a:r>
          </a:p>
        </p:txBody>
      </p:sp>
    </p:spTree>
    <p:extLst>
      <p:ext uri="{BB962C8B-B14F-4D97-AF65-F5344CB8AC3E}">
        <p14:creationId xmlns:p14="http://schemas.microsoft.com/office/powerpoint/2010/main" val="1003797114"/>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Cicero [10]</a:t>
            </a:r>
            <a:endParaRPr lang="en-US"/>
          </a:p>
        </p:txBody>
      </p:sp>
      <p:sp>
        <p:nvSpPr>
          <p:cNvPr id="6" name="Content Placeholder 5"/>
          <p:cNvSpPr>
            <a:spLocks noGrp="1"/>
          </p:cNvSpPr>
          <p:nvPr>
            <p:ph idx="1"/>
          </p:nvPr>
        </p:nvSpPr>
        <p:spPr>
          <a:xfrm>
            <a:off x="1066800" y="1905000"/>
            <a:ext cx="7543800" cy="4114800"/>
          </a:xfrm>
        </p:spPr>
        <p:txBody>
          <a:bodyPr/>
          <a:lstStyle/>
          <a:p>
            <a:pPr marL="0" indent="0">
              <a:buNone/>
            </a:pPr>
            <a:r>
              <a:rPr lang="en-US" sz="2800" b="1">
                <a:effectLst/>
              </a:rPr>
              <a:t>V. </a:t>
            </a:r>
            <a:r>
              <a:rPr lang="en-US" sz="2800" smtClean="0">
                <a:effectLst/>
              </a:rPr>
              <a:t>Quae </a:t>
            </a:r>
            <a:r>
              <a:rPr lang="en-US" sz="2800">
                <a:effectLst/>
              </a:rPr>
              <a:t>cum ita sint, Catilina, perge, quo coepisti, egredere aliquando ex urbe; patent portae; proficiscere</a:t>
            </a:r>
            <a:r>
              <a:rPr lang="en-US" sz="2800" smtClean="0">
                <a:effectLst/>
              </a:rPr>
              <a:t>.</a:t>
            </a:r>
          </a:p>
          <a:p>
            <a:pPr marL="0" indent="0">
              <a:buNone/>
            </a:pPr>
            <a:r>
              <a:rPr lang="en-US" sz="2800" smtClean="0">
                <a:effectLst/>
              </a:rPr>
              <a:t>Nimium </a:t>
            </a:r>
            <a:r>
              <a:rPr lang="en-US" sz="2800">
                <a:effectLst/>
              </a:rPr>
              <a:t>diu te </a:t>
            </a:r>
            <a:r>
              <a:rPr lang="en-US" sz="2800" smtClean="0">
                <a:effectLst/>
              </a:rPr>
              <a:t/>
            </a:r>
            <a:br>
              <a:rPr lang="en-US" sz="2800" smtClean="0">
                <a:effectLst/>
              </a:rPr>
            </a:br>
            <a:r>
              <a:rPr lang="en-US" sz="2800" smtClean="0">
                <a:effectLst/>
              </a:rPr>
              <a:t>imperatorem </a:t>
            </a:r>
            <a:br>
              <a:rPr lang="en-US" sz="2800" smtClean="0">
                <a:effectLst/>
              </a:rPr>
            </a:br>
            <a:r>
              <a:rPr lang="en-US" sz="2800" smtClean="0">
                <a:effectLst/>
              </a:rPr>
              <a:t>tua </a:t>
            </a:r>
            <a:r>
              <a:rPr lang="en-US" sz="2800">
                <a:effectLst/>
              </a:rPr>
              <a:t>illa Manliana </a:t>
            </a:r>
            <a:r>
              <a:rPr lang="en-US" sz="2800" smtClean="0">
                <a:effectLst/>
              </a:rPr>
              <a:t/>
            </a:r>
            <a:br>
              <a:rPr lang="en-US" sz="2800" smtClean="0">
                <a:effectLst/>
              </a:rPr>
            </a:br>
            <a:r>
              <a:rPr lang="en-US" sz="2800" smtClean="0">
                <a:effectLst/>
              </a:rPr>
              <a:t>castra </a:t>
            </a:r>
            <a:r>
              <a:rPr lang="en-US" sz="2800">
                <a:effectLst/>
              </a:rPr>
              <a:t>desiderant.  </a:t>
            </a:r>
            <a:r>
              <a:rPr lang="en-US" sz="2800" smtClean="0">
                <a:effectLst/>
              </a:rPr>
              <a:t/>
            </a:r>
            <a:br>
              <a:rPr lang="en-US" sz="2800" smtClean="0">
                <a:effectLst/>
              </a:rPr>
            </a:br>
            <a:r>
              <a:rPr lang="en-US" sz="2800" smtClean="0">
                <a:effectLst/>
              </a:rPr>
              <a:t>Educ </a:t>
            </a:r>
            <a:r>
              <a:rPr lang="en-US" sz="2800">
                <a:effectLst/>
              </a:rPr>
              <a:t>tecum etiam </a:t>
            </a:r>
            <a:r>
              <a:rPr lang="en-US" sz="2800" smtClean="0">
                <a:effectLst/>
              </a:rPr>
              <a:t/>
            </a:r>
            <a:br>
              <a:rPr lang="en-US" sz="2800" smtClean="0">
                <a:effectLst/>
              </a:rPr>
            </a:br>
            <a:r>
              <a:rPr lang="en-US" sz="2800" smtClean="0">
                <a:effectLst/>
              </a:rPr>
              <a:t>omnes </a:t>
            </a:r>
            <a:r>
              <a:rPr lang="en-US" sz="2800">
                <a:effectLst/>
              </a:rPr>
              <a:t>tuos, si minus, quam plurimos; purga urbem. </a:t>
            </a:r>
            <a:endParaRPr lang="en-US" sz="2800">
              <a:latin typeface="Comic Sans MS" panose="030F0702030302020204" pitchFamily="66" charset="0"/>
            </a:endParaRPr>
          </a:p>
          <a:p>
            <a:pPr marL="0" indent="0">
              <a:buNone/>
            </a:pPr>
            <a:endParaRPr lang="en-US" sz="2800">
              <a:latin typeface="Comic Sans MS" panose="030F0702030302020204" pitchFamily="66"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429000"/>
            <a:ext cx="1536192" cy="2057400"/>
          </a:xfrm>
          <a:prstGeom prst="rect">
            <a:avLst/>
          </a:prstGeom>
        </p:spPr>
      </p:pic>
    </p:spTree>
    <p:extLst>
      <p:ext uri="{BB962C8B-B14F-4D97-AF65-F5344CB8AC3E}">
        <p14:creationId xmlns:p14="http://schemas.microsoft.com/office/powerpoint/2010/main" val="3777810727"/>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Cicero [10]</a:t>
            </a:r>
          </a:p>
        </p:txBody>
      </p:sp>
      <p:sp>
        <p:nvSpPr>
          <p:cNvPr id="3" name="Content Placeholder 2"/>
          <p:cNvSpPr>
            <a:spLocks noGrp="1"/>
          </p:cNvSpPr>
          <p:nvPr>
            <p:ph idx="1"/>
          </p:nvPr>
        </p:nvSpPr>
        <p:spPr/>
        <p:txBody>
          <a:bodyPr/>
          <a:lstStyle/>
          <a:p>
            <a:pPr marL="0" indent="0">
              <a:buNone/>
            </a:pPr>
            <a:r>
              <a:rPr lang="en-US" sz="2800">
                <a:effectLst/>
              </a:rPr>
              <a:t>Magno me metu liberabis, dum modo inter me atque te murus intersit.</a:t>
            </a:r>
          </a:p>
          <a:p>
            <a:pPr marL="0" indent="0">
              <a:buNone/>
            </a:pPr>
            <a:r>
              <a:rPr lang="en-US" sz="2800">
                <a:effectLst/>
              </a:rPr>
              <a:t>Nobiscum versari iam diutius non potes; non feram, non patiar, non sinam.</a:t>
            </a:r>
          </a:p>
          <a:p>
            <a:pPr marL="0" indent="0">
              <a:buNone/>
            </a:pPr>
            <a:r>
              <a:rPr lang="en-US" sz="2800" b="1">
                <a:effectLst/>
              </a:rPr>
              <a:t>[11] </a:t>
            </a:r>
            <a:r>
              <a:rPr lang="en-US" sz="2800">
                <a:effectLst/>
              </a:rPr>
              <a:t>Magna dis inmortalibus habenda est atque huic ipsi Iovi Statori, antiquissimo custodi huius urbis, gratia, quod hanc tam taetram, tam horribilem tamque infestam rei publicae pestem totiens iam effugimus. </a:t>
            </a:r>
            <a:endParaRPr lang="en-US"/>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Cicero [</a:t>
            </a:r>
            <a:r>
              <a:rPr lang="en-US" smtClean="0"/>
              <a:t>11]</a:t>
            </a:r>
            <a:endParaRPr lang="en-US"/>
          </a:p>
        </p:txBody>
      </p:sp>
      <p:sp>
        <p:nvSpPr>
          <p:cNvPr id="3" name="Content Placeholder 2"/>
          <p:cNvSpPr>
            <a:spLocks noGrp="1"/>
          </p:cNvSpPr>
          <p:nvPr>
            <p:ph idx="1"/>
          </p:nvPr>
        </p:nvSpPr>
        <p:spPr/>
        <p:txBody>
          <a:bodyPr/>
          <a:lstStyle/>
          <a:p>
            <a:pPr marL="0" indent="0">
              <a:buNone/>
            </a:pPr>
            <a:r>
              <a:rPr lang="en-US" sz="2800">
                <a:effectLst/>
              </a:rPr>
              <a:t>Non est saepius in uno homine summa salus periclitanda rei publicae</a:t>
            </a:r>
            <a:r>
              <a:rPr lang="en-US" sz="2800" smtClean="0">
                <a:effectLst/>
              </a:rPr>
              <a:t>.</a:t>
            </a:r>
            <a:br>
              <a:rPr lang="en-US" sz="2800" smtClean="0">
                <a:effectLst/>
              </a:rPr>
            </a:br>
            <a:r>
              <a:rPr lang="en-US" sz="2800" smtClean="0">
                <a:effectLst/>
              </a:rPr>
              <a:t>Quamdiu </a:t>
            </a:r>
            <a:r>
              <a:rPr lang="en-US" sz="2800">
                <a:effectLst/>
              </a:rPr>
              <a:t>mihi consuli designato, Catilina, insidiatus es, non publico me </a:t>
            </a:r>
            <a:r>
              <a:rPr lang="en-US" sz="2800" smtClean="0">
                <a:effectLst/>
              </a:rPr>
              <a:t>praesidio, sed </a:t>
            </a:r>
            <a:r>
              <a:rPr lang="en-US" sz="2800">
                <a:effectLst/>
              </a:rPr>
              <a:t>privata diligentiā defendi. Cum proximis comitiis consularibus</a:t>
            </a:r>
          </a:p>
          <a:p>
            <a:pPr marL="0" indent="0">
              <a:buNone/>
            </a:pPr>
            <a:r>
              <a:rPr lang="en-US" sz="2800">
                <a:effectLst/>
              </a:rPr>
              <a:t>me, consulem, in </a:t>
            </a:r>
            <a:r>
              <a:rPr lang="en-US" sz="2800" smtClean="0">
                <a:effectLst/>
              </a:rPr>
              <a:t>campo </a:t>
            </a:r>
            <a:r>
              <a:rPr lang="en-US" sz="2800">
                <a:effectLst/>
              </a:rPr>
              <a:t>et competitores tuos interficere voluisti.</a:t>
            </a:r>
          </a:p>
          <a:p>
            <a:pPr marL="0" indent="0">
              <a:buNone/>
            </a:pPr>
            <a:endParaRPr lang="en-US" sz="2800">
              <a:effectLst/>
            </a:endParaRPr>
          </a:p>
          <a:p>
            <a:pPr marL="0" indent="0">
              <a:buNone/>
            </a:pPr>
            <a:endParaRPr lang="en-US"/>
          </a:p>
        </p:txBody>
      </p:sp>
    </p:spTree>
    <p:extLst>
      <p:ext uri="{BB962C8B-B14F-4D97-AF65-F5344CB8AC3E}">
        <p14:creationId xmlns:p14="http://schemas.microsoft.com/office/powerpoint/2010/main" val="257480363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Cicero [11]</a:t>
            </a:r>
          </a:p>
        </p:txBody>
      </p:sp>
      <p:sp>
        <p:nvSpPr>
          <p:cNvPr id="3" name="Content Placeholder 2"/>
          <p:cNvSpPr>
            <a:spLocks noGrp="1"/>
          </p:cNvSpPr>
          <p:nvPr>
            <p:ph idx="1"/>
          </p:nvPr>
        </p:nvSpPr>
        <p:spPr/>
        <p:txBody>
          <a:bodyPr/>
          <a:lstStyle/>
          <a:p>
            <a:pPr marL="0" indent="0">
              <a:buNone/>
            </a:pPr>
            <a:r>
              <a:rPr lang="en-US" sz="2800">
                <a:effectLst/>
              </a:rPr>
              <a:t>Compressi conatus tuos nefarios amicorum praesidio et copiis nullo tumultu publice concitato; denique, quotienscumque me </a:t>
            </a:r>
            <a:r>
              <a:rPr lang="en-US" sz="2800" smtClean="0">
                <a:effectLst/>
              </a:rPr>
              <a:t>petisti</a:t>
            </a:r>
            <a:r>
              <a:rPr lang="en-US" sz="2800">
                <a:effectLst/>
              </a:rPr>
              <a:t>, per me tibi obstiti, quamquam videbam perniciem meam cum magnā calamitate rei publicae esse coniunctam.</a:t>
            </a:r>
          </a:p>
          <a:p>
            <a:pPr marL="0" indent="0">
              <a:buNone/>
            </a:pPr>
            <a:endParaRPr lang="en-US" sz="2800"/>
          </a:p>
        </p:txBody>
      </p:sp>
    </p:spTree>
    <p:extLst>
      <p:ext uri="{BB962C8B-B14F-4D97-AF65-F5344CB8AC3E}">
        <p14:creationId xmlns:p14="http://schemas.microsoft.com/office/powerpoint/2010/main" val="2892365687"/>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47800"/>
          </a:xfrm>
        </p:spPr>
        <p:txBody>
          <a:bodyPr/>
          <a:lstStyle/>
          <a:p>
            <a:r>
              <a:rPr lang="en-US"/>
              <a:t>Cicero [</a:t>
            </a:r>
            <a:r>
              <a:rPr lang="en-US" smtClean="0"/>
              <a:t>12]</a:t>
            </a:r>
            <a:endParaRPr lang="en-US"/>
          </a:p>
        </p:txBody>
      </p:sp>
      <p:sp>
        <p:nvSpPr>
          <p:cNvPr id="3" name="Content Placeholder 2"/>
          <p:cNvSpPr>
            <a:spLocks noGrp="1"/>
          </p:cNvSpPr>
          <p:nvPr>
            <p:ph idx="1"/>
          </p:nvPr>
        </p:nvSpPr>
        <p:spPr>
          <a:xfrm>
            <a:off x="1066800" y="2057400"/>
            <a:ext cx="7543800" cy="3352800"/>
          </a:xfrm>
        </p:spPr>
        <p:txBody>
          <a:bodyPr/>
          <a:lstStyle/>
          <a:p>
            <a:pPr marL="0" indent="0">
              <a:buNone/>
            </a:pPr>
            <a:r>
              <a:rPr lang="en-US" sz="2800" b="1">
                <a:effectLst/>
              </a:rPr>
              <a:t>12] </a:t>
            </a:r>
            <a:r>
              <a:rPr lang="en-US" sz="2800">
                <a:effectLst/>
              </a:rPr>
              <a:t>Nunc iam aperte rem publicam universam petis, templa deorum inmortalium, tecta urbis, vitam omnium civium; Italiam [denique] totam ad exitium et vastitatem vocas. Quare, quoniam id, quod est primum, et quod huius imperii disciplinaeque maiorum proprium est, facere nondum audeo, faciam id, </a:t>
            </a:r>
            <a:endParaRPr lang="en-US"/>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990600" y="228601"/>
            <a:ext cx="7086600" cy="1143000"/>
          </a:xfrm>
        </p:spPr>
        <p:txBody>
          <a:bodyPr/>
          <a:lstStyle/>
          <a:p>
            <a:r>
              <a:rPr lang="en-US" b="0">
                <a:solidFill>
                  <a:srgbClr val="FFC000"/>
                </a:solidFill>
              </a:rPr>
              <a:t>Cicero [12]</a:t>
            </a:r>
            <a:endParaRPr lang="en-US" b="0" dirty="0">
              <a:solidFill>
                <a:srgbClr val="FFC000"/>
              </a:solidFill>
            </a:endParaRPr>
          </a:p>
        </p:txBody>
      </p:sp>
      <p:sp>
        <p:nvSpPr>
          <p:cNvPr id="35843" name="Rectangle 3"/>
          <p:cNvSpPr>
            <a:spLocks noGrp="1" noChangeArrowheads="1"/>
          </p:cNvSpPr>
          <p:nvPr>
            <p:ph type="subTitle" idx="1"/>
          </p:nvPr>
        </p:nvSpPr>
        <p:spPr>
          <a:xfrm>
            <a:off x="990600" y="1981200"/>
            <a:ext cx="7315200" cy="4495800"/>
          </a:xfrm>
        </p:spPr>
        <p:txBody>
          <a:bodyPr/>
          <a:lstStyle/>
          <a:p>
            <a:r>
              <a:rPr lang="en-US" sz="2800">
                <a:effectLst/>
              </a:rPr>
              <a:t>quod est ad severitatem lenius et ad communem salutem utilius. Nam si te interfici iussero, residebit in re publica reliqua coniuratorum manus; sin tu, quod te iam dudum hortor, exieris, exhaurietur ex urbe tuorum comitum magna et perniciosa sentina rei publicae.</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990600" y="228600"/>
            <a:ext cx="7086600" cy="1431925"/>
          </a:xfrm>
        </p:spPr>
        <p:txBody>
          <a:bodyPr/>
          <a:lstStyle/>
          <a:p>
            <a:r>
              <a:rPr lang="en-US" b="0" smtClean="0">
                <a:solidFill>
                  <a:schemeClr val="tx2">
                    <a:lumMod val="60000"/>
                    <a:lumOff val="40000"/>
                  </a:schemeClr>
                </a:solidFill>
              </a:rPr>
              <a:t>Conversation 1</a:t>
            </a:r>
            <a:endParaRPr lang="en-US" b="0" dirty="0">
              <a:solidFill>
                <a:schemeClr val="tx2">
                  <a:lumMod val="60000"/>
                  <a:lumOff val="40000"/>
                </a:schemeClr>
              </a:solidFill>
            </a:endParaRPr>
          </a:p>
        </p:txBody>
      </p:sp>
      <p:sp>
        <p:nvSpPr>
          <p:cNvPr id="6" name="TextBox 5"/>
          <p:cNvSpPr txBox="1"/>
          <p:nvPr/>
        </p:nvSpPr>
        <p:spPr>
          <a:xfrm>
            <a:off x="1447800" y="2514600"/>
            <a:ext cx="6400800" cy="3108543"/>
          </a:xfrm>
          <a:prstGeom prst="rect">
            <a:avLst/>
          </a:prstGeom>
          <a:noFill/>
        </p:spPr>
        <p:txBody>
          <a:bodyPr wrap="square" rtlCol="0">
            <a:spAutoFit/>
          </a:bodyPr>
          <a:lstStyle/>
          <a:p>
            <a:r>
              <a:rPr lang="en-US" sz="2800" u="sng"/>
              <a:t>Magister</a:t>
            </a:r>
            <a:r>
              <a:rPr lang="en-US" sz="2800"/>
              <a:t>: Quis est vester specialis dies? Nonne Pascham amatis?</a:t>
            </a:r>
          </a:p>
          <a:p>
            <a:r>
              <a:rPr lang="en-US" sz="2800" u="sng"/>
              <a:t>Gaius</a:t>
            </a:r>
            <a:r>
              <a:rPr lang="en-US" sz="2800"/>
              <a:t>: In nostrā familiā celebramus diem </a:t>
            </a:r>
            <a:r>
              <a:rPr lang="en-US" sz="2800" smtClean="0"/>
              <a:t>resurrectionis Domini </a:t>
            </a:r>
            <a:r>
              <a:rPr lang="en-US" sz="2800"/>
              <a:t>canto et gustando bonam cenam. </a:t>
            </a:r>
            <a:r>
              <a:rPr lang="en-US" sz="2800" smtClean="0"/>
              <a:t/>
            </a:r>
            <a:br>
              <a:rPr lang="en-US" sz="2800" smtClean="0"/>
            </a:br>
            <a:r>
              <a:rPr lang="en-US" sz="2800" u="sng" smtClean="0"/>
              <a:t>Magister</a:t>
            </a:r>
            <a:r>
              <a:rPr lang="en-US" sz="2800"/>
              <a:t>: Mira! Quae alios dies amatis?</a:t>
            </a:r>
          </a:p>
          <a:p>
            <a:pPr algn="ctr"/>
            <a:endParaRPr lang="en-US" sz="2800" dirty="0">
              <a:latin typeface="Comic Sans MS" pitchFamily="66"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Roman Republic</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2362200"/>
            <a:ext cx="6248400" cy="3124200"/>
          </a:xfrm>
        </p:spPr>
      </p:pic>
    </p:spTree>
    <p:extLst>
      <p:ext uri="{BB962C8B-B14F-4D97-AF65-F5344CB8AC3E}">
        <p14:creationId xmlns:p14="http://schemas.microsoft.com/office/powerpoint/2010/main" val="3673332792"/>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990600" y="228601"/>
            <a:ext cx="7086600" cy="1219200"/>
          </a:xfrm>
        </p:spPr>
        <p:txBody>
          <a:bodyPr/>
          <a:lstStyle/>
          <a:p>
            <a:r>
              <a:rPr lang="en-US" sz="3600" b="0">
                <a:solidFill>
                  <a:srgbClr val="FFC000"/>
                </a:solidFill>
              </a:rPr>
              <a:t>Cicero [</a:t>
            </a:r>
            <a:r>
              <a:rPr lang="en-US" sz="3600" b="0" smtClean="0">
                <a:solidFill>
                  <a:srgbClr val="FFC000"/>
                </a:solidFill>
              </a:rPr>
              <a:t>13]</a:t>
            </a:r>
            <a:endParaRPr lang="en-US" sz="3600" b="0" i="1" dirty="0">
              <a:solidFill>
                <a:srgbClr val="00B050"/>
              </a:solidFill>
            </a:endParaRPr>
          </a:p>
        </p:txBody>
      </p:sp>
      <p:sp>
        <p:nvSpPr>
          <p:cNvPr id="40963" name="Rectangle 3"/>
          <p:cNvSpPr>
            <a:spLocks noGrp="1" noChangeArrowheads="1"/>
          </p:cNvSpPr>
          <p:nvPr>
            <p:ph type="subTitle" idx="1"/>
          </p:nvPr>
        </p:nvSpPr>
        <p:spPr>
          <a:xfrm>
            <a:off x="685800" y="1981200"/>
            <a:ext cx="7620000" cy="4648200"/>
          </a:xfrm>
        </p:spPr>
        <p:txBody>
          <a:bodyPr/>
          <a:lstStyle/>
          <a:p>
            <a:r>
              <a:rPr lang="en-US" sz="2800" b="1">
                <a:effectLst/>
              </a:rPr>
              <a:t>[13] </a:t>
            </a:r>
            <a:r>
              <a:rPr lang="en-US" sz="2800">
                <a:effectLst/>
              </a:rPr>
              <a:t>Quid est, Catilina? Num dubitas id me imperante facere, quod iam tua sponte faciebas? Exire ex urbe iubet consul hostem. Interrogas me, num in exilium; non iubeo, sed, si me consulis, suadeo.</a:t>
            </a:r>
          </a:p>
          <a:p>
            <a:r>
              <a:rPr lang="en-US" sz="2800">
                <a:effectLst/>
              </a:rPr>
              <a:t/>
            </a:r>
            <a:br>
              <a:rPr lang="en-US" sz="2800">
                <a:effectLst/>
              </a:rPr>
            </a:br>
            <a:endParaRPr lang="en-US" sz="2800">
              <a:effectLst/>
            </a:endParaRPr>
          </a:p>
          <a:p>
            <a:r>
              <a:rPr lang="en-US" sz="2800">
                <a:effectLst/>
              </a:rPr>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990600" y="228601"/>
            <a:ext cx="7086600" cy="1295400"/>
          </a:xfrm>
        </p:spPr>
        <p:txBody>
          <a:bodyPr/>
          <a:lstStyle/>
          <a:p>
            <a:r>
              <a:rPr lang="en-US" sz="3600" b="0" smtClean="0">
                <a:solidFill>
                  <a:srgbClr val="FFC000"/>
                </a:solidFill>
              </a:rPr>
              <a:t>Seneca’s Sayings</a:t>
            </a:r>
            <a:endParaRPr lang="en-US" sz="3600" b="0" i="1" dirty="0">
              <a:solidFill>
                <a:srgbClr val="FFC000"/>
              </a:solidFill>
            </a:endParaRPr>
          </a:p>
        </p:txBody>
      </p:sp>
      <p:sp>
        <p:nvSpPr>
          <p:cNvPr id="44035" name="Rectangle 3"/>
          <p:cNvSpPr>
            <a:spLocks noGrp="1" noChangeArrowheads="1"/>
          </p:cNvSpPr>
          <p:nvPr>
            <p:ph type="subTitle" idx="1"/>
          </p:nvPr>
        </p:nvSpPr>
        <p:spPr>
          <a:xfrm>
            <a:off x="990600" y="1981200"/>
            <a:ext cx="7315200" cy="3657600"/>
          </a:xfrm>
        </p:spPr>
        <p:txBody>
          <a:bodyPr/>
          <a:lstStyle/>
          <a:p>
            <a:r>
              <a:rPr lang="en-US" sz="2800">
                <a:effectLst/>
                <a:latin typeface="Times New Roman" panose="02020603050405020304" pitchFamily="18" charset="0"/>
                <a:cs typeface="Times New Roman" panose="02020603050405020304" pitchFamily="18" charset="0"/>
              </a:rPr>
              <a:t>1. Nullum magnum ingenium sine mixturā dementiae fuit.</a:t>
            </a:r>
          </a:p>
          <a:p>
            <a:r>
              <a:rPr lang="en-US" sz="2800">
                <a:effectLst/>
                <a:latin typeface="Times New Roman" panose="02020603050405020304" pitchFamily="18" charset="0"/>
                <a:cs typeface="Times New Roman" panose="02020603050405020304" pitchFamily="18" charset="0"/>
              </a:rPr>
              <a:t>2. Nullum saeculum magnis ingeniis clausum est.</a:t>
            </a:r>
          </a:p>
          <a:p>
            <a:r>
              <a:rPr lang="en-US" sz="2800">
                <a:effectLst/>
                <a:latin typeface="Times New Roman" panose="02020603050405020304" pitchFamily="18" charset="0"/>
                <a:cs typeface="Times New Roman" panose="02020603050405020304" pitchFamily="18" charset="0"/>
              </a:rPr>
              <a:t>3. Colossus magnitudinem suam servabit etiam si steterit in puteo.</a:t>
            </a:r>
          </a:p>
          <a:p>
            <a:r>
              <a:rPr lang="en-US" sz="2800">
                <a:effectLst/>
                <a:latin typeface="Times New Roman" panose="02020603050405020304" pitchFamily="18" charset="0"/>
                <a:cs typeface="Times New Roman" panose="02020603050405020304" pitchFamily="18" charset="0"/>
              </a:rPr>
              <a:t>4. Otium sine litteris mors est et hominis vivi sepultura.</a:t>
            </a:r>
          </a:p>
          <a:p>
            <a:r>
              <a:rPr lang="en-US" sz="2800">
                <a:effectLst/>
                <a:latin typeface="Times New Roman" panose="02020603050405020304" pitchFamily="18" charset="0"/>
                <a:cs typeface="Times New Roman" panose="02020603050405020304" pitchFamily="18" charset="0"/>
              </a:rPr>
              <a:t>5. Quos amor verus tenuit, tenebit.</a:t>
            </a:r>
          </a:p>
          <a:p>
            <a:pPr marL="762000" indent="-762000"/>
            <a:endParaRPr lang="en-US" sz="2800" smtClean="0">
              <a:latin typeface="Times New Roman" panose="02020603050405020304" pitchFamily="18" charset="0"/>
              <a:cs typeface="Times New Roman" panose="02020603050405020304" pitchFamily="18" charset="0"/>
            </a:endParaRPr>
          </a:p>
          <a:p>
            <a:pPr marL="762000" indent="-762000"/>
            <a:endParaRPr lang="en-US" dirty="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C000"/>
                </a:solidFill>
              </a:rPr>
              <a:t>Seneca’s Sayings</a:t>
            </a:r>
            <a:endParaRPr lang="en-US"/>
          </a:p>
        </p:txBody>
      </p:sp>
      <p:sp>
        <p:nvSpPr>
          <p:cNvPr id="3" name="Content Placeholder 2"/>
          <p:cNvSpPr>
            <a:spLocks noGrp="1"/>
          </p:cNvSpPr>
          <p:nvPr>
            <p:ph idx="1"/>
          </p:nvPr>
        </p:nvSpPr>
        <p:spPr/>
        <p:txBody>
          <a:bodyPr/>
          <a:lstStyle/>
          <a:p>
            <a:pPr marL="0" indent="0">
              <a:buNone/>
            </a:pPr>
            <a:r>
              <a:rPr lang="en-US" sz="2800" smtClean="0">
                <a:effectLst/>
                <a:latin typeface="Times New Roman" panose="02020603050405020304" pitchFamily="18" charset="0"/>
                <a:cs typeface="Times New Roman" panose="02020603050405020304" pitchFamily="18" charset="0"/>
              </a:rPr>
              <a:t>6</a:t>
            </a:r>
            <a:r>
              <a:rPr lang="en-US" sz="2800">
                <a:effectLst/>
                <a:latin typeface="Times New Roman" panose="02020603050405020304" pitchFamily="18" charset="0"/>
                <a:cs typeface="Times New Roman" panose="02020603050405020304" pitchFamily="18" charset="0"/>
              </a:rPr>
              <a:t>. Non est ad astra mollis e terris via.</a:t>
            </a:r>
          </a:p>
          <a:p>
            <a:pPr marL="0" indent="0">
              <a:buNone/>
            </a:pPr>
            <a:r>
              <a:rPr lang="en-US" sz="2800">
                <a:effectLst/>
                <a:latin typeface="Times New Roman" panose="02020603050405020304" pitchFamily="18" charset="0"/>
                <a:cs typeface="Times New Roman" panose="02020603050405020304" pitchFamily="18" charset="0"/>
              </a:rPr>
              <a:t>7. Gladiator in arenā consilium capit.</a:t>
            </a:r>
          </a:p>
          <a:p>
            <a:pPr marL="0" indent="0">
              <a:buNone/>
            </a:pPr>
            <a:r>
              <a:rPr lang="en-US" sz="2800">
                <a:effectLst/>
                <a:latin typeface="Times New Roman" panose="02020603050405020304" pitchFamily="18" charset="0"/>
                <a:cs typeface="Times New Roman" panose="02020603050405020304" pitchFamily="18" charset="0"/>
              </a:rPr>
              <a:t>8. Non est ars quae ad effectum casu venit.</a:t>
            </a:r>
          </a:p>
          <a:p>
            <a:pPr marL="0" indent="0">
              <a:buNone/>
            </a:pPr>
            <a:r>
              <a:rPr lang="en-US" sz="2800">
                <a:effectLst/>
                <a:latin typeface="Times New Roman" panose="02020603050405020304" pitchFamily="18" charset="0"/>
                <a:cs typeface="Times New Roman" panose="02020603050405020304" pitchFamily="18" charset="0"/>
              </a:rPr>
              <a:t>9. Fallaces sunt rerum species.</a:t>
            </a:r>
          </a:p>
          <a:p>
            <a:pPr marL="0" indent="0">
              <a:buNone/>
            </a:pPr>
            <a:r>
              <a:rPr lang="en-US" sz="2800">
                <a:effectLst/>
                <a:latin typeface="Times New Roman" panose="02020603050405020304" pitchFamily="18" charset="0"/>
                <a:cs typeface="Times New Roman" panose="02020603050405020304" pitchFamily="18" charset="0"/>
              </a:rPr>
              <a:t>10. Bonitas non est pessimis esse meliorem.</a:t>
            </a:r>
          </a:p>
          <a:p>
            <a:pPr marL="0" indent="0">
              <a:buNone/>
            </a:pPr>
            <a:r>
              <a:rPr lang="en-US" sz="2800">
                <a:effectLst/>
                <a:latin typeface="Times New Roman" panose="02020603050405020304" pitchFamily="18" charset="0"/>
                <a:cs typeface="Times New Roman" panose="02020603050405020304" pitchFamily="18" charset="0"/>
              </a:rPr>
              <a:t>11. Diligentia maximum etiam mediocris ingeni subsidium.</a:t>
            </a:r>
          </a:p>
          <a:p>
            <a:pPr marL="0" indent="0">
              <a:buNone/>
            </a:pPr>
            <a:r>
              <a:rPr lang="en-US" sz="2800">
                <a:effectLst/>
                <a:latin typeface="Times New Roman" panose="02020603050405020304" pitchFamily="18" charset="0"/>
                <a:cs typeface="Times New Roman" panose="02020603050405020304" pitchFamily="18" charset="0"/>
              </a:rPr>
              <a:t>12. Aliquando </a:t>
            </a:r>
            <a:r>
              <a:rPr lang="en-US" sz="2800" smtClean="0">
                <a:effectLst/>
                <a:latin typeface="Times New Roman" panose="02020603050405020304" pitchFamily="18" charset="0"/>
                <a:cs typeface="Times New Roman" panose="02020603050405020304" pitchFamily="18" charset="0"/>
              </a:rPr>
              <a:t>et </a:t>
            </a:r>
            <a:r>
              <a:rPr lang="en-US" sz="2800">
                <a:effectLst/>
                <a:latin typeface="Times New Roman" panose="02020603050405020304" pitchFamily="18" charset="0"/>
                <a:cs typeface="Times New Roman" panose="02020603050405020304" pitchFamily="18" charset="0"/>
              </a:rPr>
              <a:t>insanire iucundum est.</a:t>
            </a:r>
          </a:p>
        </p:txBody>
      </p:sp>
    </p:spTree>
    <p:extLst>
      <p:ext uri="{BB962C8B-B14F-4D97-AF65-F5344CB8AC3E}">
        <p14:creationId xmlns:p14="http://schemas.microsoft.com/office/powerpoint/2010/main" val="2490757554"/>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C000"/>
                </a:solidFill>
              </a:rPr>
              <a:t>Seneca’s Sayings</a:t>
            </a:r>
            <a:endParaRPr lang="en-US"/>
          </a:p>
        </p:txBody>
      </p:sp>
      <p:sp>
        <p:nvSpPr>
          <p:cNvPr id="3" name="Content Placeholder 2"/>
          <p:cNvSpPr>
            <a:spLocks noGrp="1"/>
          </p:cNvSpPr>
          <p:nvPr>
            <p:ph idx="1"/>
          </p:nvPr>
        </p:nvSpPr>
        <p:spPr/>
        <p:txBody>
          <a:bodyPr/>
          <a:lstStyle/>
          <a:p>
            <a:pPr marL="0" indent="0">
              <a:buNone/>
            </a:pPr>
            <a:r>
              <a:rPr lang="en-US" sz="2800">
                <a:effectLst/>
                <a:latin typeface="Times New Roman" panose="02020603050405020304" pitchFamily="18" charset="0"/>
                <a:cs typeface="Times New Roman" panose="02020603050405020304" pitchFamily="18" charset="0"/>
              </a:rPr>
              <a:t>13. Facilius per partes in cognitionem totius </a:t>
            </a:r>
            <a:r>
              <a:rPr lang="en-US" sz="2800" smtClean="0">
                <a:effectLst/>
                <a:latin typeface="Times New Roman" panose="02020603050405020304" pitchFamily="18" charset="0"/>
                <a:cs typeface="Times New Roman" panose="02020603050405020304" pitchFamily="18" charset="0"/>
              </a:rPr>
              <a:t/>
            </a:r>
            <a:br>
              <a:rPr lang="en-US" sz="2800" smtClean="0">
                <a:effectLst/>
                <a:latin typeface="Times New Roman" panose="02020603050405020304" pitchFamily="18" charset="0"/>
                <a:cs typeface="Times New Roman" panose="02020603050405020304" pitchFamily="18" charset="0"/>
              </a:rPr>
            </a:br>
            <a:r>
              <a:rPr lang="en-US" sz="2800" smtClean="0">
                <a:effectLst/>
                <a:latin typeface="Times New Roman" panose="02020603050405020304" pitchFamily="18" charset="0"/>
                <a:cs typeface="Times New Roman" panose="02020603050405020304" pitchFamily="18" charset="0"/>
              </a:rPr>
              <a:t>      adducimur</a:t>
            </a:r>
            <a:r>
              <a:rPr lang="en-US" sz="2800">
                <a:effectLst/>
                <a:latin typeface="Times New Roman" panose="02020603050405020304" pitchFamily="18" charset="0"/>
                <a:cs typeface="Times New Roman" panose="02020603050405020304" pitchFamily="18" charset="0"/>
              </a:rPr>
              <a:t>.</a:t>
            </a:r>
          </a:p>
          <a:p>
            <a:pPr marL="0" indent="0">
              <a:buNone/>
            </a:pPr>
            <a:r>
              <a:rPr lang="en-US" sz="2800">
                <a:effectLst/>
                <a:latin typeface="Times New Roman" panose="02020603050405020304" pitchFamily="18" charset="0"/>
                <a:cs typeface="Times New Roman" panose="02020603050405020304" pitchFamily="18" charset="0"/>
              </a:rPr>
              <a:t>14. Qui dedit beneficium taceat; narret qui accepit.</a:t>
            </a:r>
          </a:p>
          <a:p>
            <a:pPr marL="0" indent="0">
              <a:buNone/>
            </a:pPr>
            <a:r>
              <a:rPr lang="en-US" sz="2800">
                <a:effectLst/>
                <a:latin typeface="Times New Roman" panose="02020603050405020304" pitchFamily="18" charset="0"/>
                <a:cs typeface="Times New Roman" panose="02020603050405020304" pitchFamily="18" charset="0"/>
              </a:rPr>
              <a:t>15. Praeceptores suos adulescens veneratur et </a:t>
            </a:r>
            <a:r>
              <a:rPr lang="en-US" sz="2800" smtClean="0">
                <a:effectLst/>
                <a:latin typeface="Times New Roman" panose="02020603050405020304" pitchFamily="18" charset="0"/>
                <a:cs typeface="Times New Roman" panose="02020603050405020304" pitchFamily="18" charset="0"/>
              </a:rPr>
              <a:t/>
            </a:r>
            <a:br>
              <a:rPr lang="en-US" sz="2800" smtClean="0">
                <a:effectLst/>
                <a:latin typeface="Times New Roman" panose="02020603050405020304" pitchFamily="18" charset="0"/>
                <a:cs typeface="Times New Roman" panose="02020603050405020304" pitchFamily="18" charset="0"/>
              </a:rPr>
            </a:br>
            <a:r>
              <a:rPr lang="en-US" sz="2800" smtClean="0">
                <a:effectLst/>
                <a:latin typeface="Times New Roman" panose="02020603050405020304" pitchFamily="18" charset="0"/>
                <a:cs typeface="Times New Roman" panose="02020603050405020304" pitchFamily="18" charset="0"/>
              </a:rPr>
              <a:t>       suspicit</a:t>
            </a:r>
            <a:r>
              <a:rPr lang="en-US" sz="2800">
                <a:effectLst/>
                <a:latin typeface="Times New Roman" panose="02020603050405020304" pitchFamily="18" charset="0"/>
                <a:cs typeface="Times New Roman" panose="02020603050405020304" pitchFamily="18" charset="0"/>
              </a:rPr>
              <a:t>.</a:t>
            </a:r>
          </a:p>
          <a:p>
            <a:pPr marL="0" indent="0">
              <a:buNone/>
            </a:pPr>
            <a:r>
              <a:rPr lang="en-US" sz="2800">
                <a:effectLst/>
                <a:latin typeface="Times New Roman" panose="02020603050405020304" pitchFamily="18" charset="0"/>
                <a:cs typeface="Times New Roman" panose="02020603050405020304" pitchFamily="18" charset="0"/>
              </a:rPr>
              <a:t>16. Potest ex casā magnus vir exire.</a:t>
            </a:r>
          </a:p>
          <a:p>
            <a:pPr marL="0" indent="0">
              <a:buNone/>
            </a:pPr>
            <a:r>
              <a:rPr lang="en-US" sz="2800">
                <a:effectLst/>
                <a:latin typeface="Times New Roman" panose="02020603050405020304" pitchFamily="18" charset="0"/>
                <a:cs typeface="Times New Roman" panose="02020603050405020304" pitchFamily="18" charset="0"/>
              </a:rPr>
              <a:t>17. Timendi causa est nescire.</a:t>
            </a:r>
          </a:p>
          <a:p>
            <a:pPr marL="0" indent="0">
              <a:buNone/>
            </a:pPr>
            <a:endParaRPr lang="en-US" sz="2800"/>
          </a:p>
        </p:txBody>
      </p:sp>
    </p:spTree>
    <p:extLst>
      <p:ext uri="{BB962C8B-B14F-4D97-AF65-F5344CB8AC3E}">
        <p14:creationId xmlns:p14="http://schemas.microsoft.com/office/powerpoint/2010/main" val="2764978291"/>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Pyrrhus</a:t>
            </a:r>
            <a:endParaRPr lang="en-US"/>
          </a:p>
        </p:txBody>
      </p:sp>
      <p:sp>
        <p:nvSpPr>
          <p:cNvPr id="3" name="Content Placeholder 2"/>
          <p:cNvSpPr>
            <a:spLocks noGrp="1"/>
          </p:cNvSpPr>
          <p:nvPr>
            <p:ph idx="1"/>
          </p:nvPr>
        </p:nvSpPr>
        <p:spPr>
          <a:xfrm>
            <a:off x="1066800" y="1752600"/>
            <a:ext cx="7543800" cy="4800600"/>
          </a:xfrm>
        </p:spPr>
        <p:txBody>
          <a:bodyPr/>
          <a:lstStyle/>
          <a:p>
            <a:pPr marL="0" indent="0">
              <a:buNone/>
            </a:pPr>
            <a:r>
              <a:rPr lang="en-US" sz="2400" b="1">
                <a:effectLst/>
                <a:latin typeface="Baskerville Old Face" panose="02020602080505020303" pitchFamily="18" charset="0"/>
              </a:rPr>
              <a:t>Section C.  </a:t>
            </a:r>
            <a:r>
              <a:rPr lang="en-US" sz="2400">
                <a:effectLst/>
                <a:latin typeface="Baskerville Old Face" panose="02020602080505020303" pitchFamily="18" charset="0"/>
              </a:rPr>
              <a:t>Erat Pyrrhus miti ac placabili  animo; solet enim magni animi comes esse clementia.  Eius humanitatem experti sunt Tarentini.  Qui cum sero intellexissent  se pro socio dominum accepisse sortem suam liberis vocibus querebantur, idque </a:t>
            </a:r>
            <a:r>
              <a:rPr lang="en-US" sz="2400" smtClean="0">
                <a:effectLst/>
                <a:latin typeface="Baskerville Old Face" panose="02020602080505020303" pitchFamily="18" charset="0"/>
              </a:rPr>
              <a:t>a</a:t>
            </a:r>
            <a:r>
              <a:rPr lang="en-US" sz="2400">
                <a:effectLst/>
                <a:latin typeface="Baskerville Old Face" panose="02020602080505020303" pitchFamily="18" charset="0"/>
              </a:rPr>
              <a:t>liquanto liberius ubi vino incaluerant. </a:t>
            </a:r>
            <a:endParaRPr lang="en-US" sz="2400">
              <a:latin typeface="Baskerville Old Face" panose="02020602080505020303" pitchFamily="18" charset="0"/>
            </a:endParaRPr>
          </a:p>
          <a:p>
            <a:pPr marL="0" indent="0">
              <a:buNone/>
            </a:pPr>
            <a:r>
              <a:rPr lang="en-US" sz="2400" smtClean="0">
                <a:effectLst/>
                <a:latin typeface="Baskerville Old Face" panose="02020602080505020303" pitchFamily="18" charset="0"/>
              </a:rPr>
              <a:t>Itaque </a:t>
            </a:r>
            <a:r>
              <a:rPr lang="en-US" sz="2400">
                <a:effectLst/>
                <a:latin typeface="Baskerville Old Face" panose="02020602080505020303" pitchFamily="18" charset="0"/>
              </a:rPr>
              <a:t>arcessiti ad regem sunt nonnulli, quod inter convivum parum honorifice de rege locuti essent; sed periculum simplex confessio culpae discussit. Nam cum rex percontatus esset num ea quae ad auris suas pervenerant dixissent,  "Et haec diximus," inquiunt, "rex! Et nisi vinum defecisset, multo plura et graviora dicturi fuimus." Pyrrhus, qui malebat vini quam hominum eam culpam videri, subridens eos dimisit</a:t>
            </a:r>
            <a:r>
              <a:rPr lang="en-US" sz="2400" smtClean="0">
                <a:effectLst/>
                <a:latin typeface="Baskerville Old Face" panose="02020602080505020303" pitchFamily="18" charset="0"/>
              </a:rPr>
              <a:t>.</a:t>
            </a:r>
            <a:endParaRPr lang="en-US" sz="2400">
              <a:effectLst/>
              <a:latin typeface="Baskerville Old Face" panose="02020602080505020303" pitchFamily="18" charset="0"/>
            </a:endParaRPr>
          </a:p>
        </p:txBody>
      </p:sp>
    </p:spTree>
    <p:extLst>
      <p:ext uri="{BB962C8B-B14F-4D97-AF65-F5344CB8AC3E}">
        <p14:creationId xmlns:p14="http://schemas.microsoft.com/office/powerpoint/2010/main" val="3815711200"/>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rPr>
              <a:t>Discedentes a Caesareā </a:t>
            </a:r>
            <a:endParaRPr lang="en-US"/>
          </a:p>
        </p:txBody>
      </p:sp>
      <p:sp>
        <p:nvSpPr>
          <p:cNvPr id="3" name="Content Placeholder 2"/>
          <p:cNvSpPr>
            <a:spLocks noGrp="1"/>
          </p:cNvSpPr>
          <p:nvPr>
            <p:ph idx="1"/>
          </p:nvPr>
        </p:nvSpPr>
        <p:spPr/>
        <p:txBody>
          <a:bodyPr/>
          <a:lstStyle/>
          <a:p>
            <a:pPr marL="0" indent="0">
              <a:buNone/>
            </a:pPr>
            <a:r>
              <a:rPr lang="en-US" sz="2400" b="1">
                <a:effectLst/>
                <a:latin typeface="Times New Roman" panose="02020603050405020304" pitchFamily="18" charset="0"/>
                <a:cs typeface="Times New Roman" panose="02020603050405020304" pitchFamily="18" charset="0"/>
              </a:rPr>
              <a:t>III.</a:t>
            </a:r>
            <a:r>
              <a:rPr lang="en-US" sz="2400">
                <a:effectLst/>
                <a:latin typeface="Times New Roman" panose="02020603050405020304" pitchFamily="18" charset="0"/>
                <a:cs typeface="Times New Roman" panose="02020603050405020304" pitchFamily="18" charset="0"/>
              </a:rPr>
              <a:t> Armant deinde iuvenem aequales; scutum capit, Hispano cingitur gladio ad propiorem pugnam habili.  Exspectabat eum Gallus stolide laetus et linguam ab inrisu exserens.  Ubi constitere inter duas Est anno Domino triginta et sex. Dies in quā discedebant a Caesareā adfuerat. Post sex menses magnae praeparationis et clandestinitatis, omnes qui ad exitum maximum parare adiuvabant tute in navale ad Caesaream erant.  Simon, Ioseph filius, et Quintus, Fideli optio, conparationibus praesidebant. Dum reliquae 1copiae in navibus ab Ioseph (gen.) operariis et a Fideli militibus positae sunt, omnes dicebant, “Valete” uno proximo tempore.</a:t>
            </a:r>
          </a:p>
        </p:txBody>
      </p:sp>
    </p:spTree>
    <p:extLst>
      <p:ext uri="{BB962C8B-B14F-4D97-AF65-F5344CB8AC3E}">
        <p14:creationId xmlns:p14="http://schemas.microsoft.com/office/powerpoint/2010/main" val="3633298504"/>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rPr>
              <a:t>Discedentes a Caesareā </a:t>
            </a:r>
            <a:endParaRPr lang="en-US"/>
          </a:p>
        </p:txBody>
      </p:sp>
      <p:sp>
        <p:nvSpPr>
          <p:cNvPr id="3" name="Content Placeholder 2"/>
          <p:cNvSpPr>
            <a:spLocks noGrp="1"/>
          </p:cNvSpPr>
          <p:nvPr>
            <p:ph idx="1"/>
          </p:nvPr>
        </p:nvSpPr>
        <p:spPr/>
        <p:txBody>
          <a:bodyPr/>
          <a:lstStyle/>
          <a:p>
            <a:pPr marL="0" indent="0">
              <a:buNone/>
            </a:pPr>
            <a:r>
              <a:rPr lang="en-US" sz="2800" smtClean="0">
                <a:effectLst/>
              </a:rPr>
              <a:t>   </a:t>
            </a:r>
            <a:r>
              <a:rPr lang="en-US" sz="2400" smtClean="0">
                <a:effectLst/>
                <a:latin typeface="Baskerville Old Face" panose="02020602080505020303" pitchFamily="18" charset="0"/>
              </a:rPr>
              <a:t>Unā </a:t>
            </a:r>
            <a:r>
              <a:rPr lang="en-US" sz="2400">
                <a:effectLst/>
                <a:latin typeface="Baskerville Old Face" panose="02020602080505020303" pitchFamily="18" charset="0"/>
              </a:rPr>
              <a:t>fuerant hebdomadam, sed nunc quod tempus ipsum </a:t>
            </a:r>
            <a:r>
              <a:rPr lang="en-US" sz="2400" smtClean="0">
                <a:effectLst/>
                <a:latin typeface="Baskerville Old Face" panose="02020602080505020303" pitchFamily="18" charset="0"/>
              </a:rPr>
              <a:t>adfuerat</a:t>
            </a:r>
            <a:r>
              <a:rPr lang="en-US" sz="2400">
                <a:effectLst/>
                <a:latin typeface="Baskerville Old Face" panose="02020602080505020303" pitchFamily="18" charset="0"/>
              </a:rPr>
              <a:t>, animi gaudi et tristitiae commissi sunt. Nonnulli hi vectores appellabantur scelerati quoniam erant sectatores Iesūs. Omnes agitati sunt et beati sese discessuros esse ad missionem Domini, et ituros esse ad novam terram, et cauturos esse periculos. Intellegerunt Saulum </a:t>
            </a:r>
            <a:r>
              <a:rPr lang="en-US" sz="2400" smtClean="0">
                <a:effectLst/>
                <a:latin typeface="Baskerville Old Face" panose="02020602080505020303" pitchFamily="18" charset="0"/>
              </a:rPr>
              <a:t>Tarsensem </a:t>
            </a:r>
            <a:r>
              <a:rPr lang="en-US" sz="2400">
                <a:effectLst/>
                <a:latin typeface="Baskerville Old Face" panose="02020602080505020303" pitchFamily="18" charset="0"/>
              </a:rPr>
              <a:t>et socios Pharisaeos eos </a:t>
            </a:r>
            <a:r>
              <a:rPr lang="en-US" sz="2400" smtClean="0">
                <a:effectLst/>
                <a:latin typeface="Baskerville Old Face" panose="02020602080505020303" pitchFamily="18" charset="0"/>
              </a:rPr>
              <a:t>invenire </a:t>
            </a:r>
            <a:r>
              <a:rPr lang="en-US" sz="2400">
                <a:effectLst/>
                <a:latin typeface="Baskerville Old Face" panose="02020602080505020303" pitchFamily="18" charset="0"/>
              </a:rPr>
              <a:t>temptaturos esse</a:t>
            </a:r>
            <a:r>
              <a:rPr lang="en-US" sz="2400" smtClean="0">
                <a:effectLst/>
                <a:latin typeface="Baskerville Old Face" panose="02020602080505020303" pitchFamily="18" charset="0"/>
              </a:rPr>
              <a:t>.</a:t>
            </a:r>
            <a:br>
              <a:rPr lang="en-US" sz="2400" smtClean="0">
                <a:effectLst/>
                <a:latin typeface="Baskerville Old Face" panose="02020602080505020303" pitchFamily="18" charset="0"/>
              </a:rPr>
            </a:br>
            <a:r>
              <a:rPr lang="en-US" sz="2400">
                <a:effectLst/>
                <a:latin typeface="Baskerville Old Face" panose="02020602080505020303" pitchFamily="18" charset="0"/>
              </a:rPr>
              <a:t>Discedere autem a familiis suis et amicis carissimis fuerant miserrimi eis, erant vere anxii. </a:t>
            </a:r>
          </a:p>
        </p:txBody>
      </p:sp>
    </p:spTree>
    <p:extLst>
      <p:ext uri="{BB962C8B-B14F-4D97-AF65-F5344CB8AC3E}">
        <p14:creationId xmlns:p14="http://schemas.microsoft.com/office/powerpoint/2010/main" val="2255607245"/>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br>
              <a:rPr lang="en-US" smtClean="0"/>
            </a:br>
            <a:r>
              <a:rPr lang="en-US" sz="2000" smtClean="0">
                <a:solidFill>
                  <a:srgbClr val="92D050"/>
                </a:solidFill>
              </a:rPr>
              <a:t>The Three Headed Dog</a:t>
            </a:r>
            <a:endParaRPr lang="en-US"/>
          </a:p>
        </p:txBody>
      </p:sp>
      <p:sp>
        <p:nvSpPr>
          <p:cNvPr id="3" name="Content Placeholder 2"/>
          <p:cNvSpPr>
            <a:spLocks noGrp="1"/>
          </p:cNvSpPr>
          <p:nvPr>
            <p:ph idx="1"/>
          </p:nvPr>
        </p:nvSpPr>
        <p:spPr/>
        <p:txBody>
          <a:bodyPr/>
          <a:lstStyle/>
          <a:p>
            <a:pPr marL="0" indent="0">
              <a:buNone/>
            </a:pPr>
            <a:r>
              <a:rPr lang="en-US" sz="2400">
                <a:effectLst/>
                <a:latin typeface="Baskerville Old Face" panose="02020602080505020303" pitchFamily="18" charset="0"/>
              </a:rPr>
              <a:t>Postquam aurea poma ad Eurystheum relata sunt, unus modo relinquebatur e duodecim laboribus quod Pythia Herculi praeceperat.</a:t>
            </a:r>
          </a:p>
          <a:p>
            <a:pPr marL="0" indent="0">
              <a:buNone/>
            </a:pPr>
            <a:r>
              <a:rPr lang="en-US" sz="2400">
                <a:effectLst/>
                <a:latin typeface="Baskerville Old Face" panose="02020602080505020303" pitchFamily="18" charset="0"/>
              </a:rPr>
              <a:t>Eurystheus autem, cum Herculem magnopere timeret, se ab eo in perpetuum liberare volebat.</a:t>
            </a:r>
          </a:p>
          <a:p>
            <a:pPr marL="0" indent="0">
              <a:buNone/>
            </a:pPr>
            <a:r>
              <a:rPr lang="en-US" sz="2400">
                <a:effectLst/>
                <a:latin typeface="Baskerville Old Face" panose="02020602080505020303" pitchFamily="18" charset="0"/>
              </a:rPr>
              <a:t>Iussit igitur eum canem Cerberum ex Orco in lucem trahere.</a:t>
            </a:r>
          </a:p>
          <a:p>
            <a:pPr marL="0" indent="0">
              <a:buNone/>
            </a:pPr>
            <a:r>
              <a:rPr lang="en-US" sz="2400">
                <a:effectLst/>
                <a:latin typeface="Baskerville Old Face" panose="02020602080505020303" pitchFamily="18" charset="0"/>
              </a:rPr>
              <a:t> </a:t>
            </a:r>
          </a:p>
          <a:p>
            <a:pPr marL="0" indent="0">
              <a:buNone/>
            </a:pPr>
            <a:r>
              <a:rPr lang="en-US" sz="2400">
                <a:effectLst/>
                <a:latin typeface="Baskerville Old Face" panose="02020602080505020303" pitchFamily="18" charset="0"/>
              </a:rPr>
              <a:t>habebat. Is canis portam Orci custodiebat, et omnes terrebat qui eo advenerunt. Hercules autem, qui nihil umquam timebat, non hoc negotium </a:t>
            </a:r>
            <a:r>
              <a:rPr lang="en-US" sz="2400" smtClean="0">
                <a:effectLst/>
                <a:latin typeface="Baskerville Old Face" panose="02020602080505020303" pitchFamily="18" charset="0"/>
              </a:rPr>
              <a:t>recusavit.” </a:t>
            </a:r>
            <a:endParaRPr lang="en-US" sz="2400">
              <a:latin typeface="Baskerville Old Face" panose="02020602080505020303" pitchFamily="18" charset="0"/>
            </a:endParaRPr>
          </a:p>
        </p:txBody>
      </p:sp>
    </p:spTree>
    <p:extLst>
      <p:ext uri="{BB962C8B-B14F-4D97-AF65-F5344CB8AC3E}">
        <p14:creationId xmlns:p14="http://schemas.microsoft.com/office/powerpoint/2010/main" val="2156312183"/>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Hercules</a:t>
            </a:r>
            <a:br>
              <a:rPr lang="en-US"/>
            </a:br>
            <a:r>
              <a:rPr lang="en-US" sz="2000" smtClean="0">
                <a:solidFill>
                  <a:srgbClr val="92D050"/>
                </a:solidFill>
              </a:rPr>
              <a:t>The Kingdom of the Dead</a:t>
            </a:r>
            <a:endParaRPr lang="en-US"/>
          </a:p>
        </p:txBody>
      </p:sp>
      <p:sp>
        <p:nvSpPr>
          <p:cNvPr id="3" name="Content Placeholder 2"/>
          <p:cNvSpPr>
            <a:spLocks noGrp="1"/>
          </p:cNvSpPr>
          <p:nvPr>
            <p:ph idx="1"/>
          </p:nvPr>
        </p:nvSpPr>
        <p:spPr/>
        <p:txBody>
          <a:bodyPr/>
          <a:lstStyle/>
          <a:p>
            <a:pPr marL="0" indent="0">
              <a:buNone/>
            </a:pPr>
            <a:r>
              <a:rPr lang="en-US" sz="2400" smtClean="0">
                <a:effectLst/>
                <a:latin typeface="Baskerville Old Face" panose="02020602080505020303" pitchFamily="18" charset="0"/>
              </a:rPr>
              <a:t>  Orcus</a:t>
            </a:r>
            <a:r>
              <a:rPr lang="en-US" sz="2400">
                <a:effectLst/>
                <a:latin typeface="Baskerville Old Face" panose="02020602080505020303" pitchFamily="18" charset="0"/>
              </a:rPr>
              <a:t>, or Hades, the realm of the dead, from which the dog Cerberus was to be brought, lay beneath</a:t>
            </a:r>
          </a:p>
          <a:p>
            <a:pPr marL="0" indent="0">
              <a:buNone/>
            </a:pPr>
            <a:r>
              <a:rPr lang="en-US" sz="2400">
                <a:effectLst/>
                <a:latin typeface="Baskerville Old Face" panose="02020602080505020303" pitchFamily="18" charset="0"/>
              </a:rPr>
              <a:t>the earth. On their way to Hades the spirits of the dead were guided by the god Mercury. First they came to the  River</a:t>
            </a:r>
            <a:r>
              <a:rPr lang="en-US" sz="2400" u="sng">
                <a:effectLst/>
                <a:latin typeface="Baskerville Old Face" panose="02020602080505020303" pitchFamily="18" charset="0"/>
              </a:rPr>
              <a:t> </a:t>
            </a:r>
            <a:r>
              <a:rPr lang="en-US" sz="2400">
                <a:effectLst/>
                <a:latin typeface="Baskerville Old Face" panose="02020602080505020303" pitchFamily="18" charset="0"/>
              </a:rPr>
              <a:t>Styx</a:t>
            </a:r>
            <a:r>
              <a:rPr lang="en-US" sz="2400">
                <a:effectLst/>
                <a:latin typeface="Baskerville Old Face" panose="02020602080505020303" pitchFamily="18" charset="0"/>
                <a:hlinkClick r:id="rId2"/>
              </a:rPr>
              <a:t>,</a:t>
            </a:r>
            <a:r>
              <a:rPr lang="en-US" sz="2400">
                <a:effectLst/>
                <a:latin typeface="Baskerville Old Face" panose="02020602080505020303" pitchFamily="18" charset="0"/>
              </a:rPr>
              <a:t> over which they were carried by Charon in a boat. The</a:t>
            </a:r>
          </a:p>
          <a:p>
            <a:pPr marL="0" indent="0">
              <a:buNone/>
            </a:pPr>
            <a:r>
              <a:rPr lang="en-US" sz="2400">
                <a:effectLst/>
                <a:latin typeface="Baskerville Old Face" panose="02020602080505020303" pitchFamily="18" charset="0"/>
              </a:rPr>
              <a:t>ancients sometimes placed a coin in the mouth of the dead to pay the fare across the Styx.</a:t>
            </a:r>
          </a:p>
          <a:p>
            <a:pPr marL="0" indent="0">
              <a:buNone/>
            </a:pPr>
            <a:r>
              <a:rPr lang="en-US" sz="2400" smtClean="0">
                <a:effectLst/>
                <a:latin typeface="Baskerville Old Face" panose="02020602080505020303" pitchFamily="18" charset="0"/>
              </a:rPr>
              <a:t>  Those </a:t>
            </a:r>
            <a:r>
              <a:rPr lang="en-US" sz="2400">
                <a:effectLst/>
                <a:latin typeface="Baskerville Old Face" panose="02020602080505020303" pitchFamily="18" charset="0"/>
              </a:rPr>
              <a:t>who had not been properly buried had to wait for a hundred years on the bank of the river before they were allowed to enter Charon’s boat and cross.</a:t>
            </a:r>
          </a:p>
        </p:txBody>
      </p:sp>
    </p:spTree>
    <p:extLst>
      <p:ext uri="{BB962C8B-B14F-4D97-AF65-F5344CB8AC3E}">
        <p14:creationId xmlns:p14="http://schemas.microsoft.com/office/powerpoint/2010/main" val="15324449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990600" y="228600"/>
            <a:ext cx="7086600" cy="1431925"/>
          </a:xfrm>
        </p:spPr>
        <p:txBody>
          <a:bodyPr/>
          <a:lstStyle/>
          <a:p>
            <a:r>
              <a:rPr lang="en-US" b="0" smtClean="0">
                <a:solidFill>
                  <a:schemeClr val="tx2">
                    <a:lumMod val="60000"/>
                    <a:lumOff val="40000"/>
                  </a:schemeClr>
                </a:solidFill>
              </a:rPr>
              <a:t>Conversation 2</a:t>
            </a:r>
            <a:endParaRPr lang="en-US" b="0" dirty="0">
              <a:solidFill>
                <a:schemeClr val="tx2">
                  <a:lumMod val="60000"/>
                  <a:lumOff val="40000"/>
                </a:schemeClr>
              </a:solidFill>
            </a:endParaRPr>
          </a:p>
        </p:txBody>
      </p:sp>
      <p:sp>
        <p:nvSpPr>
          <p:cNvPr id="66563" name="Rectangle 3"/>
          <p:cNvSpPr>
            <a:spLocks noGrp="1" noChangeArrowheads="1"/>
          </p:cNvSpPr>
          <p:nvPr>
            <p:ph type="subTitle" idx="1"/>
          </p:nvPr>
        </p:nvSpPr>
        <p:spPr>
          <a:xfrm>
            <a:off x="1219200" y="2057400"/>
            <a:ext cx="7162800" cy="4038600"/>
          </a:xfrm>
        </p:spPr>
        <p:txBody>
          <a:bodyPr/>
          <a:lstStyle/>
          <a:p>
            <a:pPr marL="1143000" indent="-1143000"/>
            <a:r>
              <a:rPr lang="en-US" sz="3200" smtClean="0"/>
              <a:t>     </a:t>
            </a:r>
            <a:endParaRPr lang="en-US" sz="3200" dirty="0" smtClean="0"/>
          </a:p>
          <a:p>
            <a:pPr marL="1885950" lvl="1" indent="-1143000">
              <a:buNone/>
            </a:pPr>
            <a:r>
              <a:rPr lang="en-US" sz="2000" i="1" dirty="0" smtClean="0"/>
              <a:t>        </a:t>
            </a:r>
            <a:endParaRPr lang="en-US" dirty="0">
              <a:solidFill>
                <a:schemeClr val="tx2">
                  <a:lumMod val="20000"/>
                  <a:lumOff val="80000"/>
                </a:schemeClr>
              </a:solidFill>
              <a:latin typeface="Copperplate Gothic Light" pitchFamily="34" charset="0"/>
            </a:endParaRPr>
          </a:p>
        </p:txBody>
      </p:sp>
      <p:sp>
        <p:nvSpPr>
          <p:cNvPr id="4" name="TextBox 3"/>
          <p:cNvSpPr txBox="1"/>
          <p:nvPr/>
        </p:nvSpPr>
        <p:spPr>
          <a:xfrm>
            <a:off x="1066800" y="2286000"/>
            <a:ext cx="7620000" cy="3539430"/>
          </a:xfrm>
          <a:prstGeom prst="rect">
            <a:avLst/>
          </a:prstGeom>
          <a:noFill/>
        </p:spPr>
        <p:txBody>
          <a:bodyPr wrap="square" rtlCol="0">
            <a:spAutoFit/>
          </a:bodyPr>
          <a:lstStyle/>
          <a:p>
            <a:r>
              <a:rPr lang="en-US" sz="2800" u="sng"/>
              <a:t>Marcia</a:t>
            </a:r>
            <a:r>
              <a:rPr lang="en-US" sz="2800"/>
              <a:t>: Amo calidos dies aestatis. Natamus in lacu </a:t>
            </a:r>
            <a:r>
              <a:rPr lang="en-US" sz="2800" smtClean="0"/>
              <a:t>ad nostram </a:t>
            </a:r>
            <a:r>
              <a:rPr lang="en-US" sz="2800"/>
              <a:t>villam, et rogamus nostras amicas ut nobiscum </a:t>
            </a:r>
            <a:r>
              <a:rPr lang="en-US" sz="2800" smtClean="0"/>
              <a:t>nataremus etiam!</a:t>
            </a:r>
            <a:br>
              <a:rPr lang="en-US" sz="2800" smtClean="0"/>
            </a:br>
            <a:r>
              <a:rPr lang="en-US" sz="2800" smtClean="0"/>
              <a:t/>
            </a:r>
            <a:br>
              <a:rPr lang="en-US" sz="2800" smtClean="0"/>
            </a:br>
            <a:r>
              <a:rPr lang="en-US" sz="2800" u="sng" smtClean="0"/>
              <a:t>Magister</a:t>
            </a:r>
            <a:r>
              <a:rPr lang="en-US" sz="2800" smtClean="0"/>
              <a:t>: </a:t>
            </a:r>
            <a:r>
              <a:rPr lang="en-US" sz="2800"/>
              <a:t>Amo nivem albam ubi cadit in prato. Videtur tam pura</a:t>
            </a:r>
            <a:r>
              <a:rPr lang="en-US" sz="2800" smtClean="0"/>
              <a:t>.</a:t>
            </a:r>
            <a:br>
              <a:rPr lang="en-US" sz="2800" smtClean="0"/>
            </a:br>
            <a:endParaRPr lang="en-US" sz="2800"/>
          </a:p>
          <a:p>
            <a:r>
              <a:rPr lang="en-US" sz="2800" u="sng"/>
              <a:t>Iacobus</a:t>
            </a:r>
            <a:r>
              <a:rPr lang="en-US" sz="2800"/>
              <a:t>: Nonne pueri amant flores?</a:t>
            </a:r>
            <a:endParaRPr lang="en-US" sz="2800">
              <a:latin typeface="Comic Sans MS" panose="030F0702030302020204" pitchFamily="66" charset="0"/>
            </a:endParaRP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Hercules</a:t>
            </a:r>
            <a:br>
              <a:rPr lang="en-US"/>
            </a:br>
            <a:r>
              <a:rPr lang="en-US" sz="2000">
                <a:solidFill>
                  <a:srgbClr val="92D050"/>
                </a:solidFill>
              </a:rPr>
              <a:t>The Kingdom of the Dead</a:t>
            </a:r>
            <a:endParaRPr lang="en-US" sz="2000"/>
          </a:p>
        </p:txBody>
      </p:sp>
      <p:sp>
        <p:nvSpPr>
          <p:cNvPr id="3" name="Content Placeholder 2"/>
          <p:cNvSpPr>
            <a:spLocks noGrp="1"/>
          </p:cNvSpPr>
          <p:nvPr>
            <p:ph idx="1"/>
          </p:nvPr>
        </p:nvSpPr>
        <p:spPr/>
        <p:txBody>
          <a:bodyPr/>
          <a:lstStyle/>
          <a:p>
            <a:pPr marL="0" indent="0">
              <a:buNone/>
            </a:pPr>
            <a:r>
              <a:rPr lang="en-US" sz="2800">
                <a:effectLst/>
                <a:latin typeface="Baskerville Old Face" panose="02020602080505020303" pitchFamily="18" charset="0"/>
              </a:rPr>
              <a:t>After crossing the Styx the spirits came to the River</a:t>
            </a:r>
            <a:r>
              <a:rPr lang="en-US" sz="2800" u="sng">
                <a:effectLst/>
                <a:latin typeface="Baskerville Old Face" panose="02020602080505020303" pitchFamily="18" charset="0"/>
              </a:rPr>
              <a:t> </a:t>
            </a:r>
            <a:r>
              <a:rPr lang="en-US" sz="2800">
                <a:effectLst/>
                <a:latin typeface="Baskerville Old Face" panose="02020602080505020303" pitchFamily="18" charset="0"/>
              </a:rPr>
              <a:t>Lethe. They dranks from this river and</a:t>
            </a:r>
          </a:p>
          <a:p>
            <a:pPr marL="0" indent="0">
              <a:buNone/>
            </a:pPr>
            <a:r>
              <a:rPr lang="en-US" sz="2800">
                <a:effectLst/>
                <a:latin typeface="Baskerville Old Face" panose="02020602080505020303" pitchFamily="18" charset="0"/>
              </a:rPr>
              <a:t>at once forgot all their past lives.</a:t>
            </a:r>
          </a:p>
          <a:p>
            <a:pPr marL="0" indent="0">
              <a:buNone/>
            </a:pPr>
            <a:r>
              <a:rPr lang="en-US" sz="2800">
                <a:effectLst/>
                <a:latin typeface="Baskerville Old Face" panose="02020602080505020303" pitchFamily="18" charset="0"/>
              </a:rPr>
              <a:t>Next they came to the palace of  Pluto</a:t>
            </a:r>
            <a:r>
              <a:rPr lang="en-US" sz="2800">
                <a:effectLst/>
                <a:latin typeface="Baskerville Old Face" panose="02020602080505020303" pitchFamily="18" charset="0"/>
                <a:hlinkClick r:id="rId2"/>
              </a:rPr>
              <a:t>,</a:t>
            </a:r>
            <a:r>
              <a:rPr lang="en-US" sz="2800">
                <a:effectLst/>
                <a:latin typeface="Baskerville Old Face" panose="02020602080505020303" pitchFamily="18" charset="0"/>
              </a:rPr>
              <a:t> which was guarded by Cerberus. Pluto was the kingof</a:t>
            </a:r>
          </a:p>
          <a:p>
            <a:pPr marL="0" indent="0">
              <a:buNone/>
            </a:pPr>
            <a:r>
              <a:rPr lang="en-US" sz="2800">
                <a:effectLst/>
                <a:latin typeface="Baskerville Old Face" panose="02020602080505020303" pitchFamily="18" charset="0"/>
              </a:rPr>
              <a:t>Hades, and his wife was  Proserpina, daughter of Jupiter and Ceres.</a:t>
            </a:r>
          </a:p>
          <a:p>
            <a:pPr marL="0" indent="0">
              <a:buNone/>
            </a:pPr>
            <a:endParaRPr lang="en-US" sz="2800">
              <a:effectLst/>
            </a:endParaRPr>
          </a:p>
          <a:p>
            <a:pPr marL="0" indent="0">
              <a:buNone/>
            </a:pPr>
            <a:r>
              <a:rPr lang="en-US" sz="2800" b="1">
                <a:effectLst/>
              </a:rPr>
              <a:t> </a:t>
            </a:r>
            <a:endParaRPr lang="en-US" sz="2800">
              <a:effectLst/>
            </a:endParaRPr>
          </a:p>
          <a:p>
            <a:pPr marL="0" indent="0">
              <a:buNone/>
            </a:pPr>
            <a:endParaRPr lang="en-US" sz="2800"/>
          </a:p>
        </p:txBody>
      </p:sp>
    </p:spTree>
    <p:extLst>
      <p:ext uri="{BB962C8B-B14F-4D97-AF65-F5344CB8AC3E}">
        <p14:creationId xmlns:p14="http://schemas.microsoft.com/office/powerpoint/2010/main" val="1890875166"/>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Hercules</a:t>
            </a:r>
            <a:br>
              <a:rPr lang="en-US"/>
            </a:br>
            <a:r>
              <a:rPr lang="en-US" sz="2000">
                <a:solidFill>
                  <a:srgbClr val="92D050"/>
                </a:solidFill>
              </a:rPr>
              <a:t>The Kingdom of the Dead</a:t>
            </a:r>
            <a:endParaRPr lang="en-US" sz="2000"/>
          </a:p>
        </p:txBody>
      </p:sp>
      <p:sp>
        <p:nvSpPr>
          <p:cNvPr id="3" name="Content Placeholder 2"/>
          <p:cNvSpPr>
            <a:spLocks noGrp="1"/>
          </p:cNvSpPr>
          <p:nvPr>
            <p:ph idx="1"/>
          </p:nvPr>
        </p:nvSpPr>
        <p:spPr/>
        <p:txBody>
          <a:bodyPr/>
          <a:lstStyle/>
          <a:p>
            <a:pPr marL="0" indent="0">
              <a:buNone/>
            </a:pPr>
            <a:r>
              <a:rPr lang="en-US" sz="2400">
                <a:effectLst/>
                <a:latin typeface="Baskerville Old Face" panose="02020602080505020303" pitchFamily="18" charset="0"/>
              </a:rPr>
              <a:t>Near the throne of Pluto and Proserpina were seated three judges of the dead, Minos, Rhadamanthus, and Aecus, who assigned rewards or punishment to the spirits. The good </a:t>
            </a:r>
            <a:r>
              <a:rPr lang="en-US" sz="2400" smtClean="0">
                <a:effectLst/>
                <a:latin typeface="Baskerville Old Face" panose="02020602080505020303" pitchFamily="18" charset="0"/>
              </a:rPr>
              <a:t>were given </a:t>
            </a:r>
            <a:r>
              <a:rPr lang="en-US" sz="2400">
                <a:effectLst/>
                <a:latin typeface="Baskerville Old Face" panose="02020602080505020303" pitchFamily="18" charset="0"/>
              </a:rPr>
              <a:t>a home in the  Elysian Fields</a:t>
            </a:r>
            <a:r>
              <a:rPr lang="en-US" sz="2400" u="sng">
                <a:effectLst/>
                <a:latin typeface="Baskerville Old Face" panose="02020602080505020303" pitchFamily="18" charset="0"/>
              </a:rPr>
              <a:t>, t</a:t>
            </a:r>
            <a:r>
              <a:rPr lang="en-US" sz="2400">
                <a:effectLst/>
                <a:latin typeface="Baskerville Old Face" panose="02020602080505020303" pitchFamily="18" charset="0"/>
              </a:rPr>
              <a:t>he land of happiness, while the wicked were went down to</a:t>
            </a:r>
          </a:p>
          <a:p>
            <a:pPr marL="0" indent="0">
              <a:buNone/>
            </a:pPr>
            <a:r>
              <a:rPr lang="en-US" sz="2400">
                <a:effectLst/>
                <a:latin typeface="Baskerville Old Face" panose="02020602080505020303" pitchFamily="18" charset="0"/>
              </a:rPr>
              <a:t> Tartarus to suffer punishment.</a:t>
            </a:r>
          </a:p>
          <a:p>
            <a:pPr marL="0" indent="0">
              <a:buNone/>
            </a:pPr>
            <a:r>
              <a:rPr lang="en-US" sz="2400">
                <a:effectLst/>
              </a:rPr>
              <a:t> </a:t>
            </a:r>
            <a:endParaRPr lang="en-US" sz="24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4419600"/>
            <a:ext cx="3123665" cy="2084070"/>
          </a:xfrm>
          <a:prstGeom prst="rect">
            <a:avLst/>
          </a:prstGeom>
        </p:spPr>
      </p:pic>
    </p:spTree>
    <p:extLst>
      <p:ext uri="{BB962C8B-B14F-4D97-AF65-F5344CB8AC3E}">
        <p14:creationId xmlns:p14="http://schemas.microsoft.com/office/powerpoint/2010/main" val="1553355524"/>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848600" cy="1431925"/>
          </a:xfrm>
        </p:spPr>
        <p:txBody>
          <a:bodyPr/>
          <a:lstStyle/>
          <a:p>
            <a:r>
              <a:rPr lang="en-US" smtClean="0"/>
              <a:t>The Tortoise and the Eagle</a:t>
            </a:r>
            <a:endParaRPr lang="en-US"/>
          </a:p>
        </p:txBody>
      </p:sp>
      <p:sp>
        <p:nvSpPr>
          <p:cNvPr id="3" name="Content Placeholder 2"/>
          <p:cNvSpPr>
            <a:spLocks noGrp="1"/>
          </p:cNvSpPr>
          <p:nvPr>
            <p:ph idx="1"/>
          </p:nvPr>
        </p:nvSpPr>
        <p:spPr/>
        <p:txBody>
          <a:bodyPr/>
          <a:lstStyle/>
          <a:p>
            <a:pPr marL="0" indent="0">
              <a:buNone/>
            </a:pPr>
            <a:r>
              <a:rPr lang="en-US" sz="2400">
                <a:effectLst/>
                <a:latin typeface="Comic Sans MS" panose="030F0702030302020204" pitchFamily="66" charset="0"/>
              </a:rPr>
              <a:t>Testudo aquilam magnopere orabat, ut sese volare doceret. Aquila ei ostendebat quidem, eam rem petere naturae suae contrariam; sed illa nihil minus instabat, et obsecrabat aquilam, ut se volucrem facere vellet.  Itaque ungulis arreptam aquila sustulit in sublime, et dimisit illam, ut per aerem ferretur</a:t>
            </a:r>
            <a:r>
              <a:rPr lang="en-US" sz="2400" smtClean="0">
                <a:effectLst/>
                <a:latin typeface="Comic Sans MS" panose="030F0702030302020204" pitchFamily="66" charset="0"/>
              </a:rPr>
              <a:t>.</a:t>
            </a:r>
            <a:br>
              <a:rPr lang="en-US" sz="2400" smtClean="0">
                <a:effectLst/>
                <a:latin typeface="Comic Sans MS" panose="030F0702030302020204" pitchFamily="66" charset="0"/>
              </a:rPr>
            </a:br>
            <a:r>
              <a:rPr lang="en-US" sz="2400">
                <a:effectLst/>
                <a:latin typeface="Comic Sans MS" panose="030F0702030302020204" pitchFamily="66" charset="0"/>
              </a:rPr>
              <a:t>Tum in saxa incidens comminuta interiit.</a:t>
            </a:r>
          </a:p>
          <a:p>
            <a:pPr marL="0" indent="0">
              <a:buNone/>
            </a:pPr>
            <a:r>
              <a:rPr lang="en-US" sz="2400">
                <a:effectLst/>
                <a:latin typeface="Comic Sans MS" panose="030F0702030302020204" pitchFamily="66" charset="0"/>
              </a:rPr>
              <a:t> </a:t>
            </a:r>
            <a:endParaRPr lang="en-US" sz="2400">
              <a:effectLst/>
            </a:endParaRPr>
          </a:p>
        </p:txBody>
      </p:sp>
    </p:spTree>
    <p:extLst>
      <p:ext uri="{BB962C8B-B14F-4D97-AF65-F5344CB8AC3E}">
        <p14:creationId xmlns:p14="http://schemas.microsoft.com/office/powerpoint/2010/main" val="1700167694"/>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924800" cy="1431925"/>
          </a:xfrm>
        </p:spPr>
        <p:txBody>
          <a:bodyPr/>
          <a:lstStyle/>
          <a:p>
            <a:r>
              <a:rPr lang="en-US"/>
              <a:t>The Tortoise and the Eagle</a:t>
            </a:r>
            <a:endParaRPr lang="en-US" dirty="0"/>
          </a:p>
        </p:txBody>
      </p:sp>
      <p:sp>
        <p:nvSpPr>
          <p:cNvPr id="3" name="Content Placeholder 2"/>
          <p:cNvSpPr>
            <a:spLocks noGrp="1"/>
          </p:cNvSpPr>
          <p:nvPr>
            <p:ph idx="1"/>
          </p:nvPr>
        </p:nvSpPr>
        <p:spPr/>
        <p:txBody>
          <a:bodyPr/>
          <a:lstStyle/>
          <a:p>
            <a:pPr>
              <a:buNone/>
            </a:pPr>
            <a:r>
              <a:rPr lang="en-US" dirty="0" smtClean="0"/>
              <a:t>     </a:t>
            </a:r>
            <a:br>
              <a:rPr lang="en-US" dirty="0" smtClean="0"/>
            </a:br>
            <a:endParaRPr lang="en-US" dirty="0"/>
          </a:p>
        </p:txBody>
      </p:sp>
      <p:sp>
        <p:nvSpPr>
          <p:cNvPr id="4" name="TextBox 3"/>
          <p:cNvSpPr txBox="1"/>
          <p:nvPr/>
        </p:nvSpPr>
        <p:spPr>
          <a:xfrm>
            <a:off x="1295400" y="1905000"/>
            <a:ext cx="6781800" cy="2246769"/>
          </a:xfrm>
          <a:prstGeom prst="rect">
            <a:avLst/>
          </a:prstGeom>
          <a:noFill/>
        </p:spPr>
        <p:txBody>
          <a:bodyPr wrap="square" rtlCol="0">
            <a:spAutoFit/>
          </a:bodyPr>
          <a:lstStyle/>
          <a:p>
            <a:r>
              <a:rPr lang="en-US" sz="2800">
                <a:latin typeface="Comic Sans MS" panose="030F0702030302020204" pitchFamily="66" charset="0"/>
              </a:rPr>
              <a:t>Haec fabula docet, </a:t>
            </a:r>
            <a:endParaRPr lang="en-US" sz="2800" smtClean="0">
              <a:latin typeface="Comic Sans MS" panose="030F0702030302020204" pitchFamily="66" charset="0"/>
            </a:endParaRPr>
          </a:p>
          <a:p>
            <a:endParaRPr lang="en-US" sz="2800">
              <a:latin typeface="Comic Sans MS" panose="030F0702030302020204" pitchFamily="66" charset="0"/>
            </a:endParaRPr>
          </a:p>
          <a:p>
            <a:r>
              <a:rPr lang="en-US" sz="2800" smtClean="0">
                <a:latin typeface="Comic Sans MS" panose="030F0702030302020204" pitchFamily="66" charset="0"/>
              </a:rPr>
              <a:t>"</a:t>
            </a:r>
            <a:r>
              <a:rPr lang="en-US" sz="2800">
                <a:latin typeface="Comic Sans MS" panose="030F0702030302020204" pitchFamily="66" charset="0"/>
              </a:rPr>
              <a:t>Cogita consecutiones </a:t>
            </a:r>
            <a:r>
              <a:rPr lang="en-US" sz="2800" smtClean="0">
                <a:latin typeface="Comic Sans MS" panose="030F0702030302020204" pitchFamily="66" charset="0"/>
              </a:rPr>
              <a:t>antequam</a:t>
            </a:r>
            <a:r>
              <a:rPr lang="en-US" sz="2800">
                <a:latin typeface="Comic Sans MS" panose="030F0702030302020204" pitchFamily="66" charset="0"/>
              </a:rPr>
              <a:t> </a:t>
            </a:r>
          </a:p>
          <a:p>
            <a:r>
              <a:rPr lang="en-US" sz="2800">
                <a:latin typeface="Comic Sans MS" panose="030F0702030302020204" pitchFamily="66" charset="0"/>
              </a:rPr>
              <a:t>consilia prudentiorum respuere, et in exitium ruere stultitiā suā."</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4572000"/>
            <a:ext cx="3429000" cy="1280035"/>
          </a:xfrm>
          <a:prstGeom prst="rect">
            <a:avLst/>
          </a:prstGeom>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2">
                    <a:lumMod val="60000"/>
                    <a:lumOff val="40000"/>
                  </a:schemeClr>
                </a:solidFill>
              </a:rPr>
              <a:t>Conversation </a:t>
            </a:r>
            <a:r>
              <a:rPr lang="en-US" smtClean="0">
                <a:solidFill>
                  <a:schemeClr val="tx2">
                    <a:lumMod val="60000"/>
                    <a:lumOff val="40000"/>
                  </a:schemeClr>
                </a:solidFill>
              </a:rPr>
              <a:t>3</a:t>
            </a:r>
            <a:endParaRPr lang="en-US"/>
          </a:p>
        </p:txBody>
      </p:sp>
      <p:sp>
        <p:nvSpPr>
          <p:cNvPr id="3" name="Content Placeholder 2"/>
          <p:cNvSpPr>
            <a:spLocks noGrp="1"/>
          </p:cNvSpPr>
          <p:nvPr>
            <p:ph idx="1"/>
          </p:nvPr>
        </p:nvSpPr>
        <p:spPr>
          <a:xfrm>
            <a:off x="1066800" y="1981200"/>
            <a:ext cx="7543800" cy="4495800"/>
          </a:xfrm>
        </p:spPr>
        <p:txBody>
          <a:bodyPr/>
          <a:lstStyle/>
          <a:p>
            <a:pPr marL="0" indent="0">
              <a:buNone/>
            </a:pPr>
            <a:r>
              <a:rPr lang="en-US" sz="2800" u="sng">
                <a:effectLst/>
              </a:rPr>
              <a:t>Iacobus</a:t>
            </a:r>
            <a:r>
              <a:rPr lang="en-US" sz="2800">
                <a:effectLst/>
              </a:rPr>
              <a:t>: </a:t>
            </a:r>
            <a:r>
              <a:rPr lang="en-US" sz="2800" smtClean="0">
                <a:effectLst/>
              </a:rPr>
              <a:t>Habemus </a:t>
            </a:r>
            <a:r>
              <a:rPr lang="en-US" sz="2800">
                <a:effectLst/>
              </a:rPr>
              <a:t>rubras rosas domum, et dies primi </a:t>
            </a:r>
            <a:r>
              <a:rPr lang="en-US" sz="2800" smtClean="0">
                <a:effectLst/>
              </a:rPr>
              <a:t>floris est </a:t>
            </a:r>
            <a:r>
              <a:rPr lang="en-US" sz="2800">
                <a:effectLst/>
              </a:rPr>
              <a:t>meus specialis dies.</a:t>
            </a:r>
          </a:p>
          <a:p>
            <a:pPr marL="0" indent="0">
              <a:buNone/>
            </a:pPr>
            <a:r>
              <a:rPr lang="en-US" sz="2800" u="sng">
                <a:effectLst/>
              </a:rPr>
              <a:t>Ioanna</a:t>
            </a:r>
            <a:r>
              <a:rPr lang="en-US" sz="2800">
                <a:effectLst/>
              </a:rPr>
              <a:t>: Omnis dies ubi exsuscito, gratias Deo ago. Omnis dies vitae est gaudium. Magister: Ioanna, ille est dulce.</a:t>
            </a:r>
          </a:p>
          <a:p>
            <a:pPr marL="0" indent="0">
              <a:buNone/>
            </a:pPr>
            <a:r>
              <a:rPr lang="en-US" sz="2800" u="sng">
                <a:effectLst/>
              </a:rPr>
              <a:t>Magister</a:t>
            </a:r>
            <a:r>
              <a:rPr lang="en-US" sz="2800">
                <a:effectLst/>
              </a:rPr>
              <a:t>: Incipiamus legendo. Lege Psalmus CXIX, Paule.</a:t>
            </a:r>
          </a:p>
        </p:txBody>
      </p:sp>
    </p:spTree>
    <p:extLst>
      <p:ext uri="{BB962C8B-B14F-4D97-AF65-F5344CB8AC3E}">
        <p14:creationId xmlns:p14="http://schemas.microsoft.com/office/powerpoint/2010/main" val="125186223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tx2">
                    <a:lumMod val="60000"/>
                    <a:lumOff val="40000"/>
                  </a:schemeClr>
                </a:solidFill>
              </a:rPr>
              <a:t>Psalm 119</a:t>
            </a:r>
            <a:endParaRPr lang="en-US"/>
          </a:p>
        </p:txBody>
      </p:sp>
      <p:sp>
        <p:nvSpPr>
          <p:cNvPr id="3" name="Content Placeholder 2"/>
          <p:cNvSpPr>
            <a:spLocks noGrp="1"/>
          </p:cNvSpPr>
          <p:nvPr>
            <p:ph idx="1"/>
          </p:nvPr>
        </p:nvSpPr>
        <p:spPr/>
        <p:txBody>
          <a:bodyPr/>
          <a:lstStyle/>
          <a:p>
            <a:pPr marL="0" indent="0">
              <a:buNone/>
            </a:pPr>
            <a:r>
              <a:rPr lang="en-US" sz="2400">
                <a:effectLst/>
              </a:rPr>
              <a:t>1 Alleluia. Beati [sunt] immaculati in via, qui ambulant in lege Domini.</a:t>
            </a:r>
          </a:p>
          <a:p>
            <a:pPr marL="0" indent="0">
              <a:buNone/>
            </a:pPr>
            <a:r>
              <a:rPr lang="en-US" sz="2400">
                <a:effectLst/>
              </a:rPr>
              <a:t> </a:t>
            </a:r>
          </a:p>
          <a:p>
            <a:pPr marL="0" indent="0">
              <a:buNone/>
            </a:pPr>
            <a:r>
              <a:rPr lang="en-US" sz="2400">
                <a:effectLst/>
              </a:rPr>
              <a:t>4 Tu mandasti mandata tua custodiri nimis.</a:t>
            </a:r>
          </a:p>
          <a:p>
            <a:pPr marL="0" indent="0">
              <a:buNone/>
            </a:pPr>
            <a:r>
              <a:rPr lang="en-US" sz="2400">
                <a:effectLst/>
              </a:rPr>
              <a:t> </a:t>
            </a:r>
          </a:p>
          <a:p>
            <a:pPr marL="0" indent="0">
              <a:buNone/>
            </a:pPr>
            <a:r>
              <a:rPr lang="en-US" sz="2400">
                <a:effectLst/>
              </a:rPr>
              <a:t>9 In quo corrigit adolescentior viam suam? In custodiendo sermones tuos.</a:t>
            </a:r>
          </a:p>
          <a:p>
            <a:pPr marL="0" indent="0">
              <a:buNone/>
            </a:pPr>
            <a:r>
              <a:rPr lang="en-US" sz="2400">
                <a:effectLst/>
              </a:rPr>
              <a:t> </a:t>
            </a:r>
          </a:p>
          <a:p>
            <a:pPr marL="0" indent="0">
              <a:buNone/>
            </a:pPr>
            <a:r>
              <a:rPr lang="en-US" sz="2400">
                <a:effectLst/>
              </a:rPr>
              <a:t>105 Lucerna pedibus meis [est] verbum tuum, et lumen semitis meis.</a:t>
            </a:r>
          </a:p>
          <a:p>
            <a:pPr marL="0" indent="0">
              <a:buNone/>
            </a:pPr>
            <a:endParaRPr lang="en-US"/>
          </a:p>
        </p:txBody>
      </p:sp>
    </p:spTree>
    <p:extLst>
      <p:ext uri="{BB962C8B-B14F-4D97-AF65-F5344CB8AC3E}">
        <p14:creationId xmlns:p14="http://schemas.microsoft.com/office/powerpoint/2010/main" val="138643969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2">
                    <a:lumMod val="60000"/>
                    <a:lumOff val="40000"/>
                  </a:schemeClr>
                </a:solidFill>
              </a:rPr>
              <a:t>Proca, King of Albans</a:t>
            </a:r>
            <a:endParaRPr lang="en-US"/>
          </a:p>
        </p:txBody>
      </p:sp>
      <p:sp>
        <p:nvSpPr>
          <p:cNvPr id="3" name="Content Placeholder 2"/>
          <p:cNvSpPr>
            <a:spLocks noGrp="1"/>
          </p:cNvSpPr>
          <p:nvPr>
            <p:ph idx="1"/>
          </p:nvPr>
        </p:nvSpPr>
        <p:spPr/>
        <p:txBody>
          <a:bodyPr/>
          <a:lstStyle/>
          <a:p>
            <a:pPr marL="0" indent="0">
              <a:buNone/>
            </a:pPr>
            <a:r>
              <a:rPr lang="en-US" sz="2800" dirty="0">
                <a:effectLst/>
                <a:latin typeface="Times New Roman" panose="02020603050405020304" pitchFamily="18" charset="0"/>
                <a:cs typeface="Times New Roman" panose="02020603050405020304" pitchFamily="18" charset="0"/>
              </a:rPr>
              <a:t>Duo </a:t>
            </a:r>
            <a:r>
              <a:rPr lang="en-US" sz="2400" dirty="0" err="1">
                <a:effectLst/>
                <a:latin typeface="Times New Roman" panose="02020603050405020304" pitchFamily="18" charset="0"/>
                <a:cs typeface="Times New Roman" panose="02020603050405020304" pitchFamily="18" charset="0"/>
              </a:rPr>
              <a:t>filii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Numitor</a:t>
            </a:r>
            <a:r>
              <a:rPr lang="en-US" sz="2800" dirty="0">
                <a:effectLst/>
                <a:latin typeface="Times New Roman" panose="02020603050405020304" pitchFamily="18" charset="0"/>
                <a:cs typeface="Times New Roman" panose="02020603050405020304" pitchFamily="18" charset="0"/>
              </a:rPr>
              <a:t> et </a:t>
            </a:r>
            <a:r>
              <a:rPr lang="en-US" sz="2800" dirty="0" err="1">
                <a:effectLst/>
                <a:latin typeface="Times New Roman" panose="02020603050405020304" pitchFamily="18" charset="0"/>
                <a:cs typeface="Times New Roman" panose="02020603050405020304" pitchFamily="18" charset="0"/>
              </a:rPr>
              <a:t>Amulium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erant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Procae</a:t>
            </a:r>
            <a:r>
              <a:rPr lang="en-US" sz="2800" dirty="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regi</a:t>
            </a:r>
            <a:r>
              <a:rPr lang="en-US" sz="2800" dirty="0" smtClean="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Albanorum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Numitori</a:t>
            </a:r>
            <a:r>
              <a:rPr lang="en-US" sz="2800" dirty="0">
                <a:effectLst/>
                <a:latin typeface="Times New Roman" panose="02020603050405020304" pitchFamily="18" charset="0"/>
                <a:cs typeface="Times New Roman" panose="02020603050405020304" pitchFamily="18" charset="0"/>
              </a:rPr>
              <a:t>, qui </a:t>
            </a:r>
            <a:r>
              <a:rPr lang="en-US" sz="2800" dirty="0" err="1">
                <a:effectLst/>
                <a:latin typeface="Times New Roman" panose="02020603050405020304" pitchFamily="18" charset="0"/>
                <a:cs typeface="Times New Roman" panose="02020603050405020304" pitchFamily="18" charset="0"/>
              </a:rPr>
              <a:t>natu</a:t>
            </a:r>
            <a:r>
              <a:rPr lang="en-US" sz="2800" dirty="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maior</a:t>
            </a:r>
            <a:r>
              <a:rPr lang="en-US" sz="2800" dirty="0" smtClean="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erat</a:t>
            </a:r>
            <a:r>
              <a:rPr lang="en-US" sz="2800" dirty="0">
                <a:effectLst/>
                <a:latin typeface="Times New Roman" panose="02020603050405020304" pitchFamily="18" charset="0"/>
                <a:cs typeface="Times New Roman" panose="02020603050405020304" pitchFamily="18" charset="0"/>
              </a:rPr>
              <a:t>, regnum </a:t>
            </a:r>
            <a:r>
              <a:rPr lang="en-US" sz="2800" dirty="0" err="1">
                <a:effectLst/>
                <a:latin typeface="Times New Roman" panose="02020603050405020304" pitchFamily="18" charset="0"/>
                <a:cs typeface="Times New Roman" panose="02020603050405020304" pitchFamily="18" charset="0"/>
              </a:rPr>
              <a:t>reliquerat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sed</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Amulius</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pulso</a:t>
            </a:r>
            <a:r>
              <a:rPr lang="en-US" sz="2800" dirty="0">
                <a:effectLst/>
                <a:latin typeface="Times New Roman" panose="02020603050405020304" pitchFamily="18" charset="0"/>
                <a:cs typeface="Times New Roman" panose="02020603050405020304" pitchFamily="18" charset="0"/>
              </a:rPr>
              <a:t> a </a:t>
            </a:r>
            <a:r>
              <a:rPr lang="en-US" sz="2800" dirty="0" err="1" smtClean="0">
                <a:effectLst/>
                <a:latin typeface="Times New Roman" panose="02020603050405020304" pitchFamily="18" charset="0"/>
                <a:cs typeface="Times New Roman" panose="02020603050405020304" pitchFamily="18" charset="0"/>
              </a:rPr>
              <a:t>fratre</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tunc</a:t>
            </a:r>
            <a:endParaRPr lang="en-US" sz="2800" dirty="0">
              <a:effectLst/>
              <a:latin typeface="Times New Roman" panose="02020603050405020304" pitchFamily="18" charset="0"/>
              <a:cs typeface="Times New Roman" panose="02020603050405020304" pitchFamily="18" charset="0"/>
            </a:endParaRPr>
          </a:p>
          <a:p>
            <a:pPr marL="0" indent="0">
              <a:buNone/>
            </a:pPr>
            <a:r>
              <a:rPr lang="en-US" sz="2800" dirty="0" err="1">
                <a:effectLst/>
                <a:latin typeface="Times New Roman" panose="02020603050405020304" pitchFamily="18" charset="0"/>
                <a:cs typeface="Times New Roman" panose="02020603050405020304" pitchFamily="18" charset="0"/>
              </a:rPr>
              <a:t>regnare</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incepit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Ut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descendentes</a:t>
            </a:r>
            <a:r>
              <a:rPr lang="en-US" sz="2800" dirty="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privaret</a:t>
            </a:r>
            <a:r>
              <a:rPr lang="en-US" sz="2800" dirty="0" smtClean="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Rheam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Silviam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filia</a:t>
            </a:r>
            <a:r>
              <a:rPr lang="en-US" sz="2800" dirty="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Numitoris,Vestalem</a:t>
            </a:r>
            <a:r>
              <a:rPr lang="en-US" sz="2800" dirty="0" smtClean="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fecit</a:t>
            </a:r>
            <a:r>
              <a:rPr lang="en-US" sz="2800" dirty="0">
                <a:effectLst/>
                <a:latin typeface="Times New Roman" panose="02020603050405020304" pitchFamily="18" charset="0"/>
                <a:cs typeface="Times New Roman" panose="02020603050405020304" pitchFamily="18" charset="0"/>
              </a:rPr>
              <a:t>. Rhea Silvia </a:t>
            </a:r>
            <a:r>
              <a:rPr lang="en-US" sz="2800" dirty="0" err="1">
                <a:effectLst/>
                <a:latin typeface="Times New Roman" panose="02020603050405020304" pitchFamily="18" charset="0"/>
                <a:cs typeface="Times New Roman" panose="02020603050405020304" pitchFamily="18" charset="0"/>
              </a:rPr>
              <a:t>autem</a:t>
            </a:r>
            <a:r>
              <a:rPr lang="en-US" sz="2800" dirty="0">
                <a:effectLst/>
                <a:latin typeface="Times New Roman" panose="02020603050405020304" pitchFamily="18" charset="0"/>
                <a:cs typeface="Times New Roman" panose="02020603050405020304" pitchFamily="18" charset="0"/>
              </a:rPr>
              <a:t> duos </a:t>
            </a:r>
            <a:r>
              <a:rPr lang="en-US" sz="2800" dirty="0" err="1">
                <a:effectLst/>
                <a:latin typeface="Times New Roman" panose="02020603050405020304" pitchFamily="18" charset="0"/>
                <a:cs typeface="Times New Roman" panose="02020603050405020304" pitchFamily="18" charset="0"/>
              </a:rPr>
              <a:t>filios</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Romulum</a:t>
            </a:r>
            <a:r>
              <a:rPr lang="en-US" sz="2800" dirty="0">
                <a:effectLst/>
                <a:latin typeface="Times New Roman" panose="02020603050405020304" pitchFamily="18" charset="0"/>
                <a:cs typeface="Times New Roman" panose="02020603050405020304" pitchFamily="18" charset="0"/>
              </a:rPr>
              <a:t> et </a:t>
            </a:r>
            <a:r>
              <a:rPr lang="en-US" sz="2800" dirty="0" err="1">
                <a:effectLst/>
                <a:latin typeface="Times New Roman" panose="02020603050405020304" pitchFamily="18" charset="0"/>
                <a:cs typeface="Times New Roman" panose="02020603050405020304" pitchFamily="18" charset="0"/>
              </a:rPr>
              <a:t>Remum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uno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partu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peperit</a:t>
            </a:r>
            <a:r>
              <a:rPr lang="en-US" sz="2800" dirty="0">
                <a:effectLst/>
                <a:latin typeface="Times New Roman" panose="02020603050405020304" pitchFamily="18" charset="0"/>
                <a:cs typeface="Times New Roman" panose="02020603050405020304" pitchFamily="18" charset="0"/>
              </a:rPr>
              <a:t>.  Ergo </a:t>
            </a:r>
            <a:r>
              <a:rPr lang="en-US" sz="2800" dirty="0" err="1">
                <a:effectLst/>
                <a:latin typeface="Times New Roman" panose="02020603050405020304" pitchFamily="18" charset="0"/>
                <a:cs typeface="Times New Roman" panose="02020603050405020304" pitchFamily="18" charset="0"/>
              </a:rPr>
              <a:t>Amulius</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ipsam</a:t>
            </a:r>
            <a:r>
              <a:rPr lang="en-US" sz="2800" dirty="0">
                <a:effectLst/>
                <a:latin typeface="Times New Roman" panose="02020603050405020304" pitchFamily="18" charset="0"/>
                <a:cs typeface="Times New Roman" panose="02020603050405020304" pitchFamily="18" charset="0"/>
              </a:rPr>
              <a:t> in vincula </a:t>
            </a:r>
            <a:r>
              <a:rPr lang="en-US" sz="2800" dirty="0" err="1">
                <a:effectLst/>
                <a:latin typeface="Times New Roman" panose="02020603050405020304" pitchFamily="18" charset="0"/>
                <a:cs typeface="Times New Roman" panose="02020603050405020304" pitchFamily="18" charset="0"/>
              </a:rPr>
              <a:t>coniecit</a:t>
            </a:r>
            <a:r>
              <a:rPr lang="en-US" sz="2800" dirty="0">
                <a:effectLst/>
                <a:latin typeface="Times New Roman" panose="02020603050405020304" pitchFamily="18" charset="0"/>
                <a:cs typeface="Times New Roman" panose="02020603050405020304" pitchFamily="18" charset="0"/>
              </a:rPr>
              <a:t>, et </a:t>
            </a:r>
            <a:r>
              <a:rPr lang="en-US" sz="2800" dirty="0" err="1">
                <a:effectLst/>
                <a:latin typeface="Times New Roman" panose="02020603050405020304" pitchFamily="18" charset="0"/>
                <a:cs typeface="Times New Roman" panose="02020603050405020304" pitchFamily="18" charset="0"/>
              </a:rPr>
              <a:t>imperavit</a:t>
            </a:r>
            <a:r>
              <a:rPr lang="en-US" sz="2800" dirty="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servis</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ut</a:t>
            </a:r>
            <a:r>
              <a:rPr lang="en-US" sz="2800" dirty="0" smtClean="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parvulos</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iacerent</a:t>
            </a:r>
            <a:r>
              <a:rPr lang="en-US" sz="2800" dirty="0">
                <a:effectLst/>
                <a:latin typeface="Times New Roman" panose="02020603050405020304" pitchFamily="18" charset="0"/>
                <a:cs typeface="Times New Roman" panose="02020603050405020304" pitchFamily="18" charset="0"/>
              </a:rPr>
              <a:t> in </a:t>
            </a:r>
            <a:r>
              <a:rPr lang="en-US" sz="2800" dirty="0" err="1">
                <a:effectLst/>
                <a:latin typeface="Times New Roman" panose="02020603050405020304" pitchFamily="18" charset="0"/>
                <a:cs typeface="Times New Roman" panose="02020603050405020304" pitchFamily="18" charset="0"/>
              </a:rPr>
              <a:t>Tiberim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sed</a:t>
            </a:r>
            <a:r>
              <a:rPr lang="en-US" sz="2800" dirty="0">
                <a:effectLst/>
                <a:latin typeface="Times New Roman" panose="02020603050405020304" pitchFamily="18" charset="0"/>
                <a:cs typeface="Times New Roman" panose="02020603050405020304" pitchFamily="18" charset="0"/>
              </a:rPr>
              <a:t> in </a:t>
            </a:r>
            <a:r>
              <a:rPr lang="en-US" sz="2800" dirty="0" err="1">
                <a:effectLst/>
                <a:latin typeface="Times New Roman" panose="02020603050405020304" pitchFamily="18" charset="0"/>
                <a:cs typeface="Times New Roman" panose="02020603050405020304" pitchFamily="18" charset="0"/>
              </a:rPr>
              <a:t>brevem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aquam</a:t>
            </a:r>
            <a:r>
              <a:rPr lang="en-US" sz="2800" dirty="0">
                <a:effectLst/>
                <a:latin typeface="Times New Roman" panose="02020603050405020304" pitchFamily="18" charset="0"/>
                <a:cs typeface="Times New Roman" panose="02020603050405020304" pitchFamily="18" charset="0"/>
              </a:rPr>
              <a:t> ad </a:t>
            </a:r>
            <a:r>
              <a:rPr lang="en-US" sz="2800" dirty="0" err="1">
                <a:effectLst/>
                <a:latin typeface="Times New Roman" panose="02020603050405020304" pitchFamily="18" charset="0"/>
                <a:cs typeface="Times New Roman" panose="02020603050405020304" pitchFamily="18" charset="0"/>
              </a:rPr>
              <a:t>Tiberim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iecerunt</a:t>
            </a:r>
            <a:r>
              <a:rPr lang="en-US" sz="2800" dirty="0">
                <a:effectLst/>
                <a:latin typeface="Times New Roman" panose="02020603050405020304" pitchFamily="18" charset="0"/>
                <a:cs typeface="Times New Roman" panose="02020603050405020304" pitchFamily="18" charset="0"/>
              </a:rPr>
              <a:t>. Lupus </a:t>
            </a:r>
            <a:r>
              <a:rPr lang="en-US" sz="2800" dirty="0" err="1">
                <a:effectLst/>
                <a:latin typeface="Times New Roman" panose="02020603050405020304" pitchFamily="18" charset="0"/>
                <a:cs typeface="Times New Roman" panose="02020603050405020304" pitchFamily="18" charset="0"/>
              </a:rPr>
              <a:t>eos</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invenit</a:t>
            </a:r>
            <a:r>
              <a:rPr lang="en-US" sz="2800" dirty="0">
                <a:effectLst/>
                <a:latin typeface="Times New Roman" panose="02020603050405020304" pitchFamily="18" charset="0"/>
                <a:cs typeface="Times New Roman" panose="02020603050405020304" pitchFamily="18" charset="0"/>
              </a:rPr>
              <a:t> et </a:t>
            </a:r>
            <a:r>
              <a:rPr lang="en-US" sz="2800" dirty="0" err="1">
                <a:effectLst/>
                <a:latin typeface="Times New Roman" panose="02020603050405020304" pitchFamily="18" charset="0"/>
                <a:cs typeface="Times New Roman" panose="02020603050405020304" pitchFamily="18" charset="0"/>
              </a:rPr>
              <a:t>eos</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aluit</a:t>
            </a: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353902600"/>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2">
                    <a:lumMod val="60000"/>
                    <a:lumOff val="40000"/>
                  </a:schemeClr>
                </a:solidFill>
              </a:rPr>
              <a:t>Proca, King of Albans</a:t>
            </a:r>
            <a:endParaRPr lang="en-US"/>
          </a:p>
        </p:txBody>
      </p:sp>
      <p:sp>
        <p:nvSpPr>
          <p:cNvPr id="3" name="Content Placeholder 2"/>
          <p:cNvSpPr>
            <a:spLocks noGrp="1"/>
          </p:cNvSpPr>
          <p:nvPr>
            <p:ph idx="1"/>
          </p:nvPr>
        </p:nvSpPr>
        <p:spPr/>
        <p:txBody>
          <a:bodyPr/>
          <a:lstStyle/>
          <a:p>
            <a:pPr marL="0" indent="0">
              <a:buNone/>
            </a:pP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2743199"/>
            <a:ext cx="3429000" cy="2721429"/>
          </a:xfrm>
          <a:prstGeom prst="rect">
            <a:avLst/>
          </a:prstGeom>
        </p:spPr>
      </p:pic>
    </p:spTree>
    <p:extLst>
      <p:ext uri="{BB962C8B-B14F-4D97-AF65-F5344CB8AC3E}">
        <p14:creationId xmlns:p14="http://schemas.microsoft.com/office/powerpoint/2010/main" val="1042081493"/>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Cicero’s Comments</a:t>
            </a:r>
            <a:endParaRPr lang="en-US"/>
          </a:p>
        </p:txBody>
      </p:sp>
      <p:sp>
        <p:nvSpPr>
          <p:cNvPr id="3" name="Content Placeholder 2"/>
          <p:cNvSpPr>
            <a:spLocks noGrp="1"/>
          </p:cNvSpPr>
          <p:nvPr>
            <p:ph idx="1"/>
          </p:nvPr>
        </p:nvSpPr>
        <p:spPr>
          <a:xfrm>
            <a:off x="1066800" y="1981200"/>
            <a:ext cx="7543800" cy="2514600"/>
          </a:xfrm>
        </p:spPr>
        <p:txBody>
          <a:bodyPr/>
          <a:lstStyle/>
          <a:p>
            <a:pPr marL="0" indent="0">
              <a:buNone/>
            </a:pPr>
            <a:r>
              <a:rPr lang="en-US" sz="2800">
                <a:effectLst/>
              </a:rPr>
              <a:t>1. Legum servi sumus ut liberi esse possimus.</a:t>
            </a:r>
          </a:p>
          <a:p>
            <a:pPr marL="0" indent="0">
              <a:buNone/>
            </a:pPr>
            <a:r>
              <a:rPr lang="en-US" sz="2800">
                <a:effectLst/>
              </a:rPr>
              <a:t>2. In virtute sunt multi ascensus.</a:t>
            </a:r>
          </a:p>
          <a:p>
            <a:pPr marL="0" indent="0">
              <a:buNone/>
            </a:pPr>
            <a:r>
              <a:rPr lang="en-US" sz="2800">
                <a:effectLst/>
              </a:rPr>
              <a:t> </a:t>
            </a:r>
            <a:r>
              <a:rPr lang="en-US" sz="2800" smtClean="0">
                <a:effectLst/>
              </a:rPr>
              <a:t>3</a:t>
            </a:r>
            <a:r>
              <a:rPr lang="en-US" sz="2800">
                <a:effectLst/>
              </a:rPr>
              <a:t>. Excitabat fluctus in simpulo</a:t>
            </a:r>
            <a:r>
              <a:rPr lang="en-US" sz="2800" smtClean="0">
                <a:effectLst/>
              </a:rPr>
              <a:t>.</a:t>
            </a:r>
          </a:p>
          <a:p>
            <a:pPr marL="0" indent="0">
              <a:buNone/>
            </a:pPr>
            <a:r>
              <a:rPr lang="en-US" sz="2800">
                <a:effectLst/>
              </a:rPr>
              <a:t>4. Num barbarorum Romulus rex fuit?</a:t>
            </a:r>
          </a:p>
          <a:p>
            <a:pPr marL="0" indent="0">
              <a:buNone/>
            </a:pPr>
            <a:r>
              <a:rPr lang="en-US" sz="2800" smtClean="0">
                <a:effectLst/>
              </a:rPr>
              <a:t>5</a:t>
            </a:r>
            <a:r>
              <a:rPr lang="en-US" sz="2800">
                <a:effectLst/>
              </a:rPr>
              <a:t>. O praeclarum custodem ovium -- lupum</a:t>
            </a:r>
            <a:r>
              <a:rPr lang="en-US" sz="2800" smtClean="0">
                <a:effectLst/>
              </a:rPr>
              <a:t>!</a:t>
            </a:r>
            <a:r>
              <a:rPr lang="en-US" sz="2800" smtClean="0">
                <a:effectLst/>
                <a:latin typeface="Comic Sans MS" panose="030F0702030302020204" pitchFamily="66" charset="0"/>
                <a:ea typeface="Verdana" panose="020B0604030504040204" pitchFamily="34" charset="0"/>
                <a:cs typeface="Verdana" panose="020B0604030504040204" pitchFamily="34" charset="0"/>
              </a:rPr>
              <a:t>.</a:t>
            </a:r>
            <a:r>
              <a:rPr lang="en-US" sz="2800">
                <a:latin typeface="Comic Sans MS" panose="030F0702030302020204" pitchFamily="66" charset="0"/>
                <a:ea typeface="Verdana" panose="020B0604030504040204" pitchFamily="34" charset="0"/>
                <a:cs typeface="Verdana" panose="020B0604030504040204" pitchFamily="34" charset="0"/>
              </a:rPr>
              <a:t/>
            </a:r>
            <a:br>
              <a:rPr lang="en-US" sz="2800">
                <a:latin typeface="Comic Sans MS" panose="030F0702030302020204" pitchFamily="66" charset="0"/>
                <a:ea typeface="Verdana" panose="020B0604030504040204" pitchFamily="34" charset="0"/>
                <a:cs typeface="Verdana" panose="020B0604030504040204" pitchFamily="34" charset="0"/>
              </a:rPr>
            </a:br>
            <a:r>
              <a:rPr lang="en-US" sz="2800">
                <a:effectLst/>
              </a:rPr>
              <a:t>6. Patria est communis omnium parens.</a:t>
            </a:r>
          </a:p>
          <a:p>
            <a:pPr marL="0" indent="0">
              <a:buNone/>
            </a:pPr>
            <a:endParaRPr lang="en-US" sz="2800">
              <a:latin typeface="Comic Sans MS" panose="030F0702030302020204" pitchFamily="66"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11672036"/>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Cicero’s Comments</a:t>
            </a:r>
            <a:endParaRPr lang="en-US" b="1" dirty="0">
              <a:solidFill>
                <a:schemeClr val="tx1"/>
              </a:solidFill>
            </a:endParaRPr>
          </a:p>
        </p:txBody>
      </p:sp>
      <p:sp>
        <p:nvSpPr>
          <p:cNvPr id="3" name="Content Placeholder 2"/>
          <p:cNvSpPr>
            <a:spLocks noGrp="1"/>
          </p:cNvSpPr>
          <p:nvPr>
            <p:ph idx="1"/>
          </p:nvPr>
        </p:nvSpPr>
        <p:spPr>
          <a:xfrm>
            <a:off x="1066800" y="1981200"/>
            <a:ext cx="7543800" cy="3352800"/>
          </a:xfrm>
        </p:spPr>
        <p:txBody>
          <a:bodyPr/>
          <a:lstStyle/>
          <a:p>
            <a:pPr marL="0" indent="0">
              <a:buNone/>
            </a:pPr>
            <a:r>
              <a:rPr lang="en-US" sz="2800" smtClean="0">
                <a:effectLst/>
              </a:rPr>
              <a:t/>
            </a:r>
            <a:br>
              <a:rPr lang="en-US" sz="2800" smtClean="0">
                <a:effectLst/>
              </a:rPr>
            </a:br>
            <a:r>
              <a:rPr lang="en-US" sz="2800" smtClean="0">
                <a:effectLst/>
              </a:rPr>
              <a:t> 7</a:t>
            </a:r>
            <a:r>
              <a:rPr lang="en-US" sz="2800">
                <a:effectLst/>
              </a:rPr>
              <a:t>. Trahimur omnes laudis studio.</a:t>
            </a:r>
          </a:p>
          <a:p>
            <a:pPr marL="0" indent="0">
              <a:buNone/>
            </a:pPr>
            <a:r>
              <a:rPr lang="en-US" sz="2800">
                <a:effectLst/>
              </a:rPr>
              <a:t> </a:t>
            </a:r>
            <a:r>
              <a:rPr lang="en-US" sz="2800" smtClean="0">
                <a:effectLst/>
              </a:rPr>
              <a:t>8</a:t>
            </a:r>
            <a:r>
              <a:rPr lang="en-US" sz="2800">
                <a:effectLst/>
              </a:rPr>
              <a:t>. Ut sementem feceris ita metes.</a:t>
            </a:r>
          </a:p>
          <a:p>
            <a:pPr marL="0" indent="0">
              <a:buNone/>
            </a:pPr>
            <a:r>
              <a:rPr lang="en-US" sz="2800">
                <a:effectLst/>
              </a:rPr>
              <a:t> </a:t>
            </a:r>
            <a:r>
              <a:rPr lang="en-US" sz="2800" smtClean="0">
                <a:effectLst/>
              </a:rPr>
              <a:t>9</a:t>
            </a:r>
            <a:r>
              <a:rPr lang="en-US" sz="2800">
                <a:effectLst/>
              </a:rPr>
              <a:t>. Simia quam similis, turpissima </a:t>
            </a:r>
            <a:r>
              <a:rPr lang="en-US" sz="2800" smtClean="0">
                <a:effectLst/>
              </a:rPr>
              <a:t/>
            </a:r>
            <a:br>
              <a:rPr lang="en-US" sz="2800" smtClean="0">
                <a:effectLst/>
              </a:rPr>
            </a:br>
            <a:r>
              <a:rPr lang="en-US" sz="2800" smtClean="0">
                <a:effectLst/>
              </a:rPr>
              <a:t>    bestia</a:t>
            </a:r>
            <a:r>
              <a:rPr lang="en-US" sz="2800">
                <a:effectLst/>
              </a:rPr>
              <a:t>, nobis!</a:t>
            </a:r>
          </a:p>
          <a:p>
            <a:pPr marL="0" indent="0">
              <a:buNone/>
            </a:pPr>
            <a:r>
              <a:rPr lang="en-US" sz="2800">
                <a:effectLst/>
              </a:rPr>
              <a:t>10. Assiduus usus uni rei deditus et</a:t>
            </a:r>
          </a:p>
          <a:p>
            <a:pPr marL="0" indent="0">
              <a:buNone/>
            </a:pPr>
            <a:r>
              <a:rPr lang="en-US" sz="2800">
                <a:effectLst/>
              </a:rPr>
              <a:t> </a:t>
            </a:r>
            <a:r>
              <a:rPr lang="en-US" sz="2800" smtClean="0">
                <a:effectLst/>
              </a:rPr>
              <a:t>ingenium </a:t>
            </a:r>
            <a:r>
              <a:rPr lang="en-US" sz="2800">
                <a:effectLst/>
              </a:rPr>
              <a:t>et artem saepe vincit.</a:t>
            </a:r>
          </a:p>
          <a:p>
            <a:pPr marL="0" indent="0">
              <a:buNone/>
            </a:pPr>
            <a:r>
              <a:rPr lang="en-US" sz="2800">
                <a:effectLst/>
              </a:rPr>
              <a:t/>
            </a:r>
            <a:br>
              <a:rPr lang="en-US" sz="2800">
                <a:effectLst/>
              </a:rPr>
            </a:br>
            <a:r>
              <a:rPr lang="en-US" sz="2800">
                <a:effectLst/>
              </a:rPr>
              <a:t> </a:t>
            </a:r>
          </a:p>
          <a:p>
            <a:pPr marL="0" indent="0">
              <a:buNone/>
            </a:pPr>
            <a:r>
              <a:rPr lang="en-US" sz="2800">
                <a:effectLst/>
              </a:rPr>
              <a:t> </a:t>
            </a:r>
          </a:p>
          <a:p>
            <a:pPr marL="1143000" indent="-1143000">
              <a:buNone/>
            </a:pPr>
            <a:endParaRPr lang="en-US" sz="2800" dirty="0"/>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Shimmer">
  <a:themeElements>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fontScheme name="Shimmer">
      <a:majorFont>
        <a:latin typeface="Verdana"/>
        <a:ea typeface=""/>
        <a:cs typeface=""/>
      </a:majorFont>
      <a:minorFont>
        <a:latin typeface="Verdana"/>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4777</TotalTime>
  <Words>1579</Words>
  <Application>Microsoft Office PowerPoint</Application>
  <PresentationFormat>On-screen Show (4:3)</PresentationFormat>
  <Paragraphs>161</Paragraphs>
  <Slides>33</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Tahoma</vt:lpstr>
      <vt:lpstr>Baskerville Old Face</vt:lpstr>
      <vt:lpstr>Comic Sans MS</vt:lpstr>
      <vt:lpstr>Verdana</vt:lpstr>
      <vt:lpstr>Calibri</vt:lpstr>
      <vt:lpstr>Copperplate Gothic Light</vt:lpstr>
      <vt:lpstr>Times New Roman</vt:lpstr>
      <vt:lpstr>Wingdings</vt:lpstr>
      <vt:lpstr>Shimmer</vt:lpstr>
      <vt:lpstr>Chapter Twelve</vt:lpstr>
      <vt:lpstr>Conversation 1</vt:lpstr>
      <vt:lpstr>Conversation 2</vt:lpstr>
      <vt:lpstr>Conversation 3</vt:lpstr>
      <vt:lpstr>Psalm 119</vt:lpstr>
      <vt:lpstr>Proca, King of Albans</vt:lpstr>
      <vt:lpstr>Proca, King of Albans</vt:lpstr>
      <vt:lpstr>Cicero’s Comments</vt:lpstr>
      <vt:lpstr>Cicero’s Comments</vt:lpstr>
      <vt:lpstr>Cicero [9]</vt:lpstr>
      <vt:lpstr>Cicero [9]</vt:lpstr>
      <vt:lpstr> Cicero [9]</vt:lpstr>
      <vt:lpstr>Cicero [10]</vt:lpstr>
      <vt:lpstr>Cicero [10]</vt:lpstr>
      <vt:lpstr>Cicero [10]</vt:lpstr>
      <vt:lpstr>Cicero [11]</vt:lpstr>
      <vt:lpstr>Cicero [11]</vt:lpstr>
      <vt:lpstr>Cicero [12]</vt:lpstr>
      <vt:lpstr>Cicero [12]</vt:lpstr>
      <vt:lpstr>The Roman Republic</vt:lpstr>
      <vt:lpstr>Cicero [13]</vt:lpstr>
      <vt:lpstr>Seneca’s Sayings</vt:lpstr>
      <vt:lpstr>Seneca’s Sayings</vt:lpstr>
      <vt:lpstr>Seneca’s Sayings</vt:lpstr>
      <vt:lpstr>Pyrrhus</vt:lpstr>
      <vt:lpstr>Discedentes a Caesareā </vt:lpstr>
      <vt:lpstr>Discedentes a Caesareā </vt:lpstr>
      <vt:lpstr>Hercules The Three Headed Dog</vt:lpstr>
      <vt:lpstr>Hercules The Kingdom of the Dead</vt:lpstr>
      <vt:lpstr>Hercules The Kingdom of the Dead</vt:lpstr>
      <vt:lpstr>Hercules The Kingdom of the Dead</vt:lpstr>
      <vt:lpstr>The Tortoise and the Eagle</vt:lpstr>
      <vt:lpstr>The Tortoise and the Eagle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 Authorized Customer</dc:creator>
  <cp:lastModifiedBy>Owner</cp:lastModifiedBy>
  <cp:revision>257</cp:revision>
  <dcterms:created xsi:type="dcterms:W3CDTF">2007-09-27T23:24:41Z</dcterms:created>
  <dcterms:modified xsi:type="dcterms:W3CDTF">2018-06-09T19:42:44Z</dcterms:modified>
</cp:coreProperties>
</file>