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9"/>
  </p:notesMasterIdLst>
  <p:sldIdLst>
    <p:sldId id="256" r:id="rId2"/>
    <p:sldId id="265" r:id="rId3"/>
    <p:sldId id="277" r:id="rId4"/>
    <p:sldId id="263" r:id="rId5"/>
    <p:sldId id="286" r:id="rId6"/>
    <p:sldId id="259" r:id="rId7"/>
    <p:sldId id="260" r:id="rId8"/>
    <p:sldId id="293" r:id="rId9"/>
    <p:sldId id="261" r:id="rId10"/>
    <p:sldId id="267" r:id="rId11"/>
    <p:sldId id="278" r:id="rId12"/>
    <p:sldId id="282" r:id="rId13"/>
    <p:sldId id="290" r:id="rId14"/>
    <p:sldId id="269" r:id="rId15"/>
    <p:sldId id="271" r:id="rId16"/>
    <p:sldId id="272" r:id="rId17"/>
    <p:sldId id="276" r:id="rId18"/>
    <p:sldId id="291" r:id="rId19"/>
    <p:sldId id="292" r:id="rId20"/>
    <p:sldId id="294" r:id="rId21"/>
    <p:sldId id="295" r:id="rId22"/>
    <p:sldId id="301" r:id="rId23"/>
    <p:sldId id="296" r:id="rId24"/>
    <p:sldId id="300" r:id="rId25"/>
    <p:sldId id="297" r:id="rId26"/>
    <p:sldId id="298" r:id="rId27"/>
    <p:sldId id="299"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663300"/>
    <a:srgbClr val="4F4033"/>
    <a:srgbClr val="BEA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00" autoAdjust="0"/>
    <p:restoredTop sz="94731" autoAdjust="0"/>
  </p:normalViewPr>
  <p:slideViewPr>
    <p:cSldViewPr>
      <p:cViewPr varScale="1">
        <p:scale>
          <a:sx n="80" d="100"/>
          <a:sy n="80" d="100"/>
        </p:scale>
        <p:origin x="-936" y="-84"/>
      </p:cViewPr>
      <p:guideLst>
        <p:guide orient="horz" pos="2160"/>
        <p:guide pos="2880"/>
      </p:guideLst>
    </p:cSldViewPr>
  </p:slideViewPr>
  <p:outlineViewPr>
    <p:cViewPr>
      <p:scale>
        <a:sx n="33" d="100"/>
        <a:sy n="33" d="100"/>
      </p:scale>
      <p:origin x="0" y="104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80627"/>
          </a:xfrm>
          <a:prstGeom prst="rect">
            <a:avLst/>
          </a:prstGeom>
        </p:spPr>
        <p:txBody>
          <a:bodyPr vert="horz" lIns="93772" tIns="46886" rIns="93772" bIns="46886" rtlCol="0"/>
          <a:lstStyle>
            <a:lvl1pPr algn="l">
              <a:defRPr sz="1200"/>
            </a:lvl1pPr>
          </a:lstStyle>
          <a:p>
            <a:pPr>
              <a:defRPr/>
            </a:pPr>
            <a:endParaRPr lang="en-US"/>
          </a:p>
        </p:txBody>
      </p:sp>
      <p:sp>
        <p:nvSpPr>
          <p:cNvPr id="3" name="Date Placeholder 2"/>
          <p:cNvSpPr>
            <a:spLocks noGrp="1"/>
          </p:cNvSpPr>
          <p:nvPr>
            <p:ph type="dt" idx="1"/>
          </p:nvPr>
        </p:nvSpPr>
        <p:spPr>
          <a:xfrm>
            <a:off x="4143312" y="0"/>
            <a:ext cx="3170248" cy="480627"/>
          </a:xfrm>
          <a:prstGeom prst="rect">
            <a:avLst/>
          </a:prstGeom>
        </p:spPr>
        <p:txBody>
          <a:bodyPr vert="horz" lIns="93772" tIns="46886" rIns="93772" bIns="46886" rtlCol="0"/>
          <a:lstStyle>
            <a:lvl1pPr algn="r">
              <a:defRPr sz="1200"/>
            </a:lvl1pPr>
          </a:lstStyle>
          <a:p>
            <a:pPr>
              <a:defRPr/>
            </a:pPr>
            <a:fld id="{49E9C965-C96D-4835-BFC8-0D02DA533CC1}" type="datetimeFigureOut">
              <a:rPr lang="en-US"/>
              <a:pPr>
                <a:defRPr/>
              </a:pPr>
              <a:t>6/11/2019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3772" tIns="46886" rIns="93772" bIns="46886" rtlCol="0" anchor="ctr"/>
          <a:lstStyle/>
          <a:p>
            <a:pPr lvl="0"/>
            <a:endParaRPr lang="en-US" noProof="0" smtClean="0"/>
          </a:p>
        </p:txBody>
      </p:sp>
      <p:sp>
        <p:nvSpPr>
          <p:cNvPr id="5" name="Notes Placeholder 4"/>
          <p:cNvSpPr>
            <a:spLocks noGrp="1"/>
          </p:cNvSpPr>
          <p:nvPr>
            <p:ph type="body" sz="quarter" idx="3"/>
          </p:nvPr>
        </p:nvSpPr>
        <p:spPr>
          <a:xfrm>
            <a:off x="731849" y="4560287"/>
            <a:ext cx="5851504" cy="4320783"/>
          </a:xfrm>
          <a:prstGeom prst="rect">
            <a:avLst/>
          </a:prstGeom>
        </p:spPr>
        <p:txBody>
          <a:bodyPr vert="horz" lIns="93772" tIns="46886" rIns="93772" bIns="468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956"/>
            <a:ext cx="3170248" cy="480626"/>
          </a:xfrm>
          <a:prstGeom prst="rect">
            <a:avLst/>
          </a:prstGeom>
        </p:spPr>
        <p:txBody>
          <a:bodyPr vert="horz" lIns="93772" tIns="46886" rIns="93772" bIns="4688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12" y="9118956"/>
            <a:ext cx="3170248" cy="480626"/>
          </a:xfrm>
          <a:prstGeom prst="rect">
            <a:avLst/>
          </a:prstGeom>
        </p:spPr>
        <p:txBody>
          <a:bodyPr vert="horz" lIns="93772" tIns="46886" rIns="93772" bIns="46886" rtlCol="0" anchor="b"/>
          <a:lstStyle>
            <a:lvl1pPr algn="r">
              <a:defRPr sz="1200"/>
            </a:lvl1pPr>
          </a:lstStyle>
          <a:p>
            <a:pPr>
              <a:defRPr/>
            </a:pPr>
            <a:fld id="{AC492F06-B263-4710-88FD-03B25F777973}" type="slidenum">
              <a:rPr lang="en-US"/>
              <a:pPr>
                <a:defRPr/>
              </a:pPr>
              <a:t>‹#›</a:t>
            </a:fld>
            <a:endParaRPr lang="en-US"/>
          </a:p>
        </p:txBody>
      </p:sp>
    </p:spTree>
    <p:extLst>
      <p:ext uri="{BB962C8B-B14F-4D97-AF65-F5344CB8AC3E}">
        <p14:creationId xmlns:p14="http://schemas.microsoft.com/office/powerpoint/2010/main" val="114564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9AF6870-9895-466E-910B-24A7F2563F2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8B747D5-4C99-4C9E-8C0E-14F63273418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C5C576FA-3E5A-4257-9AD8-6DBA464E8427}"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C5C576FA-3E5A-4257-9AD8-6DBA464E842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A6996EE-BD96-480D-A595-3548055DCDB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E85D9E4-4495-40C7-9DC6-0DBF04C04BA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5E9E030D-3E3F-4F7E-80A1-94E17F6D847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EBF79010-E89E-4628-B116-78DC0CBD3BF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3A8956CC-AB2F-445B-AABB-2D97AF881CE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2B9D7885-B9EE-498C-906E-351912A5945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963C5AF-4FFC-4B89-8ADB-3116AAB0B3E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54372725-C940-4360-BEAF-4EB6039A21EC}"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a:defRPr/>
            </a:pPr>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a:defRPr/>
            </a:pP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a:defRPr/>
            </a:pPr>
            <a:fld id="{C5C576FA-3E5A-4257-9AD8-6DBA464E842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playmakerscamp.com/Track/images/Boys%20running.jpg&amp;imgrefurl=http://playmakerscamp.com/&amp;usg=__6eFSglibu_yc8ZZgFmhzCCj8dso=&amp;h=351&amp;w=450&amp;sz=50&amp;hl=en&amp;start=0&amp;sig2=sBiXDKl5VihtnyOws_WOPg&amp;zoom=1&amp;tbnid=8Jgw_4mQrErkvM:&amp;tbnh=130&amp;tbnw=143&amp;ei=rDXUTLCoOYS6sQOgtN2GCw&amp;prev=/images?q=boys+running&amp;hl=en&amp;biw=1171&amp;bih=684&amp;gbv=2&amp;tbs=isch:1&amp;itbs=1&amp;iact=hc&amp;vpx=874&amp;vpy=211&amp;dur=28&amp;hovh=198&amp;hovw=254&amp;tx=186&amp;ty=102&amp;oei=rDXUTLCoOYS6sQOgtN2GCw&amp;esq=1&amp;page=1&amp;ndsp=20&amp;ved=1t:429,r:6,s: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www.worshippingchristian.org/images/biblestorymurals/jesuswalksonwater.jpg&amp;imgrefurl=http://worshippingchristian.org/blog/?p=874&amp;usg=__SsXRwCjdL7EqhWlibRyBBFuJQUc=&amp;h=810&amp;w=1080&amp;sz=642&amp;hl=en&amp;start=0&amp;sig2=Fe58gvpfDJ9ky-M3FE6yyA&amp;zoom=1&amp;tbnid=_a8PM7X_3pmY-M:&amp;tbnh=136&amp;tbnw=180&amp;ei=aDvUTMv8NYP2swPXgqWQCw&amp;prev=/images?q=Jesus+walks+on+the+water&amp;hl=en&amp;biw=1171&amp;bih=684&amp;gbv=2&amp;tbs=isch:1&amp;itbs=1&amp;iact=hc&amp;vpx=614&amp;vpy=76&amp;dur=2040&amp;hovh=194&amp;hovw=259&amp;tx=131&amp;ty=100&amp;oei=aDvUTMv8NYP2swPXgqWQCw&amp;esq=1&amp;page=1&amp;ndsp=26&amp;ved=1t:429,r:4,s: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imgres?imgurl=http://quentin0xavier.files.wordpress.com/2009/12/girl-sleeping.jpg&amp;imgrefurl=http://quentin0xavier.wordpress.com/tag/climate-change/&amp;usg=__Gc-TcU2SAmPlkX-eXlFS9YgPvLQ=&amp;h=300&amp;w=450&amp;sz=15&amp;hl=en&amp;start=44&amp;sig2=ticqGyGfMTnH9vh_ujEOeQ&amp;zoom=1&amp;tbnid=rSyIqDc4hPCXTM:&amp;tbnh=165&amp;tbnw=238&amp;ei=tDbUTMGlD4jGsAOV0ZiOCw&amp;prev=/images?q=girl+sleeping&amp;hl=en&amp;biw=1171&amp;bih=684&amp;gbv=2&amp;tbs=isch:1&amp;itbs=1&amp;iact=hc&amp;vpx=150&amp;vpy=320&amp;dur=30&amp;hovh=183&amp;hovw=275&amp;tx=125&amp;ty=95&amp;oei=TTbUTMnbGI6gsQOEq6SQCw&amp;esq=3&amp;page=4&amp;ndsp=15&amp;ved=1t:429,r:5,s: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905000"/>
            <a:ext cx="5943600" cy="1143000"/>
          </a:xfrm>
        </p:spPr>
        <p:txBody>
          <a:bodyPr/>
          <a:lstStyle/>
          <a:p>
            <a:pPr eaLnBrk="1" hangingPunct="1">
              <a:defRPr/>
            </a:pPr>
            <a:r>
              <a:rPr lang="en-US" sz="4800" smtClean="0"/>
              <a:t/>
            </a:r>
            <a:br>
              <a:rPr lang="en-US" sz="4800" smtClean="0"/>
            </a:br>
            <a:r>
              <a:rPr lang="en-US" sz="4800" smtClean="0">
                <a:solidFill>
                  <a:srgbClr val="990033"/>
                </a:solidFill>
                <a:latin typeface="Copperplate Gothic Bold" pitchFamily="34" charset="0"/>
              </a:rPr>
              <a:t/>
            </a:r>
            <a:br>
              <a:rPr lang="en-US" sz="4800" smtClean="0">
                <a:solidFill>
                  <a:srgbClr val="990033"/>
                </a:solidFill>
                <a:latin typeface="Copperplate Gothic Bold" pitchFamily="34" charset="0"/>
              </a:rPr>
            </a:br>
            <a:endParaRPr lang="en-US" sz="4800" smtClean="0">
              <a:solidFill>
                <a:srgbClr val="990033"/>
              </a:solidFill>
              <a:latin typeface="Copperplate Gothic Bold" pitchFamily="34" charset="0"/>
            </a:endParaRPr>
          </a:p>
        </p:txBody>
      </p:sp>
      <p:sp>
        <p:nvSpPr>
          <p:cNvPr id="3075" name="Subtitle 2"/>
          <p:cNvSpPr>
            <a:spLocks noGrp="1"/>
          </p:cNvSpPr>
          <p:nvPr>
            <p:ph type="subTitle" idx="1"/>
          </p:nvPr>
        </p:nvSpPr>
        <p:spPr>
          <a:xfrm>
            <a:off x="1600200" y="1752600"/>
            <a:ext cx="5562600" cy="1295400"/>
          </a:xfrm>
          <a:effectLst/>
        </p:spPr>
        <p:txBody>
          <a:bodyPr/>
          <a:lstStyle/>
          <a:p>
            <a:pPr marL="742950" indent="-742950" eaLnBrk="1" hangingPunct="1">
              <a:defRPr/>
            </a:pPr>
            <a:r>
              <a:rPr lang="en-US" sz="5600" dirty="0" smtClean="0">
                <a:latin typeface="Gill Sans MT" panose="020B0502020104020203" pitchFamily="34" charset="0"/>
                <a:ea typeface="Verdana" pitchFamily="34" charset="0"/>
                <a:cs typeface="Verdana" pitchFamily="34" charset="0"/>
              </a:rPr>
              <a:t>Chapter Nine</a:t>
            </a:r>
            <a:endParaRPr lang="en-US" sz="5600" dirty="0" smtClean="0">
              <a:latin typeface="Gill Sans MT" panose="020B0502020104020203" pitchFamily="34" charset="0"/>
            </a:endParaRPr>
          </a:p>
        </p:txBody>
      </p:sp>
      <p:sp>
        <p:nvSpPr>
          <p:cNvPr id="3076" name="TextBox 3"/>
          <p:cNvSpPr txBox="1">
            <a:spLocks noChangeArrowheads="1"/>
          </p:cNvSpPr>
          <p:nvPr/>
        </p:nvSpPr>
        <p:spPr bwMode="auto">
          <a:xfrm>
            <a:off x="2971800" y="6324600"/>
            <a:ext cx="2971800" cy="276225"/>
          </a:xfrm>
          <a:prstGeom prst="rect">
            <a:avLst/>
          </a:prstGeom>
          <a:noFill/>
          <a:ln w="9525">
            <a:noFill/>
            <a:miter lim="800000"/>
            <a:headEnd/>
            <a:tailEnd/>
          </a:ln>
        </p:spPr>
        <p:txBody>
          <a:bodyPr>
            <a:spAutoFit/>
          </a:bodyPr>
          <a:lstStyle/>
          <a:p>
            <a:endParaRPr lang="en-US" sz="1200">
              <a:solidFill>
                <a:srgbClr val="990033"/>
              </a:solidFill>
              <a:latin typeface="Comic Sans MS" pitchFamily="66" charset="0"/>
            </a:endParaRPr>
          </a:p>
        </p:txBody>
      </p:sp>
      <p:sp>
        <p:nvSpPr>
          <p:cNvPr id="5" name="TextBox 4"/>
          <p:cNvSpPr txBox="1"/>
          <p:nvPr/>
        </p:nvSpPr>
        <p:spPr>
          <a:xfrm>
            <a:off x="1295400" y="2667000"/>
            <a:ext cx="6019800" cy="1107996"/>
          </a:xfrm>
          <a:prstGeom prst="rect">
            <a:avLst/>
          </a:prstGeom>
          <a:noFill/>
        </p:spPr>
        <p:txBody>
          <a:bodyPr wrap="square" rtlCol="0">
            <a:spAutoFit/>
          </a:bodyPr>
          <a:lstStyle/>
          <a:p>
            <a:r>
              <a:rPr lang="en-US" sz="2400" smtClean="0">
                <a:latin typeface="+mn-lt"/>
              </a:rPr>
              <a:t>Invisibilia enim ipsius…conspiciuntur; ...eius virtus et divinitas; sunt inexcusabiles.</a:t>
            </a:r>
          </a:p>
          <a:p>
            <a:endParaRPr lang="en-US"/>
          </a:p>
        </p:txBody>
      </p:sp>
      <p:pic>
        <p:nvPicPr>
          <p:cNvPr id="6" name="il_fi" descr="http://www.scifun.ed.ac.uk/card/images/left/earth-magfield.jpg"/>
          <p:cNvPicPr/>
          <p:nvPr/>
        </p:nvPicPr>
        <p:blipFill>
          <a:blip r:embed="rId2" cstate="print"/>
          <a:srcRect/>
          <a:stretch>
            <a:fillRect/>
          </a:stretch>
        </p:blipFill>
        <p:spPr bwMode="auto">
          <a:xfrm>
            <a:off x="3505200" y="3733800"/>
            <a:ext cx="247650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762000" y="1905000"/>
            <a:ext cx="7772400" cy="3657600"/>
          </a:xfrm>
          <a:effectLst/>
        </p:spPr>
        <p:txBody>
          <a:bodyPr/>
          <a:lstStyle/>
          <a:p>
            <a:pPr>
              <a:buFontTx/>
              <a:buNone/>
            </a:pPr>
            <a:endParaRPr lang="en-US" smtClean="0"/>
          </a:p>
          <a:p>
            <a:pPr>
              <a:buFontTx/>
              <a:buNone/>
            </a:pPr>
            <a:r>
              <a:rPr lang="en-US" smtClean="0"/>
              <a:t>            </a:t>
            </a:r>
            <a:r>
              <a:rPr lang="en-US" sz="2400" smtClean="0"/>
              <a:t>1. Serviamus Deo ut beati sumus.</a:t>
            </a:r>
          </a:p>
          <a:p>
            <a:pPr>
              <a:buFontTx/>
              <a:buNone/>
            </a:pPr>
            <a:r>
              <a:rPr lang="en-US" sz="2400" smtClean="0"/>
              <a:t>             </a:t>
            </a:r>
            <a:r>
              <a:rPr lang="en-US" sz="1800" i="1" smtClean="0">
                <a:solidFill>
                  <a:srgbClr val="990033"/>
                </a:solidFill>
              </a:rPr>
              <a:t>Main Verb = Present tense, hortatory subjunctive.</a:t>
            </a:r>
            <a:br>
              <a:rPr lang="en-US" sz="1800" i="1" smtClean="0">
                <a:solidFill>
                  <a:srgbClr val="990033"/>
                </a:solidFill>
              </a:rPr>
            </a:br>
            <a:r>
              <a:rPr lang="en-US" sz="1800" i="1" smtClean="0">
                <a:solidFill>
                  <a:srgbClr val="990033"/>
                </a:solidFill>
              </a:rPr>
              <a:t>        Secondary Verb = Present tense, subjunctive mood.</a:t>
            </a:r>
            <a:br>
              <a:rPr lang="en-US" sz="1800" i="1" smtClean="0">
                <a:solidFill>
                  <a:srgbClr val="990033"/>
                </a:solidFill>
              </a:rPr>
            </a:br>
            <a:endParaRPr lang="en-US" sz="1800" i="1" smtClean="0">
              <a:solidFill>
                <a:srgbClr val="990033"/>
              </a:solidFill>
            </a:endParaRPr>
          </a:p>
          <a:p>
            <a:pPr>
              <a:buFontTx/>
              <a:buNone/>
            </a:pPr>
            <a:r>
              <a:rPr lang="en-US" sz="1800" i="1" smtClean="0"/>
              <a:t>               </a:t>
            </a:r>
            <a:r>
              <a:rPr lang="en-US" sz="2400" smtClean="0"/>
              <a:t>Let us be obedient to God so we may be happy.</a:t>
            </a:r>
            <a:br>
              <a:rPr lang="en-US" sz="2400" smtClean="0"/>
            </a:br>
            <a:r>
              <a:rPr lang="en-US" sz="2400" smtClean="0"/>
              <a:t> OR:  Let us serve God to be blessed.</a:t>
            </a:r>
            <a:br>
              <a:rPr lang="en-US" sz="2400" smtClean="0"/>
            </a:br>
            <a:r>
              <a:rPr lang="en-US" sz="2400" smtClean="0"/>
              <a:t/>
            </a:r>
            <a:br>
              <a:rPr lang="en-US" sz="2400" smtClean="0"/>
            </a:br>
            <a:endParaRPr lang="en-US" sz="2400" smtClean="0"/>
          </a:p>
          <a:p>
            <a:pPr>
              <a:buFontTx/>
              <a:buNone/>
            </a:pPr>
            <a:r>
              <a:rPr lang="en-US" sz="2400" smtClean="0"/>
              <a:t>            </a:t>
            </a:r>
          </a:p>
          <a:p>
            <a:pPr>
              <a:buFontTx/>
              <a:buNone/>
            </a:pPr>
            <a:r>
              <a:rPr lang="en-US" sz="2400" smtClean="0"/>
              <a:t>    </a:t>
            </a:r>
            <a:endParaRPr lang="en-US" sz="2400" i="1" smtClean="0">
              <a:solidFill>
                <a:srgbClr val="0070C0"/>
              </a:solidFill>
            </a:endParaRPr>
          </a:p>
          <a:p>
            <a:pPr>
              <a:buFontTx/>
              <a:buNone/>
            </a:pPr>
            <a:r>
              <a:rPr lang="en-US" sz="2400" smtClean="0"/>
              <a:t>              </a:t>
            </a:r>
          </a:p>
        </p:txBody>
      </p:sp>
      <p:sp>
        <p:nvSpPr>
          <p:cNvPr id="4" name="Title 3"/>
          <p:cNvSpPr>
            <a:spLocks noGrp="1"/>
          </p:cNvSpPr>
          <p:nvPr>
            <p:ph type="title"/>
          </p:nvPr>
        </p:nvSpPr>
        <p:spPr/>
        <p:txBody>
          <a:bodyPr/>
          <a:lstStyle/>
          <a:p>
            <a:r>
              <a:rPr lang="en-US" smtClean="0"/>
              <a:t>Exercise B.</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685800" y="2133600"/>
            <a:ext cx="7772400" cy="3429000"/>
          </a:xfrm>
          <a:effectLst/>
        </p:spPr>
        <p:txBody>
          <a:bodyPr/>
          <a:lstStyle/>
          <a:p>
            <a:pPr>
              <a:buFontTx/>
              <a:buNone/>
            </a:pPr>
            <a:r>
              <a:rPr lang="en-US" smtClean="0"/>
              <a:t> </a:t>
            </a:r>
            <a:endParaRPr lang="en-US" u="sng" smtClean="0"/>
          </a:p>
          <a:p>
            <a:pPr>
              <a:buFontTx/>
              <a:buNone/>
            </a:pPr>
            <a:r>
              <a:rPr lang="en-US" sz="2400" smtClean="0"/>
              <a:t>1.    He has persuaded them to clean the house.</a:t>
            </a:r>
          </a:p>
          <a:p>
            <a:pPr>
              <a:buFontTx/>
              <a:buNone/>
            </a:pPr>
            <a:r>
              <a:rPr lang="en-US" sz="2400" i="1" smtClean="0">
                <a:solidFill>
                  <a:srgbClr val="800000"/>
                </a:solidFill>
              </a:rPr>
              <a:t>        </a:t>
            </a:r>
            <a:r>
              <a:rPr lang="en-US" sz="1800" i="1" smtClean="0">
                <a:solidFill>
                  <a:srgbClr val="800000"/>
                </a:solidFill>
              </a:rPr>
              <a:t>Main Verb =  Perfect tense, indicative mood, </a:t>
            </a:r>
            <a:br>
              <a:rPr lang="en-US" sz="1800" i="1" smtClean="0">
                <a:solidFill>
                  <a:srgbClr val="800000"/>
                </a:solidFill>
              </a:rPr>
            </a:br>
            <a:r>
              <a:rPr lang="en-US" sz="1800" i="1" smtClean="0">
                <a:solidFill>
                  <a:srgbClr val="800000"/>
                </a:solidFill>
              </a:rPr>
              <a:t>      followed by dative.</a:t>
            </a:r>
            <a:br>
              <a:rPr lang="en-US" sz="1800" i="1" smtClean="0">
                <a:solidFill>
                  <a:srgbClr val="800000"/>
                </a:solidFill>
              </a:rPr>
            </a:br>
            <a:r>
              <a:rPr lang="en-US" sz="1800" i="1" smtClean="0">
                <a:solidFill>
                  <a:srgbClr val="800000"/>
                </a:solidFill>
              </a:rPr>
              <a:t>Secondary Verb = Dative case noun + </a:t>
            </a:r>
            <a:br>
              <a:rPr lang="en-US" sz="1800" i="1" smtClean="0">
                <a:solidFill>
                  <a:srgbClr val="800000"/>
                </a:solidFill>
              </a:rPr>
            </a:br>
            <a:r>
              <a:rPr lang="en-US" sz="1800" i="1" smtClean="0">
                <a:solidFill>
                  <a:srgbClr val="800000"/>
                </a:solidFill>
              </a:rPr>
              <a:t>        ut +  imperfect subjunctive. </a:t>
            </a:r>
            <a:r>
              <a:rPr lang="en-US" sz="2400" i="1" smtClean="0">
                <a:solidFill>
                  <a:srgbClr val="800000"/>
                </a:solidFill>
              </a:rPr>
              <a:t/>
            </a:r>
            <a:br>
              <a:rPr lang="en-US" sz="2400" i="1" smtClean="0">
                <a:solidFill>
                  <a:srgbClr val="800000"/>
                </a:solidFill>
              </a:rPr>
            </a:br>
            <a:r>
              <a:rPr lang="en-US" sz="2400" smtClean="0"/>
              <a:t/>
            </a:r>
            <a:br>
              <a:rPr lang="en-US" sz="2400" smtClean="0"/>
            </a:br>
            <a:r>
              <a:rPr lang="en-US" sz="2400" smtClean="0"/>
              <a:t>Persuasit eis ut villam purgarent.</a:t>
            </a:r>
          </a:p>
          <a:p>
            <a:pPr>
              <a:buFontTx/>
              <a:buNone/>
            </a:pPr>
            <a:r>
              <a:rPr lang="en-US" sz="2400" smtClean="0"/>
              <a:t>           </a:t>
            </a:r>
          </a:p>
        </p:txBody>
      </p:sp>
      <p:pic>
        <p:nvPicPr>
          <p:cNvPr id="6" name="il_fi" descr="http://2.bp.blogspot.com/_yV_HrWzlO1s/THbjtX5YjvI/AAAAAAAACDg/lTHM4Ju44gs/s1600/house%2520cleaning.jpg"/>
          <p:cNvPicPr/>
          <p:nvPr/>
        </p:nvPicPr>
        <p:blipFill>
          <a:blip r:embed="rId2" cstate="print"/>
          <a:srcRect/>
          <a:stretch>
            <a:fillRect/>
          </a:stretch>
        </p:blipFill>
        <p:spPr bwMode="auto">
          <a:xfrm>
            <a:off x="6172200" y="4038600"/>
            <a:ext cx="1884586" cy="2114550"/>
          </a:xfrm>
          <a:prstGeom prst="rect">
            <a:avLst/>
          </a:prstGeom>
          <a:noFill/>
          <a:ln w="9525">
            <a:noFill/>
            <a:miter lim="800000"/>
            <a:headEnd/>
            <a:tailEnd/>
          </a:ln>
        </p:spPr>
      </p:pic>
      <p:sp>
        <p:nvSpPr>
          <p:cNvPr id="5" name="Title 4"/>
          <p:cNvSpPr>
            <a:spLocks noGrp="1"/>
          </p:cNvSpPr>
          <p:nvPr>
            <p:ph type="title"/>
          </p:nvPr>
        </p:nvSpPr>
        <p:spPr/>
        <p:txBody>
          <a:bodyPr/>
          <a:lstStyle/>
          <a:p>
            <a:r>
              <a:rPr lang="en-US" smtClean="0"/>
              <a:t>Exercise C.</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685800" y="3048000"/>
            <a:ext cx="7772400" cy="3048000"/>
          </a:xfrm>
          <a:effectLst/>
        </p:spPr>
        <p:txBody>
          <a:bodyPr/>
          <a:lstStyle/>
          <a:p>
            <a:pPr>
              <a:buFontTx/>
              <a:buNone/>
            </a:pPr>
            <a:endParaRPr lang="en-US" u="sng" smtClean="0"/>
          </a:p>
          <a:p>
            <a:pPr>
              <a:buFontTx/>
              <a:buAutoNum type="arabicPeriod"/>
            </a:pPr>
            <a:endParaRPr lang="en-US" sz="2400" smtClean="0"/>
          </a:p>
          <a:p>
            <a:pPr>
              <a:buFontTx/>
              <a:buAutoNum type="arabicPeriod"/>
            </a:pPr>
            <a:r>
              <a:rPr lang="en-US" sz="2400" smtClean="0"/>
              <a:t>Flores sunt tam parvi ut sint pulchri.</a:t>
            </a:r>
          </a:p>
          <a:p>
            <a:pPr>
              <a:buFontTx/>
              <a:buNone/>
            </a:pPr>
            <a:r>
              <a:rPr lang="en-US" sz="2400" smtClean="0"/>
              <a:t> </a:t>
            </a:r>
            <a:r>
              <a:rPr lang="en-US" sz="1800" i="1" smtClean="0">
                <a:solidFill>
                  <a:srgbClr val="800000"/>
                </a:solidFill>
              </a:rPr>
              <a:t>Main Verb =  Present tense, indicative mood.</a:t>
            </a:r>
            <a:br>
              <a:rPr lang="en-US" sz="1800" i="1" smtClean="0">
                <a:solidFill>
                  <a:srgbClr val="800000"/>
                </a:solidFill>
              </a:rPr>
            </a:br>
            <a:r>
              <a:rPr lang="en-US" sz="1800" i="1" smtClean="0">
                <a:solidFill>
                  <a:srgbClr val="800000"/>
                </a:solidFill>
              </a:rPr>
              <a:t>Secondary Verb = Present tense, subjunctive mood, result clause.</a:t>
            </a:r>
            <a:br>
              <a:rPr lang="en-US" sz="1800" i="1" smtClean="0">
                <a:solidFill>
                  <a:srgbClr val="800000"/>
                </a:solidFill>
              </a:rPr>
            </a:br>
            <a:endParaRPr lang="en-US" sz="1800" smtClean="0"/>
          </a:p>
          <a:p>
            <a:pPr>
              <a:buFontTx/>
              <a:buNone/>
            </a:pPr>
            <a:r>
              <a:rPr lang="en-US" sz="2400" smtClean="0"/>
              <a:t>     The flowers are so small that they are pretty.</a:t>
            </a:r>
            <a:endParaRPr lang="en-US" smtClean="0"/>
          </a:p>
        </p:txBody>
      </p:sp>
      <p:pic>
        <p:nvPicPr>
          <p:cNvPr id="8" name="il_fi" descr="http://farm1.static.flickr.com/38/118591847_31b31699ae.jpg"/>
          <p:cNvPicPr/>
          <p:nvPr/>
        </p:nvPicPr>
        <p:blipFill>
          <a:blip r:embed="rId2" cstate="print"/>
          <a:srcRect/>
          <a:stretch>
            <a:fillRect/>
          </a:stretch>
        </p:blipFill>
        <p:spPr bwMode="auto">
          <a:xfrm>
            <a:off x="3048000" y="2057400"/>
            <a:ext cx="2476500" cy="1644396"/>
          </a:xfrm>
          <a:prstGeom prst="rect">
            <a:avLst/>
          </a:prstGeom>
          <a:noFill/>
          <a:ln w="9525">
            <a:noFill/>
            <a:miter lim="800000"/>
            <a:headEnd/>
            <a:tailEnd/>
          </a:ln>
        </p:spPr>
      </p:pic>
      <p:sp>
        <p:nvSpPr>
          <p:cNvPr id="4" name="Title 3"/>
          <p:cNvSpPr>
            <a:spLocks noGrp="1"/>
          </p:cNvSpPr>
          <p:nvPr>
            <p:ph type="title"/>
          </p:nvPr>
        </p:nvSpPr>
        <p:spPr>
          <a:xfrm>
            <a:off x="457200" y="76200"/>
            <a:ext cx="6781800" cy="1066800"/>
          </a:xfrm>
        </p:spPr>
        <p:txBody>
          <a:bodyPr/>
          <a:lstStyle/>
          <a:p>
            <a:r>
              <a:rPr lang="en-US" smtClean="0"/>
              <a:t>Exercise 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609600" y="1828800"/>
            <a:ext cx="7772400" cy="3048000"/>
          </a:xfrm>
          <a:effectLst/>
        </p:spPr>
        <p:txBody>
          <a:bodyPr/>
          <a:lstStyle/>
          <a:p>
            <a:pPr>
              <a:buFontTx/>
              <a:buNone/>
            </a:pPr>
            <a:r>
              <a:rPr lang="en-US" sz="2400" smtClean="0">
                <a:solidFill>
                  <a:srgbClr val="990033"/>
                </a:solidFill>
              </a:rPr>
              <a:t/>
            </a:r>
            <a:br>
              <a:rPr lang="en-US" sz="2400" smtClean="0">
                <a:solidFill>
                  <a:srgbClr val="990033"/>
                </a:solidFill>
              </a:rPr>
            </a:br>
            <a:endParaRPr lang="en-US" sz="2400" smtClean="0">
              <a:solidFill>
                <a:srgbClr val="990033"/>
              </a:solidFill>
            </a:endParaRPr>
          </a:p>
          <a:p>
            <a:pPr>
              <a:buFontTx/>
              <a:buNone/>
            </a:pPr>
            <a:r>
              <a:rPr lang="en-US" sz="2400" smtClean="0"/>
              <a:t>       Compare the purposes of both Israel and Rome.</a:t>
            </a:r>
            <a:br>
              <a:rPr lang="en-US" sz="2400" smtClean="0"/>
            </a:br>
            <a:endParaRPr lang="en-US" sz="2400" smtClean="0"/>
          </a:p>
          <a:p>
            <a:pPr>
              <a:buFontTx/>
              <a:buNone/>
            </a:pPr>
            <a:r>
              <a:rPr lang="en-US" sz="2400" smtClean="0"/>
              <a:t>       What is the purpose of your own country?</a:t>
            </a:r>
            <a:br>
              <a:rPr lang="en-US" sz="2400" smtClean="0"/>
            </a:br>
            <a:endParaRPr lang="en-US" sz="2400" smtClean="0"/>
          </a:p>
          <a:p>
            <a:pPr>
              <a:buFontTx/>
              <a:buNone/>
            </a:pPr>
            <a:r>
              <a:rPr lang="en-US" sz="2400" smtClean="0"/>
              <a:t>          Why was it founded?</a:t>
            </a:r>
          </a:p>
          <a:p>
            <a:pPr>
              <a:buFontTx/>
              <a:buNone/>
            </a:pPr>
            <a:endParaRPr lang="en-US" sz="2400" smtClean="0">
              <a:solidFill>
                <a:srgbClr val="990033"/>
              </a:solidFill>
            </a:endParaRPr>
          </a:p>
        </p:txBody>
      </p:sp>
      <p:sp>
        <p:nvSpPr>
          <p:cNvPr id="4" name="Title 3"/>
          <p:cNvSpPr>
            <a:spLocks noGrp="1"/>
          </p:cNvSpPr>
          <p:nvPr>
            <p:ph type="title"/>
          </p:nvPr>
        </p:nvSpPr>
        <p:spPr/>
        <p:txBody>
          <a:bodyPr/>
          <a:lstStyle/>
          <a:p>
            <a:r>
              <a:rPr lang="en-US" smtClean="0"/>
              <a:t>Raison d’etre</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09600" y="2133600"/>
            <a:ext cx="7772400" cy="3505200"/>
          </a:xfrm>
          <a:effectLst/>
        </p:spPr>
        <p:txBody>
          <a:bodyPr/>
          <a:lstStyle/>
          <a:p>
            <a:pPr>
              <a:buFontTx/>
              <a:buNone/>
            </a:pPr>
            <a:r>
              <a:rPr lang="en-US" smtClean="0"/>
              <a:t> </a:t>
            </a:r>
            <a:r>
              <a:rPr lang="en-US" sz="1800" smtClean="0"/>
              <a:t> </a:t>
            </a:r>
            <a:r>
              <a:rPr lang="it-IT" smtClean="0"/>
              <a:t>In principio erat Verbum,                   </a:t>
            </a:r>
            <a:endParaRPr lang="en-US" smtClean="0"/>
          </a:p>
          <a:p>
            <a:pPr>
              <a:buNone/>
            </a:pPr>
            <a:r>
              <a:rPr lang="it-IT" smtClean="0"/>
              <a:t>Et Verbum erat apud Deum,</a:t>
            </a:r>
            <a:endParaRPr lang="en-US" smtClean="0"/>
          </a:p>
          <a:p>
            <a:pPr>
              <a:buNone/>
            </a:pPr>
            <a:r>
              <a:rPr lang="it-IT" smtClean="0"/>
              <a:t>Hoc erat in principio apud Deum.</a:t>
            </a:r>
            <a:endParaRPr lang="en-US" smtClean="0"/>
          </a:p>
          <a:p>
            <a:pPr>
              <a:buNone/>
            </a:pPr>
            <a:r>
              <a:rPr lang="it-IT" smtClean="0"/>
              <a:t>Omnia per Ipsum facta sunt,</a:t>
            </a:r>
            <a:endParaRPr lang="en-US" smtClean="0"/>
          </a:p>
          <a:p>
            <a:pPr>
              <a:buNone/>
            </a:pPr>
            <a:r>
              <a:rPr lang="en-US" smtClean="0"/>
              <a:t>Et sine Ipso factum est nihil, quod factum est. </a:t>
            </a:r>
          </a:p>
          <a:p>
            <a:pPr>
              <a:buNone/>
            </a:pPr>
            <a:r>
              <a:rPr lang="it-IT" smtClean="0"/>
              <a:t>In Ipso vita erat,</a:t>
            </a:r>
            <a:endParaRPr lang="en-US" smtClean="0"/>
          </a:p>
          <a:p>
            <a:pPr>
              <a:buNone/>
            </a:pPr>
            <a:r>
              <a:rPr lang="it-IT" smtClean="0"/>
              <a:t>Et vita erat lux hominum.</a:t>
            </a:r>
            <a:endParaRPr lang="en-US" smtClean="0"/>
          </a:p>
          <a:p>
            <a:pPr>
              <a:buFontTx/>
              <a:buNone/>
            </a:pPr>
            <a:endParaRPr lang="en-US" sz="2400" smtClean="0"/>
          </a:p>
          <a:p>
            <a:pPr>
              <a:buFontTx/>
              <a:buNone/>
            </a:pPr>
            <a:endParaRPr lang="en-US" u="sng" smtClean="0"/>
          </a:p>
          <a:p>
            <a:pPr>
              <a:buFontTx/>
              <a:buNone/>
            </a:pPr>
            <a:endParaRPr lang="en-US" u="sng" smtClean="0"/>
          </a:p>
          <a:p>
            <a:pPr>
              <a:buFontTx/>
              <a:buNone/>
            </a:pPr>
            <a:r>
              <a:rPr lang="en-US" smtClean="0"/>
              <a:t>    </a:t>
            </a:r>
          </a:p>
        </p:txBody>
      </p:sp>
      <p:pic>
        <p:nvPicPr>
          <p:cNvPr id="9" name="Picture 7" descr="http://myweb.cableone.net/alexandriaumc/Praying%20Hands.gif"/>
          <p:cNvPicPr>
            <a:picLocks noChangeAspect="1" noChangeArrowheads="1"/>
          </p:cNvPicPr>
          <p:nvPr/>
        </p:nvPicPr>
        <p:blipFill>
          <a:blip r:embed="rId2" cstate="print"/>
          <a:srcRect/>
          <a:stretch>
            <a:fillRect/>
          </a:stretch>
        </p:blipFill>
        <p:spPr bwMode="auto">
          <a:xfrm>
            <a:off x="5638800" y="3200400"/>
            <a:ext cx="1529892" cy="1447800"/>
          </a:xfrm>
          <a:prstGeom prst="rect">
            <a:avLst/>
          </a:prstGeom>
          <a:noFill/>
          <a:ln w="9525">
            <a:noFill/>
            <a:miter lim="800000"/>
            <a:headEnd/>
            <a:tailEnd/>
          </a:ln>
        </p:spPr>
      </p:pic>
      <p:sp>
        <p:nvSpPr>
          <p:cNvPr id="5" name="Title 4"/>
          <p:cNvSpPr>
            <a:spLocks noGrp="1"/>
          </p:cNvSpPr>
          <p:nvPr>
            <p:ph type="title"/>
          </p:nvPr>
        </p:nvSpPr>
        <p:spPr/>
        <p:txBody>
          <a:bodyPr/>
          <a:lstStyle/>
          <a:p>
            <a:r>
              <a:rPr lang="en-US" smtClean="0"/>
              <a:t>John 1</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838200" y="2971800"/>
            <a:ext cx="7620000" cy="3429000"/>
          </a:xfrm>
          <a:effectLst/>
        </p:spPr>
        <p:txBody>
          <a:bodyPr/>
          <a:lstStyle/>
          <a:p>
            <a:pPr lvl="1">
              <a:buFontTx/>
              <a:buNone/>
              <a:defRPr/>
            </a:pPr>
            <a:r>
              <a:rPr lang="en-US" b="1" smtClean="0"/>
              <a:t> </a:t>
            </a:r>
            <a:endParaRPr lang="en-US" sz="1800" smtClean="0"/>
          </a:p>
        </p:txBody>
      </p:sp>
      <p:sp>
        <p:nvSpPr>
          <p:cNvPr id="5" name="TextBox 4"/>
          <p:cNvSpPr txBox="1"/>
          <p:nvPr/>
        </p:nvSpPr>
        <p:spPr>
          <a:xfrm>
            <a:off x="990600" y="1447800"/>
            <a:ext cx="6858000" cy="5539978"/>
          </a:xfrm>
          <a:prstGeom prst="rect">
            <a:avLst/>
          </a:prstGeom>
          <a:noFill/>
        </p:spPr>
        <p:txBody>
          <a:bodyPr wrap="square" rtlCol="0">
            <a:spAutoFit/>
          </a:bodyPr>
          <a:lstStyle/>
          <a:p>
            <a:r>
              <a:rPr lang="en-US" sz="2400" smtClean="0">
                <a:latin typeface="+mn-lt"/>
              </a:rPr>
              <a:t>Et lux in tenebris lucet,</a:t>
            </a:r>
          </a:p>
          <a:p>
            <a:r>
              <a:rPr lang="en-US" sz="2400" smtClean="0">
                <a:latin typeface="+mn-lt"/>
              </a:rPr>
              <a:t>Et tenebrae eam non comprehenderunt.</a:t>
            </a:r>
          </a:p>
          <a:p>
            <a:r>
              <a:rPr lang="en-US" sz="2400" smtClean="0">
                <a:latin typeface="+mn-lt"/>
              </a:rPr>
              <a:t>Fuit homo</a:t>
            </a:r>
          </a:p>
          <a:p>
            <a:r>
              <a:rPr lang="it-IT" sz="2400" smtClean="0">
                <a:latin typeface="+mn-lt"/>
              </a:rPr>
              <a:t>Missus a Deo,</a:t>
            </a:r>
            <a:endParaRPr lang="en-US" sz="2400" smtClean="0">
              <a:latin typeface="+mn-lt"/>
            </a:endParaRPr>
          </a:p>
          <a:p>
            <a:r>
              <a:rPr lang="it-IT" sz="2400" smtClean="0">
                <a:latin typeface="+mn-lt"/>
              </a:rPr>
              <a:t>Cui nomen erat Ioannes.</a:t>
            </a:r>
            <a:endParaRPr lang="en-US" sz="2400" smtClean="0">
              <a:latin typeface="+mn-lt"/>
            </a:endParaRPr>
          </a:p>
          <a:p>
            <a:r>
              <a:rPr lang="it-IT" sz="2400" smtClean="0">
                <a:latin typeface="+mn-lt"/>
              </a:rPr>
              <a:t>Hic venit in testimonium</a:t>
            </a:r>
            <a:endParaRPr lang="en-US" sz="2400" smtClean="0">
              <a:latin typeface="+mn-lt"/>
            </a:endParaRPr>
          </a:p>
          <a:p>
            <a:r>
              <a:rPr lang="it-IT" sz="2400" smtClean="0">
                <a:latin typeface="+mn-lt"/>
              </a:rPr>
              <a:t>Ut testimonium perhiberet de </a:t>
            </a:r>
            <a:br>
              <a:rPr lang="it-IT" sz="2400" smtClean="0">
                <a:latin typeface="+mn-lt"/>
              </a:rPr>
            </a:br>
            <a:r>
              <a:rPr lang="it-IT" sz="2400" smtClean="0">
                <a:latin typeface="+mn-lt"/>
              </a:rPr>
              <a:t>          lumine,</a:t>
            </a:r>
          </a:p>
          <a:p>
            <a:r>
              <a:rPr lang="it-IT" sz="2400" smtClean="0">
                <a:latin typeface="+mn-lt"/>
              </a:rPr>
              <a:t>Ut omnes crederent per illum.                        </a:t>
            </a:r>
            <a:endParaRPr lang="en-US" sz="2400" smtClean="0">
              <a:latin typeface="+mn-lt"/>
            </a:endParaRPr>
          </a:p>
          <a:p>
            <a:r>
              <a:rPr lang="it-IT" sz="2400" smtClean="0">
                <a:latin typeface="+mn-lt"/>
              </a:rPr>
              <a:t>Non erat ille lux,</a:t>
            </a:r>
          </a:p>
          <a:p>
            <a:pPr>
              <a:buNone/>
            </a:pPr>
            <a:r>
              <a:rPr lang="it-IT" sz="2400" smtClean="0">
                <a:latin typeface="+mn-lt"/>
              </a:rPr>
              <a:t>Sed ut testimonium perhiberet de lumine.</a:t>
            </a:r>
            <a:endParaRPr lang="en-US" sz="2400" smtClean="0">
              <a:latin typeface="+mn-lt"/>
            </a:endParaRPr>
          </a:p>
          <a:p>
            <a:pPr>
              <a:buNone/>
            </a:pPr>
            <a:r>
              <a:rPr lang="it-IT" sz="2400" smtClean="0">
                <a:latin typeface="+mn-lt"/>
              </a:rPr>
              <a:t>Erat Lux vera,</a:t>
            </a:r>
            <a:endParaRPr lang="en-US" sz="2400" smtClean="0">
              <a:latin typeface="+mn-lt"/>
            </a:endParaRPr>
          </a:p>
          <a:p>
            <a:endParaRPr lang="en-US" smtClean="0"/>
          </a:p>
          <a:p>
            <a:pPr algn="ctr"/>
            <a:endParaRPr lang="en-US" sz="2400" b="1">
              <a:solidFill>
                <a:srgbClr val="990033"/>
              </a:solidFill>
            </a:endParaRPr>
          </a:p>
          <a:p>
            <a:pPr algn="ctr"/>
            <a:endParaRPr lang="en-US" sz="2400" b="1">
              <a:solidFill>
                <a:srgbClr val="990033"/>
              </a:solidFill>
            </a:endParaRPr>
          </a:p>
        </p:txBody>
      </p:sp>
      <p:pic>
        <p:nvPicPr>
          <p:cNvPr id="6" name="il_fi" descr="http://www.christianshirts.us/images/Jesus_light_of_world_catalog.jpg"/>
          <p:cNvPicPr/>
          <p:nvPr/>
        </p:nvPicPr>
        <p:blipFill>
          <a:blip r:embed="rId2" cstate="print"/>
          <a:srcRect/>
          <a:stretch>
            <a:fillRect/>
          </a:stretch>
        </p:blipFill>
        <p:spPr bwMode="auto">
          <a:xfrm>
            <a:off x="5791200" y="2362200"/>
            <a:ext cx="2581275" cy="2071703"/>
          </a:xfrm>
          <a:prstGeom prst="rect">
            <a:avLst/>
          </a:prstGeom>
          <a:noFill/>
          <a:ln w="9525">
            <a:noFill/>
            <a:miter lim="800000"/>
            <a:headEnd/>
            <a:tailEnd/>
          </a:ln>
        </p:spPr>
      </p:pic>
      <p:sp>
        <p:nvSpPr>
          <p:cNvPr id="7" name="Title 6"/>
          <p:cNvSpPr>
            <a:spLocks noGrp="1"/>
          </p:cNvSpPr>
          <p:nvPr>
            <p:ph type="title"/>
          </p:nvPr>
        </p:nvSpPr>
        <p:spPr/>
        <p:txBody>
          <a:bodyPr/>
          <a:lstStyle/>
          <a:p>
            <a:r>
              <a:rPr lang="en-US" smtClean="0"/>
              <a:t>John I continued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1600200"/>
            <a:ext cx="8153400" cy="4800600"/>
          </a:xfrm>
          <a:effectLst/>
        </p:spPr>
        <p:txBody>
          <a:bodyPr/>
          <a:lstStyle/>
          <a:p>
            <a:pPr>
              <a:buNone/>
            </a:pPr>
            <a:r>
              <a:rPr lang="it-IT" sz="2400" smtClean="0"/>
              <a:t>Quae illuminat omnem hominem</a:t>
            </a:r>
            <a:endParaRPr lang="en-US" sz="2400" smtClean="0"/>
          </a:p>
          <a:p>
            <a:pPr>
              <a:buNone/>
            </a:pPr>
            <a:r>
              <a:rPr lang="en-US" sz="2400" smtClean="0"/>
              <a:t>Venientem in hunc mundum,                         </a:t>
            </a:r>
          </a:p>
          <a:p>
            <a:pPr>
              <a:buNone/>
            </a:pPr>
            <a:r>
              <a:rPr lang="en-US" sz="2400" smtClean="0"/>
              <a:t>In mundo erat,</a:t>
            </a:r>
          </a:p>
          <a:p>
            <a:pPr>
              <a:buNone/>
            </a:pPr>
            <a:r>
              <a:rPr lang="en-US" sz="2400" smtClean="0"/>
              <a:t>Et mundus per Ipsum factus est,</a:t>
            </a:r>
          </a:p>
          <a:p>
            <a:pPr>
              <a:buNone/>
            </a:pPr>
            <a:r>
              <a:rPr lang="it-IT" sz="2400" smtClean="0"/>
              <a:t>Et mundus Eum non cognovit,</a:t>
            </a:r>
            <a:endParaRPr lang="en-US" sz="2400" smtClean="0"/>
          </a:p>
          <a:p>
            <a:pPr>
              <a:buNone/>
            </a:pPr>
            <a:r>
              <a:rPr lang="it-IT" sz="2400" smtClean="0"/>
              <a:t>In propria venit.</a:t>
            </a:r>
            <a:endParaRPr lang="en-US" sz="2400" smtClean="0"/>
          </a:p>
          <a:p>
            <a:pPr>
              <a:buNone/>
            </a:pPr>
            <a:r>
              <a:rPr lang="en-US" sz="2400" smtClean="0"/>
              <a:t>Et sui Eum non receperunt.  </a:t>
            </a:r>
          </a:p>
          <a:p>
            <a:pPr>
              <a:buNone/>
            </a:pPr>
            <a:r>
              <a:rPr lang="en-US" sz="2400" smtClean="0"/>
              <a:t>Quotquot autem receperunt Eum,</a:t>
            </a:r>
          </a:p>
          <a:p>
            <a:pPr>
              <a:buNone/>
            </a:pPr>
            <a:r>
              <a:rPr lang="it-IT" sz="2400" smtClean="0"/>
              <a:t>Dedit eis potestatem filios Dei fieri,</a:t>
            </a:r>
            <a:endParaRPr lang="en-US" sz="2400" smtClean="0"/>
          </a:p>
          <a:p>
            <a:pPr>
              <a:buNone/>
            </a:pPr>
            <a:r>
              <a:rPr lang="en-US" smtClean="0"/>
              <a:t>                           </a:t>
            </a:r>
          </a:p>
          <a:p>
            <a:pPr>
              <a:buNone/>
            </a:pPr>
            <a:endParaRPr lang="en-US" sz="1800" smtClean="0"/>
          </a:p>
          <a:p>
            <a:endParaRPr lang="en-US" sz="2000" smtClean="0"/>
          </a:p>
        </p:txBody>
      </p:sp>
      <p:pic>
        <p:nvPicPr>
          <p:cNvPr id="11266" name="Picture 2" descr="http://t1.gstatic.com/images?q=tbn:ANd9GcTuX5xVukxeuZwMJ6INbHvckvdTFoF2B733cy9VfULEl4kB3Po&amp;t=1&amp;usg=__KwzcFftLPQ-3iAxfe4dfObrBIQ4="/>
          <p:cNvPicPr>
            <a:picLocks noChangeAspect="1" noChangeArrowheads="1"/>
          </p:cNvPicPr>
          <p:nvPr/>
        </p:nvPicPr>
        <p:blipFill>
          <a:blip r:embed="rId2" cstate="print"/>
          <a:srcRect/>
          <a:stretch>
            <a:fillRect/>
          </a:stretch>
        </p:blipFill>
        <p:spPr bwMode="auto">
          <a:xfrm>
            <a:off x="6096000" y="2362200"/>
            <a:ext cx="1990725" cy="1866901"/>
          </a:xfrm>
          <a:prstGeom prst="rect">
            <a:avLst/>
          </a:prstGeom>
          <a:noFill/>
        </p:spPr>
      </p:pic>
      <p:sp>
        <p:nvSpPr>
          <p:cNvPr id="5" name="Title 4"/>
          <p:cNvSpPr>
            <a:spLocks noGrp="1"/>
          </p:cNvSpPr>
          <p:nvPr>
            <p:ph type="title"/>
          </p:nvPr>
        </p:nvSpPr>
        <p:spPr/>
        <p:txBody>
          <a:bodyPr/>
          <a:lstStyle/>
          <a:p>
            <a:r>
              <a:rPr lang="en-US" smtClean="0"/>
              <a:t>John I continued again.</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idx="1"/>
          </p:nvPr>
        </p:nvSpPr>
        <p:spPr>
          <a:xfrm>
            <a:off x="457200" y="1371600"/>
            <a:ext cx="8229600" cy="4572000"/>
          </a:xfrm>
          <a:effectLst/>
        </p:spPr>
        <p:txBody>
          <a:bodyPr/>
          <a:lstStyle/>
          <a:p>
            <a:pPr>
              <a:buNone/>
            </a:pPr>
            <a:r>
              <a:rPr lang="it-IT" smtClean="0"/>
              <a:t>His qui credunt in nomine Eius;</a:t>
            </a:r>
            <a:endParaRPr lang="en-US" smtClean="0"/>
          </a:p>
          <a:p>
            <a:pPr>
              <a:buNone/>
            </a:pPr>
            <a:r>
              <a:rPr lang="it-IT" smtClean="0"/>
              <a:t>Qui non ex sanguinibus,</a:t>
            </a:r>
            <a:endParaRPr lang="en-US" smtClean="0"/>
          </a:p>
          <a:p>
            <a:pPr>
              <a:buNone/>
            </a:pPr>
            <a:r>
              <a:rPr lang="it-IT" smtClean="0"/>
              <a:t>Neque ex voluntate carnis,                              </a:t>
            </a:r>
            <a:endParaRPr lang="en-US" smtClean="0"/>
          </a:p>
          <a:p>
            <a:pPr>
              <a:buNone/>
            </a:pPr>
            <a:r>
              <a:rPr lang="it-IT" smtClean="0"/>
              <a:t>Neque ex voluntate viri,</a:t>
            </a:r>
            <a:endParaRPr lang="en-US" smtClean="0"/>
          </a:p>
          <a:p>
            <a:pPr>
              <a:buNone/>
            </a:pPr>
            <a:r>
              <a:rPr lang="it-IT" smtClean="0"/>
              <a:t>Sed ex Deo nati sunt.</a:t>
            </a:r>
            <a:endParaRPr lang="en-US" smtClean="0"/>
          </a:p>
          <a:p>
            <a:pPr>
              <a:buNone/>
            </a:pPr>
            <a:r>
              <a:rPr lang="en-US" smtClean="0"/>
              <a:t>Et Verbum caro factum est,</a:t>
            </a:r>
          </a:p>
          <a:p>
            <a:pPr>
              <a:buNone/>
            </a:pPr>
            <a:r>
              <a:rPr lang="en-US" smtClean="0"/>
              <a:t>Et habitavit in nobis;</a:t>
            </a:r>
          </a:p>
          <a:p>
            <a:pPr>
              <a:buNone/>
            </a:pPr>
            <a:r>
              <a:rPr lang="it-IT" smtClean="0"/>
              <a:t>Et vidimus gloriam Eius,                                  </a:t>
            </a:r>
            <a:endParaRPr lang="en-US" smtClean="0"/>
          </a:p>
          <a:p>
            <a:pPr>
              <a:buNone/>
            </a:pPr>
            <a:r>
              <a:rPr lang="it-IT" smtClean="0"/>
              <a:t>Gloriam quasi Unigenite a Patre</a:t>
            </a:r>
            <a:endParaRPr lang="en-US" smtClean="0"/>
          </a:p>
          <a:p>
            <a:pPr>
              <a:buNone/>
            </a:pPr>
            <a:r>
              <a:rPr lang="en-US" smtClean="0"/>
              <a:t>Plenum gratiae et veritatis.</a:t>
            </a:r>
            <a:endParaRPr lang="en-US"/>
          </a:p>
        </p:txBody>
      </p:sp>
      <p:pic>
        <p:nvPicPr>
          <p:cNvPr id="4" name="il_fi" descr="http://t3.gstatic.com/images?q=tbn:JIXvFk9ysnQ3lM:http://www.catholichalifax.org/steubenville/images/stories/2010/word-flesh.gif&amp;t=1"/>
          <p:cNvPicPr/>
          <p:nvPr/>
        </p:nvPicPr>
        <p:blipFill>
          <a:blip r:embed="rId2" cstate="print"/>
          <a:srcRect/>
          <a:stretch>
            <a:fillRect/>
          </a:stretch>
        </p:blipFill>
        <p:spPr bwMode="auto">
          <a:xfrm>
            <a:off x="5715000" y="2590800"/>
            <a:ext cx="2143125" cy="2143125"/>
          </a:xfrm>
          <a:prstGeom prst="rect">
            <a:avLst/>
          </a:prstGeom>
          <a:noFill/>
          <a:ln w="9525">
            <a:noFill/>
            <a:miter lim="800000"/>
            <a:headEnd/>
            <a:tailEnd/>
          </a:ln>
        </p:spPr>
      </p:pic>
      <p:sp>
        <p:nvSpPr>
          <p:cNvPr id="6" name="Title 4"/>
          <p:cNvSpPr>
            <a:spLocks noGrp="1"/>
          </p:cNvSpPr>
          <p:nvPr>
            <p:ph type="title"/>
          </p:nvPr>
        </p:nvSpPr>
        <p:spPr>
          <a:xfrm>
            <a:off x="457200" y="76200"/>
            <a:ext cx="6781800" cy="1066800"/>
          </a:xfrm>
        </p:spPr>
        <p:txBody>
          <a:bodyPr/>
          <a:lstStyle/>
          <a:p>
            <a:r>
              <a:rPr lang="en-US" smtClean="0"/>
              <a:t>John I continued again.</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609600" y="1295400"/>
            <a:ext cx="7772400" cy="3886200"/>
          </a:xfrm>
          <a:effectLst/>
        </p:spPr>
        <p:txBody>
          <a:bodyPr/>
          <a:lstStyle/>
          <a:p>
            <a:pPr algn="ctr">
              <a:buNone/>
            </a:pPr>
            <a:r>
              <a:rPr lang="en-US" smtClean="0">
                <a:solidFill>
                  <a:schemeClr val="tx1"/>
                </a:solidFill>
                <a:latin typeface="+mn-lt"/>
                <a:ea typeface="+mn-ea"/>
                <a:cs typeface="+mn-cs"/>
              </a:rPr>
              <a:t>               </a:t>
            </a:r>
            <a:r>
              <a:rPr lang="en-US" b="1" smtClean="0"/>
              <a:t>Omnes Ierusalem iter faciunt!</a:t>
            </a:r>
            <a:endParaRPr lang="en-US" smtClean="0"/>
          </a:p>
          <a:p>
            <a:pPr marL="0" indent="0">
              <a:buNone/>
            </a:pPr>
            <a:r>
              <a:rPr lang="en-US" smtClean="0"/>
              <a:t>	</a:t>
            </a:r>
            <a:r>
              <a:rPr lang="en-US" sz="2400"/>
              <a:t>“Omnes iter faciemus ad Ierusalem ut Ferias Tabernaculorum hoc anno videamus,” Fidelius Aquilae narravit. “Pontius Pilatus, novus gubernator Iudae, pluribus copiis imperavit ut pacem </a:t>
            </a:r>
            <a:r>
              <a:rPr lang="en-US" sz="2400" smtClean="0"/>
              <a:t>teneant per </a:t>
            </a:r>
            <a:r>
              <a:rPr lang="en-US" sz="2400"/>
              <a:t>Ferias Tabernaculorum.  Sunt famae aerumnae quod Sanhedrin odium habet ad Iesum.  Etiam Herodes ad Ferias erit; ergo, Chuza et Ioanna et sua familia ibi etiam erunt.”</a:t>
            </a:r>
          </a:p>
          <a:p>
            <a:pPr marL="0" indent="0">
              <a:buNone/>
            </a:pPr>
            <a:r>
              <a:rPr lang="en-US" sz="2400"/>
              <a:t>“Dum sumus in Ierusalem, locum in quo habitare poterimus inveniemus. </a:t>
            </a:r>
            <a:endParaRPr lang="en-US" sz="2000" smtClean="0"/>
          </a:p>
          <a:p>
            <a:pPr marL="0" indent="0">
              <a:buNone/>
            </a:pPr>
            <a:endParaRPr lang="en-US" smtClean="0"/>
          </a:p>
        </p:txBody>
      </p:sp>
      <p:sp>
        <p:nvSpPr>
          <p:cNvPr id="3"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85800" y="1371600"/>
            <a:ext cx="7772400" cy="5029200"/>
          </a:xfrm>
          <a:effectLst/>
        </p:spPr>
        <p:txBody>
          <a:bodyPr/>
          <a:lstStyle/>
          <a:p>
            <a:pPr marL="0" indent="0">
              <a:buNone/>
            </a:pPr>
            <a:r>
              <a:rPr lang="it-IT" smtClean="0"/>
              <a:t>      </a:t>
            </a:r>
            <a:r>
              <a:rPr lang="en-US" sz="2400"/>
              <a:t>Herodes nos omnes in Ierusalem movere vult. Herodes Sanhedrin </a:t>
            </a:r>
            <a:r>
              <a:rPr lang="en-US" sz="2400" smtClean="0"/>
              <a:t>amaturum </a:t>
            </a:r>
            <a:r>
              <a:rPr lang="en-US" sz="2400"/>
              <a:t>esse eum sperat. Herodes ad regiam suam in Iericho, quae est sex milia passuum ab Ierusalem, manebit,” inquit Fidelius. “Discipuli iter facient cum Iesu, non nobiscum. Nos et Herodes iter faciemus per eandem viam. Quoniam Iesus est </a:t>
            </a:r>
            <a:r>
              <a:rPr lang="en-US" sz="2400" smtClean="0"/>
              <a:t>diligentissimus, </a:t>
            </a:r>
            <a:r>
              <a:rPr lang="en-US" sz="2400"/>
              <a:t>Is et Sui discipuli per alteram viam longissime a Herode iter facient</a:t>
            </a:r>
            <a:r>
              <a:rPr lang="en-US" sz="2400" smtClean="0"/>
              <a:t>.”</a:t>
            </a:r>
            <a:br>
              <a:rPr lang="en-US" sz="2400" smtClean="0"/>
            </a:br>
            <a:r>
              <a:rPr lang="en-US" sz="2400" smtClean="0"/>
              <a:t>    “</a:t>
            </a:r>
            <a:r>
              <a:rPr lang="en-US" sz="2400"/>
              <a:t>Omnes erimus diligentissimi. Si nos esse discipulos Christi invenerint, multas aerumnas habebimus,” respondit Aquila.</a:t>
            </a:r>
          </a:p>
          <a:p>
            <a:pPr>
              <a:buNone/>
            </a:pPr>
            <a:endParaRPr lang="en-US" sz="2400" smtClean="0"/>
          </a:p>
          <a:p>
            <a:pPr>
              <a:buNone/>
            </a:pPr>
            <a:r>
              <a:rPr lang="en-US" sz="2400" smtClean="0"/>
              <a:t>	</a:t>
            </a:r>
          </a:p>
          <a:p>
            <a:pPr>
              <a:buNone/>
            </a:pPr>
            <a:endParaRPr lang="en-US" sz="2000" smtClean="0"/>
          </a:p>
          <a:p>
            <a:pPr>
              <a:buNone/>
            </a:pPr>
            <a:endParaRPr lang="en-US" sz="2000" smtClean="0"/>
          </a:p>
        </p:txBody>
      </p:sp>
      <p:sp>
        <p:nvSpPr>
          <p:cNvPr id="3"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6781800" cy="3048000"/>
          </a:xfrm>
          <a:effectLst/>
        </p:spPr>
        <p:txBody>
          <a:bodyPr/>
          <a:lstStyle/>
          <a:p>
            <a:pPr marL="742950" indent="-742950" algn="ctr" eaLnBrk="1" hangingPunct="1">
              <a:buFontTx/>
              <a:buNone/>
              <a:defRPr/>
            </a:pPr>
            <a:r>
              <a:rPr lang="en-US" b="1" smtClean="0">
                <a:latin typeface="Verdana" pitchFamily="34" charset="0"/>
                <a:ea typeface="Verdana" pitchFamily="34" charset="0"/>
                <a:cs typeface="Verdana" pitchFamily="34" charset="0"/>
              </a:rPr>
              <a:t>      Review</a:t>
            </a:r>
          </a:p>
          <a:p>
            <a:pPr marL="742950" indent="-742950" eaLnBrk="1" hangingPunct="1">
              <a:buFontTx/>
              <a:buNone/>
              <a:defRPr/>
            </a:pPr>
            <a:r>
              <a:rPr lang="en-US" b="1" smtClean="0">
                <a:latin typeface="Verdana" pitchFamily="34" charset="0"/>
                <a:ea typeface="Verdana" pitchFamily="34" charset="0"/>
                <a:cs typeface="Verdana" pitchFamily="34" charset="0"/>
              </a:rPr>
              <a:t>  </a:t>
            </a:r>
            <a:r>
              <a:rPr lang="en-US" sz="2400" i="1" smtClean="0">
                <a:solidFill>
                  <a:srgbClr val="800000"/>
                </a:solidFill>
                <a:latin typeface="Verdana" pitchFamily="34" charset="0"/>
                <a:ea typeface="Verdana" pitchFamily="34" charset="0"/>
                <a:cs typeface="Verdana" pitchFamily="34" charset="0"/>
              </a:rPr>
              <a:t>Hortatory Subjunctive</a:t>
            </a:r>
          </a:p>
          <a:p>
            <a:pPr marL="742950" indent="-742950" eaLnBrk="1" hangingPunct="1">
              <a:buFontTx/>
              <a:buNone/>
              <a:defRPr/>
            </a:pPr>
            <a:r>
              <a:rPr lang="en-US" sz="2400" smtClean="0">
                <a:latin typeface="Verdana" pitchFamily="34" charset="0"/>
                <a:ea typeface="Verdana" pitchFamily="34" charset="0"/>
                <a:cs typeface="Verdana" pitchFamily="34" charset="0"/>
              </a:rPr>
              <a:t>      </a:t>
            </a:r>
            <a:r>
              <a:rPr lang="en-US" sz="2400" i="1" smtClean="0">
                <a:solidFill>
                  <a:srgbClr val="800000"/>
                </a:solidFill>
                <a:latin typeface="Verdana" pitchFamily="34" charset="0"/>
                <a:ea typeface="Verdana" pitchFamily="34" charset="0"/>
                <a:cs typeface="Verdana" pitchFamily="34" charset="0"/>
              </a:rPr>
              <a:t>A gentle suggestion.</a:t>
            </a:r>
          </a:p>
          <a:p>
            <a:pPr marL="742950" indent="-742950" eaLnBrk="1" hangingPunct="1">
              <a:buFontTx/>
              <a:buNone/>
              <a:defRPr/>
            </a:pPr>
            <a:r>
              <a:rPr lang="en-US" sz="2400" smtClean="0">
                <a:solidFill>
                  <a:schemeClr val="bg1">
                    <a:lumMod val="25000"/>
                  </a:schemeClr>
                </a:solidFill>
                <a:latin typeface="Verdana" pitchFamily="34" charset="0"/>
                <a:ea typeface="Verdana" pitchFamily="34" charset="0"/>
                <a:cs typeface="Verdana" pitchFamily="34" charset="0"/>
              </a:rPr>
              <a:t>            </a:t>
            </a:r>
            <a:r>
              <a:rPr lang="en-US" sz="2000" smtClean="0">
                <a:solidFill>
                  <a:schemeClr val="accent6">
                    <a:lumMod val="50000"/>
                  </a:schemeClr>
                </a:solidFill>
                <a:latin typeface="Verdana" pitchFamily="34" charset="0"/>
                <a:ea typeface="Verdana" pitchFamily="34" charset="0"/>
                <a:cs typeface="Verdana" pitchFamily="34" charset="0"/>
              </a:rPr>
              <a:t>Let’s run!  Curramus!</a:t>
            </a:r>
            <a:br>
              <a:rPr lang="en-US" sz="2000" smtClean="0">
                <a:solidFill>
                  <a:schemeClr val="accent6">
                    <a:lumMod val="50000"/>
                  </a:schemeClr>
                </a:solidFill>
                <a:latin typeface="Verdana" pitchFamily="34" charset="0"/>
                <a:ea typeface="Verdana" pitchFamily="34" charset="0"/>
                <a:cs typeface="Verdana" pitchFamily="34" charset="0"/>
              </a:rPr>
            </a:br>
            <a:endParaRPr lang="en-US" sz="2000" smtClean="0">
              <a:solidFill>
                <a:schemeClr val="accent6">
                  <a:lumMod val="50000"/>
                </a:schemeClr>
              </a:solidFill>
              <a:latin typeface="Verdana" pitchFamily="34" charset="0"/>
              <a:ea typeface="Verdana" pitchFamily="34" charset="0"/>
              <a:cs typeface="Verdana" pitchFamily="34" charset="0"/>
            </a:endParaRPr>
          </a:p>
          <a:p>
            <a:pPr marL="742950" indent="-742950" eaLnBrk="1" hangingPunct="1">
              <a:buFontTx/>
              <a:buNone/>
              <a:defRPr/>
            </a:pPr>
            <a:r>
              <a:rPr lang="en-US" sz="2000" smtClean="0">
                <a:latin typeface="Verdana" pitchFamily="34" charset="0"/>
                <a:ea typeface="Verdana" pitchFamily="34" charset="0"/>
                <a:cs typeface="Verdana" pitchFamily="34" charset="0"/>
              </a:rPr>
              <a:t>                   </a:t>
            </a:r>
            <a:r>
              <a:rPr lang="en-US" sz="2000" b="1" smtClean="0">
                <a:solidFill>
                  <a:schemeClr val="accent5">
                    <a:lumMod val="50000"/>
                  </a:schemeClr>
                </a:solidFill>
                <a:latin typeface="Verdana" pitchFamily="34" charset="0"/>
                <a:ea typeface="Verdana" pitchFamily="34" charset="0"/>
                <a:cs typeface="Verdana" pitchFamily="34" charset="0"/>
              </a:rPr>
              <a:t>YOU think of some!</a:t>
            </a:r>
            <a:endParaRPr lang="en-US" sz="2000" b="1" smtClean="0">
              <a:solidFill>
                <a:schemeClr val="accent5">
                  <a:lumMod val="50000"/>
                </a:schemeClr>
              </a:solidFill>
            </a:endParaRPr>
          </a:p>
          <a:p>
            <a:pPr>
              <a:buFontTx/>
              <a:buNone/>
              <a:defRPr/>
            </a:pPr>
            <a:endParaRPr lang="en-US"/>
          </a:p>
        </p:txBody>
      </p:sp>
      <p:sp>
        <p:nvSpPr>
          <p:cNvPr id="5" name="TextBox 4"/>
          <p:cNvSpPr txBox="1"/>
          <p:nvPr/>
        </p:nvSpPr>
        <p:spPr>
          <a:xfrm>
            <a:off x="6096000" y="4038600"/>
            <a:ext cx="1600200" cy="369332"/>
          </a:xfrm>
          <a:prstGeom prst="rect">
            <a:avLst/>
          </a:prstGeom>
          <a:noFill/>
        </p:spPr>
        <p:txBody>
          <a:bodyPr wrap="square" rtlCol="0">
            <a:spAutoFit/>
          </a:bodyPr>
          <a:lstStyle/>
          <a:p>
            <a:endParaRPr lang="en-US"/>
          </a:p>
        </p:txBody>
      </p:sp>
      <p:pic>
        <p:nvPicPr>
          <p:cNvPr id="6" name="rg_hi" descr="http://t0.gstatic.com/images?q=tbn:ANd9GcQuzJYmq3Di1FLzAXkp0PA9JKQSyCySfLH_RgZkmnCj-PS1QbM&amp;t=1&amp;usg=__w4-ISa-yU5izwr2z_7ioKwTFEYU=">
            <a:hlinkClick r:id="rId2"/>
          </p:cNvPr>
          <p:cNvPicPr/>
          <p:nvPr/>
        </p:nvPicPr>
        <p:blipFill>
          <a:blip r:embed="rId3" cstate="print"/>
          <a:srcRect/>
          <a:stretch>
            <a:fillRect/>
          </a:stretch>
        </p:blipFill>
        <p:spPr bwMode="auto">
          <a:xfrm>
            <a:off x="6019800" y="3429000"/>
            <a:ext cx="2419350" cy="1885950"/>
          </a:xfrm>
          <a:prstGeom prst="rect">
            <a:avLst/>
          </a:prstGeom>
          <a:noFill/>
          <a:ln w="9525">
            <a:noFill/>
            <a:miter lim="800000"/>
            <a:headEnd/>
            <a:tailEnd/>
          </a:ln>
        </p:spPr>
      </p:pic>
      <p:sp>
        <p:nvSpPr>
          <p:cNvPr id="7" name="Title 6"/>
          <p:cNvSpPr>
            <a:spLocks noGrp="1"/>
          </p:cNvSpPr>
          <p:nvPr>
            <p:ph type="title"/>
          </p:nvPr>
        </p:nvSpPr>
        <p:spPr/>
        <p:txBody>
          <a:bodyPr/>
          <a:lstStyle/>
          <a:p>
            <a:r>
              <a:rPr lang="en-US" smtClean="0"/>
              <a:t>Contents</a:t>
            </a:r>
            <a:endParaRPr lang="en-US"/>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077200" cy="4876800"/>
          </a:xfrm>
          <a:effectLst/>
        </p:spPr>
        <p:txBody>
          <a:bodyPr/>
          <a:lstStyle/>
          <a:p>
            <a:pPr marL="0" indent="0">
              <a:buNone/>
            </a:pPr>
            <a:r>
              <a:rPr lang="en-US" sz="2400" smtClean="0"/>
              <a:t>    </a:t>
            </a:r>
            <a:r>
              <a:rPr lang="en-US" sz="2400"/>
              <a:t>“Ioannes-ne et Clara et Philippus nobiscum iter facient?” </a:t>
            </a:r>
          </a:p>
          <a:p>
            <a:pPr marL="0" indent="0">
              <a:buNone/>
            </a:pPr>
            <a:r>
              <a:rPr lang="en-US" sz="2400" smtClean="0"/>
              <a:t>    “</a:t>
            </a:r>
            <a:r>
              <a:rPr lang="en-US" sz="2400"/>
              <a:t>Ita vero.  Alii domum manebunt ut r</a:t>
            </a:r>
            <a:r>
              <a:rPr lang="en-US" sz="2000"/>
              <a:t>ē</a:t>
            </a:r>
            <a:r>
              <a:rPr lang="en-US" sz="2400"/>
              <a:t>s curent dum </a:t>
            </a:r>
            <a:r>
              <a:rPr lang="en-US" sz="2400" smtClean="0"/>
              <a:t>absumus,” </a:t>
            </a:r>
            <a:r>
              <a:rPr lang="en-US" sz="2400"/>
              <a:t>respondit Fidelius.</a:t>
            </a:r>
          </a:p>
          <a:p>
            <a:pPr marL="0" indent="0">
              <a:buNone/>
            </a:pPr>
            <a:r>
              <a:rPr lang="en-US" sz="2400" smtClean="0"/>
              <a:t>    Subito </a:t>
            </a:r>
            <a:r>
              <a:rPr lang="en-US" sz="2400"/>
              <a:t>puellae cucurrerunt intus. “Pater! Mater! Iesus rediit</a:t>
            </a:r>
            <a:r>
              <a:rPr lang="en-US" sz="2400" smtClean="0"/>
              <a:t>!</a:t>
            </a:r>
            <a:br>
              <a:rPr lang="en-US" sz="2400" smtClean="0"/>
            </a:br>
            <a:r>
              <a:rPr lang="en-US" sz="2400" smtClean="0"/>
              <a:t>     Rediit </a:t>
            </a:r>
            <a:r>
              <a:rPr lang="en-US" sz="2400"/>
              <a:t>a lacu et ad Iairi villam manet. In synagog</a:t>
            </a:r>
            <a:r>
              <a:rPr lang="en-US" sz="2000"/>
              <a:t>ā</a:t>
            </a:r>
            <a:r>
              <a:rPr lang="en-US" sz="2400"/>
              <a:t> cras mane </a:t>
            </a:r>
            <a:r>
              <a:rPr lang="en-US" sz="2400" smtClean="0"/>
              <a:t/>
            </a:r>
            <a:br>
              <a:rPr lang="en-US" sz="2400" smtClean="0"/>
            </a:br>
            <a:r>
              <a:rPr lang="en-US" sz="2400" smtClean="0"/>
              <a:t>    dicet</a:t>
            </a:r>
            <a:r>
              <a:rPr lang="en-US" sz="2400"/>
              <a:t>,” inquit Priscilla laete.</a:t>
            </a:r>
          </a:p>
          <a:p>
            <a:pPr marL="0" indent="0">
              <a:buNone/>
            </a:pPr>
            <a:r>
              <a:rPr lang="en-US" sz="2400" smtClean="0"/>
              <a:t>   “</a:t>
            </a:r>
            <a:r>
              <a:rPr lang="en-US" sz="2400"/>
              <a:t>Puellae filiam Iairi, Iairam, hodie visitabant,” dixit Aquila.</a:t>
            </a:r>
          </a:p>
          <a:p>
            <a:pPr marL="0" indent="0">
              <a:buNone/>
            </a:pPr>
            <a:r>
              <a:rPr lang="en-US" sz="2400" smtClean="0"/>
              <a:t>   “</a:t>
            </a:r>
            <a:r>
              <a:rPr lang="en-US" sz="2400"/>
              <a:t>Modo audiebamus de rebus quas Iesus fecit in Bethsaid</a:t>
            </a:r>
            <a:r>
              <a:rPr lang="en-US" sz="2000"/>
              <a:t>ā</a:t>
            </a:r>
            <a:r>
              <a:rPr lang="en-US" sz="2400"/>
              <a:t> heri. De rebus nunc vobis narrabimusne?” rogavit Fidelia.</a:t>
            </a:r>
          </a:p>
        </p:txBody>
      </p:sp>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772400" cy="4343400"/>
          </a:xfrm>
          <a:effectLst/>
        </p:spPr>
        <p:txBody>
          <a:bodyPr/>
          <a:lstStyle/>
          <a:p>
            <a:pPr marL="0" indent="0">
              <a:buNone/>
            </a:pPr>
            <a:r>
              <a:rPr lang="it-IT" sz="2400" smtClean="0"/>
              <a:t>         </a:t>
            </a:r>
            <a:r>
              <a:rPr lang="en-US" sz="2400" smtClean="0"/>
              <a:t>“</a:t>
            </a:r>
            <a:r>
              <a:rPr lang="en-US" sz="2400"/>
              <a:t>Propter vestrum incitamentum, tacite sedere vos posse non existimo nisi nobis narratis!” inquit Fidelius. </a:t>
            </a:r>
            <a:r>
              <a:rPr lang="en-US" sz="2400" smtClean="0"/>
              <a:t>    </a:t>
            </a:r>
            <a:br>
              <a:rPr lang="en-US" sz="2400" smtClean="0"/>
            </a:br>
            <a:r>
              <a:rPr lang="en-US" sz="2400" smtClean="0"/>
              <a:t>    “</a:t>
            </a:r>
            <a:r>
              <a:rPr lang="en-US" sz="2400"/>
              <a:t>Scimus Iesum esse Dei Filium; itaque est nihil quod facere non potest.”</a:t>
            </a:r>
          </a:p>
          <a:p>
            <a:pPr marL="0" indent="0">
              <a:buNone/>
            </a:pPr>
            <a:r>
              <a:rPr lang="en-US" sz="2400" smtClean="0"/>
              <a:t>    Fidelia </a:t>
            </a:r>
            <a:r>
              <a:rPr lang="en-US" sz="2400"/>
              <a:t>dicere incepit, “Dum Iesus multitudini in monte heri dicebat, multo die erat, et erat  nihil cibi. Quinque milia hominum </a:t>
            </a:r>
            <a:r>
              <a:rPr lang="en-US" sz="2400" smtClean="0"/>
              <a:t>aderant, </a:t>
            </a:r>
            <a:r>
              <a:rPr lang="en-US" sz="2400"/>
              <a:t>et inquieti erant. Unus puer ibi erat, qui habuit quinque panes hordeaceos et duos pisces. Iesus rogavit homines ut sederent in globis quinquaginta hominum. Tum rogavit puerum ut panes et pisces ante Eum poneret. </a:t>
            </a:r>
            <a:endParaRPr lang="en-US"/>
          </a:p>
        </p:txBody>
      </p:sp>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l_fi" descr="http://www.free-stories.net/images/jesusfeeds5000story.jpg"/>
          <p:cNvPicPr>
            <a:picLocks noGrp="1"/>
          </p:cNvPicPr>
          <p:nvPr>
            <p:ph idx="1"/>
          </p:nvPr>
        </p:nvPicPr>
        <p:blipFill>
          <a:blip r:embed="rId2" cstate="print"/>
          <a:srcRect/>
          <a:stretch>
            <a:fillRect/>
          </a:stretch>
        </p:blipFill>
        <p:spPr bwMode="auto">
          <a:xfrm>
            <a:off x="1879600" y="2362200"/>
            <a:ext cx="5384800" cy="4038600"/>
          </a:xfrm>
          <a:prstGeom prst="rect">
            <a:avLst/>
          </a:prstGeom>
          <a:noFill/>
          <a:ln w="9525">
            <a:noFill/>
            <a:miter lim="800000"/>
            <a:headEnd/>
            <a:tailEnd/>
          </a:ln>
        </p:spPr>
      </p:pic>
      <p:sp>
        <p:nvSpPr>
          <p:cNvPr id="3"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7772400" cy="5181600"/>
          </a:xfrm>
          <a:effectLst/>
        </p:spPr>
        <p:txBody>
          <a:bodyPr/>
          <a:lstStyle/>
          <a:p>
            <a:pPr marL="0" indent="0">
              <a:buNone/>
            </a:pPr>
            <a:r>
              <a:rPr lang="en-US" sz="2400" smtClean="0"/>
              <a:t>     Iesus </a:t>
            </a:r>
            <a:r>
              <a:rPr lang="en-US" sz="2400"/>
              <a:t>Deo Patri oravit et pro cibo gratias Ei egit. Accepit ergo Iesus panes et pisces et eos fregit, et eos in fiscellas quas discipuli Ei dederant, posuit. Erat satis cibi omnibus, quinque </a:t>
            </a:r>
            <a:r>
              <a:rPr lang="en-US" sz="2400" smtClean="0"/>
              <a:t>milibus </a:t>
            </a:r>
            <a:r>
              <a:rPr lang="en-US" sz="2400"/>
              <a:t>hominum, et erant duodecim fiscellae manentes.”</a:t>
            </a:r>
          </a:p>
          <a:p>
            <a:pPr marL="0" indent="0">
              <a:buNone/>
            </a:pPr>
            <a:r>
              <a:rPr lang="en-US" sz="2400" smtClean="0"/>
              <a:t>    “</a:t>
            </a:r>
            <a:r>
              <a:rPr lang="en-US" sz="2400"/>
              <a:t>Id non est omne,” inquit Priscilla. "Posthac, discipuli trans lacum in navigio navigare inceperunt. Iesus in litore mansit. </a:t>
            </a:r>
            <a:r>
              <a:rPr lang="en-US" sz="2400" smtClean="0"/>
              <a:t/>
            </a:r>
            <a:br>
              <a:rPr lang="en-US" sz="2400" smtClean="0"/>
            </a:br>
            <a:r>
              <a:rPr lang="en-US" sz="2400" smtClean="0"/>
              <a:t>      Discipuli </a:t>
            </a:r>
            <a:r>
              <a:rPr lang="en-US" sz="2400"/>
              <a:t>Eum venturum esse altero die existimaverunt. </a:t>
            </a:r>
            <a:r>
              <a:rPr lang="en-US" sz="2400" smtClean="0"/>
              <a:t/>
            </a:r>
            <a:br>
              <a:rPr lang="en-US" sz="2400" smtClean="0"/>
            </a:br>
            <a:r>
              <a:rPr lang="en-US" sz="2400"/>
              <a:t>Ubi erant tria vel quattuor milia passuum a litore, tempestas furere incepit. Navigium titubavit.</a:t>
            </a:r>
          </a:p>
          <a:p>
            <a:pPr marL="0" indent="0">
              <a:buNone/>
            </a:pPr>
            <a:r>
              <a:rPr lang="en-US" sz="2400" smtClean="0"/>
              <a:t>   “</a:t>
            </a:r>
            <a:r>
              <a:rPr lang="en-US" sz="2400"/>
              <a:t>Territissimi erant. Aquam spectaverunt, et quem viderunt? Iesum! Ambulabat supra aquam, et veniebat ut eos adiuvaret.</a:t>
            </a:r>
          </a:p>
          <a:p>
            <a:endParaRPr lang="en-US" sz="2000"/>
          </a:p>
        </p:txBody>
      </p:sp>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g_hi" descr="http://t3.gstatic.com/images?q=tbn:ANd9GcTZSjMpLMRa0ACyQMYdnYUW-rK_Yej4XReRK_iq2hJ_hvpXgYA&amp;t=1&amp;usg=__ncPd4o7rVZ1mDb2vxuHFJxykxXo=">
            <a:hlinkClick r:id="rId2"/>
          </p:cNvPr>
          <p:cNvPicPr>
            <a:picLocks noGrp="1"/>
          </p:cNvPicPr>
          <p:nvPr>
            <p:ph idx="1"/>
          </p:nvPr>
        </p:nvPicPr>
        <p:blipFill>
          <a:blip r:embed="rId3" cstate="print"/>
          <a:srcRect/>
          <a:stretch>
            <a:fillRect/>
          </a:stretch>
        </p:blipFill>
        <p:spPr bwMode="auto">
          <a:xfrm>
            <a:off x="2362200" y="2743200"/>
            <a:ext cx="3810000" cy="3200400"/>
          </a:xfrm>
          <a:prstGeom prst="rect">
            <a:avLst/>
          </a:prstGeom>
          <a:noFill/>
          <a:ln w="9525">
            <a:noFill/>
            <a:miter lim="800000"/>
            <a:headEnd/>
            <a:tailEnd/>
          </a:ln>
        </p:spPr>
      </p:pic>
      <p:sp>
        <p:nvSpPr>
          <p:cNvPr id="3"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953000"/>
          </a:xfrm>
          <a:effectLst/>
        </p:spPr>
        <p:txBody>
          <a:bodyPr/>
          <a:lstStyle/>
          <a:p>
            <a:pPr marL="0" indent="0">
              <a:buNone/>
            </a:pPr>
            <a:r>
              <a:rPr lang="en-US" sz="2400" smtClean="0"/>
              <a:t>    “</a:t>
            </a:r>
            <a:r>
              <a:rPr lang="en-US" sz="2400"/>
              <a:t>Ubi Petrus Iesum vidit, supra aquam ambulare quoque incepit. Tum sensit quid </a:t>
            </a:r>
            <a:r>
              <a:rPr lang="en-US" sz="2400" smtClean="0"/>
              <a:t>faceret! </a:t>
            </a:r>
            <a:r>
              <a:rPr lang="en-US" sz="2400"/>
              <a:t>Incepit cadere! Iesus manum Petri tenuit, et utrique super aquam ambulaverunt </a:t>
            </a:r>
            <a:r>
              <a:rPr lang="en-US" sz="2400" smtClean="0"/>
              <a:t>dum </a:t>
            </a:r>
            <a:r>
              <a:rPr lang="en-US" sz="2400"/>
              <a:t>ad navigium appropinquaverunt.”</a:t>
            </a:r>
          </a:p>
          <a:p>
            <a:pPr marL="0" indent="0">
              <a:buNone/>
            </a:pPr>
            <a:r>
              <a:rPr lang="en-US" sz="2400" smtClean="0"/>
              <a:t>    “</a:t>
            </a:r>
            <a:r>
              <a:rPr lang="en-US" sz="2400"/>
              <a:t>Iesus miracula mira facere continuat, et Sanhedrin iratior et iratior esse continuat,” respondit Fidelius.</a:t>
            </a:r>
          </a:p>
          <a:p>
            <a:pPr marL="0" indent="0">
              <a:buNone/>
            </a:pPr>
            <a:r>
              <a:rPr lang="en-US" sz="2400" smtClean="0"/>
              <a:t>    “</a:t>
            </a:r>
            <a:r>
              <a:rPr lang="en-US" sz="2400"/>
              <a:t>Quoniam Is est Deus, eorum sententias sentit et de periculis ex eis,” inquit Aquila.</a:t>
            </a:r>
          </a:p>
          <a:p>
            <a:pPr marL="0" indent="0">
              <a:buNone/>
            </a:pPr>
            <a:r>
              <a:rPr lang="en-US" sz="2400"/>
              <a:t>“Vocate, puellae, pueros! Omnes ad Ierusalem iter faciemus ad Ferias Tabernaculorum, et ego et vester pater de nostris consiliis vobis dicere volumus.”</a:t>
            </a:r>
          </a:p>
          <a:p>
            <a:pPr>
              <a:buNone/>
            </a:pPr>
            <a:endParaRPr lang="en-US"/>
          </a:p>
        </p:txBody>
      </p:sp>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800600"/>
          </a:xfrm>
          <a:effectLst/>
        </p:spPr>
        <p:txBody>
          <a:bodyPr/>
          <a:lstStyle/>
          <a:p>
            <a:pPr marL="0" indent="0">
              <a:buNone/>
            </a:pPr>
            <a:r>
              <a:rPr lang="it-IT" sz="2400" smtClean="0"/>
              <a:t>              </a:t>
            </a:r>
            <a:r>
              <a:rPr lang="en-US" sz="2400"/>
              <a:t>“Omnes iter facient ad Ierusalem!” cantavit Priscilla, dum ea et Fidelia pueros quaesiverunt.</a:t>
            </a:r>
          </a:p>
          <a:p>
            <a:pPr marL="0" indent="0">
              <a:buNone/>
            </a:pPr>
            <a:r>
              <a:rPr lang="en-US" sz="2400" smtClean="0"/>
              <a:t>    Postero </a:t>
            </a:r>
            <a:r>
              <a:rPr lang="en-US" sz="2400"/>
              <a:t>die omnes iter fecerunt ad Ierusalem. Feriae Tabernaculorum erant una laetissimarum </a:t>
            </a:r>
            <a:r>
              <a:rPr lang="en-US" sz="2400" smtClean="0"/>
              <a:t>feriarum </a:t>
            </a:r>
            <a:r>
              <a:rPr lang="en-US" sz="2400"/>
              <a:t>quae a Iudaeis celebratae sunt. Omnes viae a Galile</a:t>
            </a:r>
            <a:r>
              <a:rPr lang="en-US" sz="2000"/>
              <a:t>ā</a:t>
            </a:r>
            <a:r>
              <a:rPr lang="en-US" sz="2400"/>
              <a:t> ad Ierusalem cum multis laetis </a:t>
            </a:r>
            <a:r>
              <a:rPr lang="en-US" sz="2400" smtClean="0"/>
              <a:t>globis </a:t>
            </a:r>
            <a:r>
              <a:rPr lang="en-US" sz="2400"/>
              <a:t>hominum completae sunt, qui ad urbem iter faciebant pro feriis.</a:t>
            </a:r>
          </a:p>
          <a:p>
            <a:pPr marL="0" indent="0">
              <a:buNone/>
            </a:pPr>
            <a:r>
              <a:rPr lang="en-US" sz="2400" smtClean="0"/>
              <a:t>    Fideli </a:t>
            </a:r>
            <a:r>
              <a:rPr lang="en-US" sz="2400"/>
              <a:t>familia cum Chuzae famili</a:t>
            </a:r>
            <a:r>
              <a:rPr lang="en-US" sz="2000"/>
              <a:t>ā</a:t>
            </a:r>
            <a:r>
              <a:rPr lang="en-US" sz="2400"/>
              <a:t> iter fecit, et Fidelius cum suis militibus, qui ad Herodem manserunt, iter fecit. Ubi appropinquaverunt ad Ierusalem, Fidelius mansit cum copiis dum in castra moverunt, et tunc suam familiam invenit.</a:t>
            </a:r>
          </a:p>
        </p:txBody>
      </p:sp>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953000"/>
          </a:xfrm>
          <a:effectLst/>
        </p:spPr>
        <p:txBody>
          <a:bodyPr/>
          <a:lstStyle/>
          <a:p>
            <a:pPr marL="0" indent="0">
              <a:buNone/>
            </a:pPr>
            <a:r>
              <a:rPr lang="en-US" sz="2400" smtClean="0"/>
              <a:t>Fideli </a:t>
            </a:r>
            <a:r>
              <a:rPr lang="en-US" sz="2400"/>
              <a:t>familia in Ierusalem non mansit, sed in altero oppido nomine Bethani</a:t>
            </a:r>
            <a:r>
              <a:rPr lang="en-US" sz="2000"/>
              <a:t>ā</a:t>
            </a:r>
            <a:r>
              <a:rPr lang="en-US" sz="2400"/>
              <a:t> mansit, cum divite famili</a:t>
            </a:r>
            <a:r>
              <a:rPr lang="en-US" sz="2000"/>
              <a:t>ā</a:t>
            </a:r>
            <a:r>
              <a:rPr lang="en-US" sz="2400"/>
              <a:t> quae Iesui credidit. Quamquam Chuzae familia cum Herode et eius globo manere poterat, ibi manere non delegit. Volebat esse diligens, quoniam is et sua familia erant discipuli Christi. Chuza et sua familia manserunt cum homine nomine Nicodemus (qui erat Pharisaeus) </a:t>
            </a:r>
            <a:r>
              <a:rPr lang="en-US" sz="2400" smtClean="0"/>
              <a:t/>
            </a:r>
            <a:br>
              <a:rPr lang="en-US" sz="2400" smtClean="0"/>
            </a:br>
            <a:r>
              <a:rPr lang="en-US" sz="2400" smtClean="0"/>
              <a:t>et su</a:t>
            </a:r>
            <a:r>
              <a:rPr lang="en-US" sz="2000" smtClean="0"/>
              <a:t>ā</a:t>
            </a:r>
            <a:r>
              <a:rPr lang="en-US" sz="2400" smtClean="0"/>
              <a:t> </a:t>
            </a:r>
            <a:r>
              <a:rPr lang="en-US" sz="2400"/>
              <a:t>famili</a:t>
            </a:r>
            <a:r>
              <a:rPr lang="en-US" sz="2000"/>
              <a:t>ā</a:t>
            </a:r>
            <a:r>
              <a:rPr lang="en-US" sz="2400"/>
              <a:t>, qui erant </a:t>
            </a:r>
            <a:r>
              <a:rPr lang="en-US" sz="2400" smtClean="0"/>
              <a:t/>
            </a:r>
            <a:br>
              <a:rPr lang="en-US" sz="2400" smtClean="0"/>
            </a:br>
            <a:r>
              <a:rPr lang="en-US" sz="2400" smtClean="0"/>
              <a:t>etiam </a:t>
            </a:r>
            <a:r>
              <a:rPr lang="en-US" sz="2400"/>
              <a:t>discipuli Christi.</a:t>
            </a:r>
          </a:p>
          <a:p>
            <a:pPr marL="0" indent="0">
              <a:buNone/>
            </a:pPr>
            <a:r>
              <a:rPr lang="en-US" sz="2400"/>
              <a:t> </a:t>
            </a:r>
          </a:p>
          <a:p>
            <a:pPr>
              <a:buNone/>
            </a:pPr>
            <a:endParaRPr lang="en-US"/>
          </a:p>
        </p:txBody>
      </p:sp>
      <p:pic>
        <p:nvPicPr>
          <p:cNvPr id="1025" name="Picture 1" descr="C:\Users\Customer\Desktop\My Pictures\CherylBaugh's\scan0003.jpg"/>
          <p:cNvPicPr>
            <a:picLocks noChangeAspect="1" noChangeArrowheads="1"/>
          </p:cNvPicPr>
          <p:nvPr/>
        </p:nvPicPr>
        <p:blipFill>
          <a:blip r:embed="rId2" cstate="print"/>
          <a:srcRect/>
          <a:stretch>
            <a:fillRect/>
          </a:stretch>
        </p:blipFill>
        <p:spPr bwMode="auto">
          <a:xfrm>
            <a:off x="4784598" y="4114800"/>
            <a:ext cx="3232404" cy="1751076"/>
          </a:xfrm>
          <a:prstGeom prst="rect">
            <a:avLst/>
          </a:prstGeom>
          <a:noFill/>
        </p:spPr>
      </p:pic>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685800" y="3124200"/>
            <a:ext cx="7772400" cy="3276600"/>
          </a:xfrm>
          <a:effectLst/>
        </p:spPr>
        <p:txBody>
          <a:bodyPr/>
          <a:lstStyle/>
          <a:p>
            <a:pPr marL="742950" indent="-742950" algn="ctr" eaLnBrk="1" hangingPunct="1">
              <a:buFontTx/>
              <a:buNone/>
            </a:pPr>
            <a:r>
              <a:rPr lang="en-US" smtClean="0"/>
              <a:t> </a:t>
            </a:r>
            <a:r>
              <a:rPr lang="en-US" b="1" smtClean="0">
                <a:latin typeface="Verdana" pitchFamily="34" charset="0"/>
                <a:ea typeface="Verdana" pitchFamily="34" charset="0"/>
                <a:cs typeface="Verdana" pitchFamily="34" charset="0"/>
              </a:rPr>
              <a:t>Review</a:t>
            </a:r>
          </a:p>
          <a:p>
            <a:pPr marL="742950" indent="-742950" algn="ctr" eaLnBrk="1" hangingPunct="1">
              <a:buFontTx/>
              <a:buNone/>
            </a:pPr>
            <a:r>
              <a:rPr lang="en-US" sz="2400" i="1" smtClean="0">
                <a:solidFill>
                  <a:srgbClr val="800000"/>
                </a:solidFill>
                <a:latin typeface="Verdana" pitchFamily="34" charset="0"/>
                <a:ea typeface="Verdana" pitchFamily="34" charset="0"/>
                <a:cs typeface="Verdana" pitchFamily="34" charset="0"/>
              </a:rPr>
              <a:t>A Purpose Clause tells why something is done.</a:t>
            </a:r>
          </a:p>
          <a:p>
            <a:pPr marL="742950" indent="-742950" algn="ctr" eaLnBrk="1" hangingPunct="1">
              <a:buFontTx/>
              <a:buNone/>
            </a:pPr>
            <a:endParaRPr lang="en-US" sz="2400" i="1" smtClean="0">
              <a:solidFill>
                <a:srgbClr val="800000"/>
              </a:solidFill>
              <a:latin typeface="Verdana" pitchFamily="34" charset="0"/>
              <a:ea typeface="Verdana" pitchFamily="34" charset="0"/>
              <a:cs typeface="Verdana" pitchFamily="34" charset="0"/>
            </a:endParaRPr>
          </a:p>
          <a:p>
            <a:pPr marL="742950" indent="-742950" algn="ctr" eaLnBrk="1" hangingPunct="1">
              <a:buFontTx/>
              <a:buNone/>
            </a:pPr>
            <a:r>
              <a:rPr lang="en-US" sz="2000" smtClean="0">
                <a:latin typeface="Verdana" pitchFamily="34" charset="0"/>
                <a:ea typeface="Verdana" pitchFamily="34" charset="0"/>
                <a:cs typeface="Verdana" pitchFamily="34" charset="0"/>
              </a:rPr>
              <a:t>Femina cenam celeriter paravit ut familia mox edat.</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   The woman prepared dinner quickly so that </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her family might eat soon.</a:t>
            </a:r>
          </a:p>
          <a:p>
            <a:pPr marL="742950" indent="-742950" algn="ctr" eaLnBrk="1" hangingPunct="1">
              <a:buFontTx/>
              <a:buNone/>
            </a:pPr>
            <a:r>
              <a:rPr lang="en-US" sz="2000" b="1" smtClean="0">
                <a:solidFill>
                  <a:schemeClr val="accent5">
                    <a:lumMod val="50000"/>
                  </a:schemeClr>
                </a:solidFill>
                <a:latin typeface="Verdana" pitchFamily="34" charset="0"/>
                <a:ea typeface="Verdana" pitchFamily="34" charset="0"/>
                <a:cs typeface="Verdana" pitchFamily="34" charset="0"/>
              </a:rPr>
              <a:t/>
            </a:r>
            <a:br>
              <a:rPr lang="en-US" sz="2000" b="1" smtClean="0">
                <a:solidFill>
                  <a:schemeClr val="accent5">
                    <a:lumMod val="50000"/>
                  </a:schemeClr>
                </a:solidFill>
                <a:latin typeface="Verdana" pitchFamily="34" charset="0"/>
                <a:ea typeface="Verdana" pitchFamily="34" charset="0"/>
                <a:cs typeface="Verdana" pitchFamily="34" charset="0"/>
              </a:rPr>
            </a:br>
            <a:r>
              <a:rPr lang="en-US" sz="2000" b="1" smtClean="0">
                <a:solidFill>
                  <a:schemeClr val="accent5">
                    <a:lumMod val="50000"/>
                  </a:schemeClr>
                </a:solidFill>
                <a:latin typeface="Verdana" pitchFamily="34" charset="0"/>
                <a:ea typeface="Verdana" pitchFamily="34" charset="0"/>
                <a:cs typeface="Verdana" pitchFamily="34" charset="0"/>
              </a:rPr>
              <a:t>YOU think of some!</a:t>
            </a:r>
          </a:p>
          <a:p>
            <a:pPr marL="742950" indent="-742950" algn="ctr" eaLnBrk="1" hangingPunct="1">
              <a:buFontTx/>
              <a:buNone/>
            </a:pPr>
            <a:r>
              <a:rPr lang="en-US" sz="2400" smtClean="0">
                <a:solidFill>
                  <a:srgbClr val="800000"/>
                </a:solidFill>
                <a:latin typeface="Verdana" pitchFamily="34" charset="0"/>
                <a:ea typeface="Verdana" pitchFamily="34" charset="0"/>
                <a:cs typeface="Verdana" pitchFamily="34" charset="0"/>
              </a:rPr>
              <a:t>     </a:t>
            </a:r>
            <a:endParaRPr lang="en-US" smtClean="0"/>
          </a:p>
        </p:txBody>
      </p:sp>
      <p:pic>
        <p:nvPicPr>
          <p:cNvPr id="5" name="il_fi" descr="http://www.thymeatthetable.com/images/Photos_about.png"/>
          <p:cNvPicPr/>
          <p:nvPr/>
        </p:nvPicPr>
        <p:blipFill>
          <a:blip r:embed="rId2" cstate="print"/>
          <a:srcRect/>
          <a:stretch>
            <a:fillRect/>
          </a:stretch>
        </p:blipFill>
        <p:spPr bwMode="auto">
          <a:xfrm>
            <a:off x="6705600" y="1676400"/>
            <a:ext cx="1533525" cy="2070259"/>
          </a:xfrm>
          <a:prstGeom prst="rect">
            <a:avLst/>
          </a:prstGeom>
          <a:noFill/>
          <a:ln w="9525">
            <a:noFill/>
            <a:miter lim="800000"/>
            <a:headEnd/>
            <a:tailEnd/>
          </a:ln>
        </p:spPr>
      </p:pic>
      <p:sp>
        <p:nvSpPr>
          <p:cNvPr id="4" name="TextBox 3"/>
          <p:cNvSpPr txBox="1"/>
          <p:nvPr/>
        </p:nvSpPr>
        <p:spPr>
          <a:xfrm>
            <a:off x="1066800" y="457200"/>
            <a:ext cx="6248400" cy="646331"/>
          </a:xfrm>
          <a:prstGeom prst="rect">
            <a:avLst/>
          </a:prstGeom>
          <a:noFill/>
        </p:spPr>
        <p:txBody>
          <a:bodyPr wrap="square" rtlCol="0">
            <a:spAutoFit/>
          </a:bodyPr>
          <a:lstStyle/>
          <a:p>
            <a:r>
              <a:rPr lang="en-US" sz="3600" smtClean="0">
                <a:latin typeface="+mj-lt"/>
              </a:rPr>
              <a:t>Purpose Clauses</a:t>
            </a:r>
            <a:endParaRPr lang="en-US" sz="360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685800" y="2362200"/>
            <a:ext cx="7772400" cy="3886200"/>
          </a:xfrm>
          <a:effectLst/>
        </p:spPr>
        <p:txBody>
          <a:bodyPr/>
          <a:lstStyle/>
          <a:p>
            <a:pPr marL="742950" indent="-742950" algn="ctr" eaLnBrk="1" hangingPunct="1">
              <a:buFontTx/>
              <a:buNone/>
            </a:pPr>
            <a:r>
              <a:rPr lang="en-US" b="1" smtClean="0">
                <a:latin typeface="Verdana" pitchFamily="34" charset="0"/>
                <a:ea typeface="Verdana" pitchFamily="34" charset="0"/>
                <a:cs typeface="Verdana" pitchFamily="34" charset="0"/>
              </a:rPr>
              <a:t> Review</a:t>
            </a:r>
          </a:p>
          <a:p>
            <a:pPr marL="742950" indent="-742950" eaLnBrk="1" hangingPunct="1">
              <a:buFontTx/>
              <a:buNone/>
            </a:pPr>
            <a:r>
              <a:rPr lang="en-US" sz="2800" b="1" smtClean="0">
                <a:latin typeface="Verdana" pitchFamily="34" charset="0"/>
                <a:ea typeface="Verdana" pitchFamily="34" charset="0"/>
                <a:cs typeface="Verdana" pitchFamily="34" charset="0"/>
              </a:rPr>
              <a:t>  </a:t>
            </a:r>
            <a:r>
              <a:rPr lang="en-US" sz="2000" i="1" smtClean="0">
                <a:solidFill>
                  <a:srgbClr val="800000"/>
                </a:solidFill>
                <a:latin typeface="Verdana" pitchFamily="34" charset="0"/>
                <a:ea typeface="Verdana" pitchFamily="34" charset="0"/>
                <a:cs typeface="Verdana" pitchFamily="34" charset="0"/>
              </a:rPr>
              <a:t>A result clause tells what happens as a consequence of the main clause.</a:t>
            </a:r>
          </a:p>
          <a:p>
            <a:pPr marL="742950" indent="-742950" eaLnBrk="1" hangingPunct="1">
              <a:buNone/>
            </a:pPr>
            <a:r>
              <a:rPr lang="en-US" sz="2000" smtClean="0">
                <a:solidFill>
                  <a:srgbClr val="800000"/>
                </a:solidFill>
                <a:latin typeface="Verdana" pitchFamily="34" charset="0"/>
                <a:ea typeface="Verdana" pitchFamily="34" charset="0"/>
                <a:cs typeface="Verdana" pitchFamily="34" charset="0"/>
              </a:rPr>
              <a:t>  </a:t>
            </a:r>
            <a:br>
              <a:rPr lang="en-US" sz="2000" smtClean="0">
                <a:solidFill>
                  <a:srgbClr val="800000"/>
                </a:solidFill>
                <a:latin typeface="Verdana" pitchFamily="34" charset="0"/>
                <a:ea typeface="Verdana" pitchFamily="34" charset="0"/>
                <a:cs typeface="Verdana" pitchFamily="34" charset="0"/>
              </a:rPr>
            </a:br>
            <a:r>
              <a:rPr lang="en-US" sz="2000" smtClean="0">
                <a:solidFill>
                  <a:srgbClr val="800000"/>
                </a:solidFill>
                <a:latin typeface="Verdana" pitchFamily="34" charset="0"/>
                <a:ea typeface="Verdana" pitchFamily="34" charset="0"/>
                <a:cs typeface="Verdana" pitchFamily="34" charset="0"/>
              </a:rPr>
              <a:t>            </a:t>
            </a:r>
            <a:r>
              <a:rPr lang="en-US" sz="2000" smtClean="0">
                <a:latin typeface="Verdana" pitchFamily="34" charset="0"/>
                <a:ea typeface="Verdana" pitchFamily="34" charset="0"/>
                <a:cs typeface="Verdana" pitchFamily="34" charset="0"/>
              </a:rPr>
              <a:t>Ea erat tam defessa ut omnem diem </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                     dormiret.</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                    She was so tired that she slept all </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                         day.</a:t>
            </a:r>
          </a:p>
          <a:p>
            <a:pPr marL="742950" indent="-742950" algn="ctr" eaLnBrk="1" hangingPunct="1">
              <a:buNone/>
            </a:pPr>
            <a:r>
              <a:rPr lang="en-US" sz="2000" b="1" smtClean="0">
                <a:solidFill>
                  <a:schemeClr val="accent5">
                    <a:lumMod val="50000"/>
                  </a:schemeClr>
                </a:solidFill>
                <a:latin typeface="Verdana" pitchFamily="34" charset="0"/>
                <a:ea typeface="Verdana" pitchFamily="34" charset="0"/>
                <a:cs typeface="Verdana" pitchFamily="34" charset="0"/>
              </a:rPr>
              <a:t>                    YOU think of some!</a:t>
            </a:r>
            <a:endParaRPr lang="en-US" sz="2000" smtClean="0"/>
          </a:p>
          <a:p>
            <a:pPr marL="742950" indent="-742950" eaLnBrk="1" hangingPunct="1">
              <a:buFontTx/>
              <a:buNone/>
            </a:pPr>
            <a:endParaRPr lang="en-US" sz="2000" i="1" smtClean="0">
              <a:solidFill>
                <a:srgbClr val="800000"/>
              </a:solidFill>
              <a:latin typeface="Verdana" pitchFamily="34" charset="0"/>
              <a:ea typeface="Verdana" pitchFamily="34" charset="0"/>
              <a:cs typeface="Verdana" pitchFamily="34" charset="0"/>
            </a:endParaRPr>
          </a:p>
        </p:txBody>
      </p:sp>
      <p:pic>
        <p:nvPicPr>
          <p:cNvPr id="6" name="rg_hi" descr="http://t0.gstatic.com/images?q=tbn:ANd9GcRQNzmznYOGoHhPmU97ZlminLG0PJNTDjtELhizhNk1VN1IiEM&amp;t=1&amp;usg=__7n3DvdX1Vklvt4FjcRe2fDc5-rY=">
            <a:hlinkClick r:id="rId2"/>
          </p:cNvPr>
          <p:cNvPicPr/>
          <p:nvPr/>
        </p:nvPicPr>
        <p:blipFill>
          <a:blip r:embed="rId3" cstate="print"/>
          <a:srcRect/>
          <a:stretch>
            <a:fillRect/>
          </a:stretch>
        </p:blipFill>
        <p:spPr bwMode="auto">
          <a:xfrm>
            <a:off x="381000" y="4495800"/>
            <a:ext cx="2619375" cy="1743075"/>
          </a:xfrm>
          <a:prstGeom prst="rect">
            <a:avLst/>
          </a:prstGeom>
          <a:noFill/>
          <a:ln w="9525">
            <a:noFill/>
            <a:miter lim="800000"/>
            <a:headEnd/>
            <a:tailEnd/>
          </a:ln>
        </p:spPr>
      </p:pic>
      <p:sp>
        <p:nvSpPr>
          <p:cNvPr id="5" name="TextBox 4"/>
          <p:cNvSpPr txBox="1"/>
          <p:nvPr/>
        </p:nvSpPr>
        <p:spPr>
          <a:xfrm>
            <a:off x="990600" y="228600"/>
            <a:ext cx="5486400" cy="646331"/>
          </a:xfrm>
          <a:prstGeom prst="rect">
            <a:avLst/>
          </a:prstGeom>
          <a:noFill/>
        </p:spPr>
        <p:txBody>
          <a:bodyPr wrap="square" rtlCol="0">
            <a:spAutoFit/>
          </a:bodyPr>
          <a:lstStyle/>
          <a:p>
            <a:r>
              <a:rPr lang="en-US" sz="3600" smtClean="0">
                <a:latin typeface="+mj-lt"/>
              </a:rPr>
              <a:t>Result Clauses</a:t>
            </a:r>
            <a:endParaRPr lang="en-US" sz="360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228600" y="2362200"/>
            <a:ext cx="8915400" cy="4191000"/>
          </a:xfrm>
          <a:effectLst/>
        </p:spPr>
        <p:txBody>
          <a:bodyPr/>
          <a:lstStyle/>
          <a:p>
            <a:pPr>
              <a:buFontTx/>
              <a:buNone/>
            </a:pPr>
            <a:r>
              <a:rPr lang="en-US" b="1" smtClean="0">
                <a:latin typeface="Verdana" pitchFamily="34" charset="0"/>
                <a:ea typeface="Verdana" pitchFamily="34" charset="0"/>
                <a:cs typeface="Verdana" pitchFamily="34" charset="0"/>
              </a:rPr>
              <a:t>                     Review </a:t>
            </a:r>
            <a:br>
              <a:rPr lang="en-US" b="1" smtClean="0">
                <a:latin typeface="Verdana" pitchFamily="34" charset="0"/>
                <a:ea typeface="Verdana" pitchFamily="34" charset="0"/>
                <a:cs typeface="Verdana" pitchFamily="34" charset="0"/>
              </a:rPr>
            </a:br>
            <a:r>
              <a:rPr lang="en-US" sz="2400" i="1" smtClean="0">
                <a:solidFill>
                  <a:srgbClr val="800000"/>
                </a:solidFill>
                <a:latin typeface="Verdana" pitchFamily="34" charset="0"/>
                <a:ea typeface="Verdana" pitchFamily="34" charset="0"/>
                <a:cs typeface="Verdana" pitchFamily="34" charset="0"/>
              </a:rPr>
              <a:t>A iussive noun clause follows a verb of commanding.</a:t>
            </a:r>
            <a:br>
              <a:rPr lang="en-US" sz="2400" i="1" smtClean="0">
                <a:solidFill>
                  <a:srgbClr val="800000"/>
                </a:solidFill>
                <a:latin typeface="Verdana" pitchFamily="34" charset="0"/>
                <a:ea typeface="Verdana" pitchFamily="34" charset="0"/>
                <a:cs typeface="Verdana" pitchFamily="34" charset="0"/>
              </a:rPr>
            </a:br>
            <a:endParaRPr lang="en-US" sz="2400" i="1" smtClean="0">
              <a:solidFill>
                <a:srgbClr val="800000"/>
              </a:solidFill>
              <a:latin typeface="Verdana" pitchFamily="34" charset="0"/>
              <a:ea typeface="Verdana" pitchFamily="34" charset="0"/>
              <a:cs typeface="Verdana" pitchFamily="34" charset="0"/>
            </a:endParaRPr>
          </a:p>
          <a:p>
            <a:pPr algn="ctr">
              <a:buFontTx/>
              <a:buNone/>
            </a:pPr>
            <a:r>
              <a:rPr lang="en-US" sz="1400" b="1" i="1" smtClean="0">
                <a:solidFill>
                  <a:srgbClr val="0070C0"/>
                </a:solidFill>
                <a:latin typeface="Verdana" pitchFamily="34" charset="0"/>
                <a:ea typeface="Verdana" pitchFamily="34" charset="0"/>
                <a:cs typeface="Verdana" pitchFamily="34" charset="0"/>
              </a:rPr>
              <a:t>USNA Graduation</a:t>
            </a:r>
          </a:p>
          <a:p>
            <a:pPr algn="ctr">
              <a:buFontTx/>
              <a:buNone/>
            </a:pPr>
            <a:endParaRPr lang="en-US" sz="2000" i="1" smtClean="0">
              <a:latin typeface="Verdana" pitchFamily="34" charset="0"/>
              <a:ea typeface="Verdana" pitchFamily="34" charset="0"/>
              <a:cs typeface="Verdana" pitchFamily="34" charset="0"/>
            </a:endParaRPr>
          </a:p>
          <a:p>
            <a:pPr algn="ctr">
              <a:buFontTx/>
              <a:buNone/>
            </a:pPr>
            <a:r>
              <a:rPr lang="en-US" sz="2000" smtClean="0">
                <a:latin typeface="Verdana" pitchFamily="34" charset="0"/>
                <a:ea typeface="Verdana" pitchFamily="34" charset="0"/>
                <a:cs typeface="Verdana" pitchFamily="34" charset="0"/>
              </a:rPr>
              <a:t>                           Imperavit nautas ut placide starent.</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                                 He commanded the sailors to stand quietly.</a:t>
            </a:r>
            <a:br>
              <a:rPr lang="en-US" sz="2000" smtClean="0">
                <a:latin typeface="Verdana" pitchFamily="34" charset="0"/>
                <a:ea typeface="Verdana" pitchFamily="34" charset="0"/>
                <a:cs typeface="Verdana" pitchFamily="34" charset="0"/>
              </a:rPr>
            </a:br>
            <a:endParaRPr lang="en-US" sz="2400" i="1" smtClean="0">
              <a:solidFill>
                <a:srgbClr val="800000"/>
              </a:solidFill>
              <a:latin typeface="Verdana" pitchFamily="34" charset="0"/>
              <a:ea typeface="Verdana" pitchFamily="34" charset="0"/>
              <a:cs typeface="Verdana" pitchFamily="34" charset="0"/>
            </a:endParaRPr>
          </a:p>
          <a:p>
            <a:pPr algn="ctr">
              <a:buFontTx/>
              <a:buNone/>
            </a:pPr>
            <a:r>
              <a:rPr lang="en-US" sz="2400" b="1" smtClean="0">
                <a:solidFill>
                  <a:schemeClr val="accent5">
                    <a:lumMod val="50000"/>
                  </a:schemeClr>
                </a:solidFill>
                <a:latin typeface="Verdana" pitchFamily="34" charset="0"/>
                <a:ea typeface="Verdana" pitchFamily="34" charset="0"/>
                <a:cs typeface="Verdana" pitchFamily="34" charset="0"/>
              </a:rPr>
              <a:t>                 YOU think of some!</a:t>
            </a:r>
            <a:endParaRPr lang="en-US" sz="2400" i="1" smtClean="0">
              <a:solidFill>
                <a:srgbClr val="800000"/>
              </a:solidFill>
              <a:latin typeface="Verdana" pitchFamily="34" charset="0"/>
              <a:ea typeface="Verdana" pitchFamily="34" charset="0"/>
              <a:cs typeface="Verdana" pitchFamily="34" charset="0"/>
            </a:endParaRPr>
          </a:p>
          <a:p>
            <a:pPr>
              <a:buFontTx/>
              <a:buNone/>
            </a:pPr>
            <a:r>
              <a:rPr lang="en-US" sz="2400" i="1" smtClean="0">
                <a:latin typeface="Verdana" pitchFamily="34" charset="0"/>
                <a:ea typeface="Verdana" pitchFamily="34" charset="0"/>
                <a:cs typeface="Verdana" pitchFamily="34" charset="0"/>
              </a:rPr>
              <a:t>   </a:t>
            </a:r>
            <a:endParaRPr lang="en-US" sz="2000" smtClean="0"/>
          </a:p>
        </p:txBody>
      </p:sp>
      <p:pic>
        <p:nvPicPr>
          <p:cNvPr id="7" name="Picture 6" descr="C:\Users\Customer\Desktop\My Pictures\USNA\KIF_0197.JPG"/>
          <p:cNvPicPr/>
          <p:nvPr/>
        </p:nvPicPr>
        <p:blipFill>
          <a:blip r:embed="rId2" cstate="print"/>
          <a:srcRect/>
          <a:stretch>
            <a:fillRect/>
          </a:stretch>
        </p:blipFill>
        <p:spPr bwMode="auto">
          <a:xfrm>
            <a:off x="533400" y="3962400"/>
            <a:ext cx="2769140" cy="2076450"/>
          </a:xfrm>
          <a:prstGeom prst="rect">
            <a:avLst/>
          </a:prstGeom>
          <a:noFill/>
          <a:ln w="9525">
            <a:noFill/>
            <a:miter lim="800000"/>
            <a:headEnd/>
            <a:tailEnd/>
          </a:ln>
        </p:spPr>
      </p:pic>
      <p:cxnSp>
        <p:nvCxnSpPr>
          <p:cNvPr id="9" name="Straight Arrow Connector 8"/>
          <p:cNvCxnSpPr/>
          <p:nvPr/>
        </p:nvCxnSpPr>
        <p:spPr bwMode="auto">
          <a:xfrm rot="10800000" flipV="1">
            <a:off x="3276600" y="4114800"/>
            <a:ext cx="4572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 name="TextBox 4"/>
          <p:cNvSpPr txBox="1"/>
          <p:nvPr/>
        </p:nvSpPr>
        <p:spPr>
          <a:xfrm>
            <a:off x="1143000" y="304800"/>
            <a:ext cx="6172200" cy="646331"/>
          </a:xfrm>
          <a:prstGeom prst="rect">
            <a:avLst/>
          </a:prstGeom>
          <a:noFill/>
        </p:spPr>
        <p:txBody>
          <a:bodyPr wrap="square" rtlCol="0">
            <a:spAutoFit/>
          </a:bodyPr>
          <a:lstStyle/>
          <a:p>
            <a:r>
              <a:rPr lang="en-US" sz="3600" smtClean="0">
                <a:latin typeface="+mj-lt"/>
              </a:rPr>
              <a:t>Iussive Noun Clause</a:t>
            </a:r>
            <a:endParaRPr lang="en-US" sz="360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685800" y="2438400"/>
            <a:ext cx="8077200" cy="3048000"/>
          </a:xfrm>
          <a:effectLst/>
        </p:spPr>
        <p:txBody>
          <a:bodyPr/>
          <a:lstStyle/>
          <a:p>
            <a:pPr marL="742950" indent="-742950" eaLnBrk="1" hangingPunct="1">
              <a:buFontTx/>
              <a:buNone/>
            </a:pPr>
            <a:r>
              <a:rPr lang="en-US" b="1" smtClean="0"/>
              <a:t>    </a:t>
            </a:r>
            <a:endParaRPr lang="en-US" sz="3000" b="1" smtClean="0"/>
          </a:p>
          <a:p>
            <a:pPr marL="742950" indent="-742950" eaLnBrk="1" hangingPunct="1">
              <a:buFontTx/>
              <a:buNone/>
            </a:pPr>
            <a:r>
              <a:rPr lang="en-US" sz="3000" smtClean="0">
                <a:latin typeface="Verdana" pitchFamily="34" charset="0"/>
                <a:ea typeface="Verdana" pitchFamily="34" charset="0"/>
                <a:cs typeface="Verdana" pitchFamily="34" charset="0"/>
              </a:rPr>
              <a:t>   </a:t>
            </a:r>
            <a:r>
              <a:rPr lang="en-US" sz="2400" smtClean="0">
                <a:latin typeface="Verdana" pitchFamily="34" charset="0"/>
                <a:ea typeface="Verdana" pitchFamily="34" charset="0"/>
                <a:cs typeface="Verdana" pitchFamily="34" charset="0"/>
              </a:rPr>
              <a:t>calidus	 	talis		satis</a:t>
            </a:r>
          </a:p>
          <a:p>
            <a:pPr marL="742950" indent="-742950" eaLnBrk="1" hangingPunct="1">
              <a:buFontTx/>
              <a:buNone/>
            </a:pPr>
            <a:r>
              <a:rPr lang="en-US" sz="2400" smtClean="0">
                <a:latin typeface="Verdana" pitchFamily="34" charset="0"/>
                <a:ea typeface="Verdana" pitchFamily="34" charset="0"/>
                <a:cs typeface="Verdana" pitchFamily="34" charset="0"/>
              </a:rPr>
              <a:t>   frigidus		tantus	sic</a:t>
            </a:r>
          </a:p>
          <a:p>
            <a:pPr marL="742950" indent="-742950" eaLnBrk="1" hangingPunct="1">
              <a:buFontTx/>
              <a:buNone/>
            </a:pPr>
            <a:r>
              <a:rPr lang="en-US" sz="2400" smtClean="0">
                <a:latin typeface="Verdana" pitchFamily="34" charset="0"/>
                <a:ea typeface="Verdana" pitchFamily="34" charset="0"/>
                <a:cs typeface="Verdana" pitchFamily="34" charset="0"/>
              </a:rPr>
              <a:t>   necesse		tot		tam</a:t>
            </a:r>
          </a:p>
          <a:p>
            <a:pPr marL="742950" indent="-742950" eaLnBrk="1" hangingPunct="1">
              <a:buFontTx/>
              <a:buNone/>
            </a:pPr>
            <a:r>
              <a:rPr lang="en-US" sz="2400" smtClean="0">
                <a:latin typeface="Verdana" pitchFamily="34" charset="0"/>
                <a:ea typeface="Verdana" pitchFamily="34" charset="0"/>
                <a:cs typeface="Verdana" pitchFamily="34" charset="0"/>
              </a:rPr>
              <a:t>   quotquot		ita		consul</a:t>
            </a:r>
          </a:p>
        </p:txBody>
      </p:sp>
      <p:pic>
        <p:nvPicPr>
          <p:cNvPr id="6" name="il_fi" descr="http://www.jeroenvanwarmerdam.nl/content/portfolio/hotcoals_impression.jpg"/>
          <p:cNvPicPr/>
          <p:nvPr/>
        </p:nvPicPr>
        <p:blipFill>
          <a:blip r:embed="rId2" cstate="print"/>
          <a:srcRect/>
          <a:stretch>
            <a:fillRect/>
          </a:stretch>
        </p:blipFill>
        <p:spPr bwMode="auto">
          <a:xfrm>
            <a:off x="7162800" y="3048000"/>
            <a:ext cx="1143000" cy="838200"/>
          </a:xfrm>
          <a:prstGeom prst="rect">
            <a:avLst/>
          </a:prstGeom>
          <a:noFill/>
          <a:ln w="9525">
            <a:noFill/>
            <a:miter lim="800000"/>
            <a:headEnd/>
            <a:tailEnd/>
          </a:ln>
        </p:spPr>
      </p:pic>
      <p:pic>
        <p:nvPicPr>
          <p:cNvPr id="7" name="il_fi" descr="http://www.doughertys-ice.com/Doc_Ice_pictures/ice_block.JPG"/>
          <p:cNvPicPr/>
          <p:nvPr/>
        </p:nvPicPr>
        <p:blipFill>
          <a:blip r:embed="rId3" cstate="print"/>
          <a:srcRect/>
          <a:stretch>
            <a:fillRect/>
          </a:stretch>
        </p:blipFill>
        <p:spPr bwMode="auto">
          <a:xfrm>
            <a:off x="7162800" y="4267200"/>
            <a:ext cx="847725" cy="847725"/>
          </a:xfrm>
          <a:prstGeom prst="rect">
            <a:avLst/>
          </a:prstGeom>
          <a:noFill/>
          <a:ln w="9525">
            <a:noFill/>
            <a:miter lim="800000"/>
            <a:headEnd/>
            <a:tailEnd/>
          </a:ln>
        </p:spPr>
      </p:pic>
      <p:sp>
        <p:nvSpPr>
          <p:cNvPr id="8" name="Title 7"/>
          <p:cNvSpPr>
            <a:spLocks noGrp="1"/>
          </p:cNvSpPr>
          <p:nvPr>
            <p:ph type="title"/>
          </p:nvPr>
        </p:nvSpPr>
        <p:spPr/>
        <p:txBody>
          <a:bodyPr/>
          <a:lstStyle/>
          <a:p>
            <a:r>
              <a:rPr lang="en-US" smtClean="0"/>
              <a:t>Vocabulary</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685800" y="2667000"/>
            <a:ext cx="7772400" cy="3048000"/>
          </a:xfrm>
          <a:effectLst/>
        </p:spPr>
        <p:txBody>
          <a:bodyPr/>
          <a:lstStyle/>
          <a:p>
            <a:pPr marL="742950" indent="-742950" eaLnBrk="1" hangingPunct="1">
              <a:buFontTx/>
              <a:buNone/>
            </a:pPr>
            <a:r>
              <a:rPr lang="en-US" b="1" smtClean="0"/>
              <a:t> </a:t>
            </a:r>
            <a:endParaRPr lang="en-US" smtClean="0">
              <a:latin typeface="Verdana" pitchFamily="34" charset="0"/>
              <a:ea typeface="Verdana" pitchFamily="34" charset="0"/>
              <a:cs typeface="Verdana" pitchFamily="34" charset="0"/>
            </a:endParaRPr>
          </a:p>
          <a:p>
            <a:pPr marL="742950" indent="-742950" eaLnBrk="1" hangingPunct="1">
              <a:buFontTx/>
              <a:buNone/>
            </a:pPr>
            <a:r>
              <a:rPr lang="en-US" smtClean="0">
                <a:latin typeface="Verdana" pitchFamily="34" charset="0"/>
                <a:ea typeface="Verdana" pitchFamily="34" charset="0"/>
                <a:cs typeface="Verdana" pitchFamily="34" charset="0"/>
              </a:rPr>
              <a:t>  </a:t>
            </a:r>
            <a:r>
              <a:rPr lang="en-US" sz="2400" smtClean="0">
                <a:latin typeface="Verdana" pitchFamily="34" charset="0"/>
                <a:ea typeface="Verdana" pitchFamily="34" charset="0"/>
                <a:cs typeface="Verdana" pitchFamily="34" charset="0"/>
              </a:rPr>
              <a:t>satis		impero		postulo</a:t>
            </a:r>
          </a:p>
          <a:p>
            <a:pPr marL="742950" indent="-742950" eaLnBrk="1" hangingPunct="1">
              <a:buFontTx/>
              <a:buNone/>
            </a:pPr>
            <a:r>
              <a:rPr lang="en-US" sz="2400" smtClean="0">
                <a:latin typeface="Verdana" pitchFamily="34" charset="0"/>
                <a:ea typeface="Verdana" pitchFamily="34" charset="0"/>
                <a:cs typeface="Verdana" pitchFamily="34" charset="0"/>
              </a:rPr>
              <a:t>  senator		mando</a:t>
            </a:r>
          </a:p>
          <a:p>
            <a:pPr marL="742950" indent="-742950" eaLnBrk="1" hangingPunct="1">
              <a:buFontTx/>
              <a:buNone/>
            </a:pPr>
            <a:r>
              <a:rPr lang="en-US" sz="2400" smtClean="0">
                <a:latin typeface="Verdana" pitchFamily="34" charset="0"/>
                <a:ea typeface="Verdana" pitchFamily="34" charset="0"/>
                <a:cs typeface="Verdana" pitchFamily="34" charset="0"/>
              </a:rPr>
              <a:t>  tenebrae		persuadeo</a:t>
            </a:r>
          </a:p>
          <a:p>
            <a:pPr marL="742950" indent="-742950" eaLnBrk="1" hangingPunct="1">
              <a:buFontTx/>
              <a:buNone/>
            </a:pPr>
            <a:r>
              <a:rPr lang="en-US" sz="2400" smtClean="0">
                <a:latin typeface="Verdana" pitchFamily="34" charset="0"/>
                <a:ea typeface="Verdana" pitchFamily="34" charset="0"/>
                <a:cs typeface="Verdana" pitchFamily="34" charset="0"/>
              </a:rPr>
              <a:t>  cedo		peto</a:t>
            </a:r>
          </a:p>
          <a:p>
            <a:pPr marL="742950" indent="-742950" eaLnBrk="1" hangingPunct="1">
              <a:buFontTx/>
              <a:buNone/>
            </a:pPr>
            <a:r>
              <a:rPr lang="en-US" smtClean="0">
                <a:latin typeface="Verdana" pitchFamily="34" charset="0"/>
                <a:ea typeface="Verdana" pitchFamily="34" charset="0"/>
                <a:cs typeface="Verdana" pitchFamily="34" charset="0"/>
              </a:rPr>
              <a:t>   </a:t>
            </a:r>
            <a:endParaRPr lang="en-US" smtClean="0"/>
          </a:p>
          <a:p>
            <a:pPr marL="742950" indent="-742950" eaLnBrk="1" hangingPunct="1">
              <a:buFontTx/>
              <a:buNone/>
            </a:pPr>
            <a:endParaRPr lang="en-US" smtClean="0"/>
          </a:p>
        </p:txBody>
      </p:sp>
      <p:pic>
        <p:nvPicPr>
          <p:cNvPr id="7" name="il_fi" descr="http://www.bible-researcher.com/ancient2.jpg"/>
          <p:cNvPicPr/>
          <p:nvPr/>
        </p:nvPicPr>
        <p:blipFill>
          <a:blip r:embed="rId2" cstate="print"/>
          <a:srcRect/>
          <a:stretch>
            <a:fillRect/>
          </a:stretch>
        </p:blipFill>
        <p:spPr bwMode="auto">
          <a:xfrm>
            <a:off x="5943600" y="4419600"/>
            <a:ext cx="1905000" cy="1752600"/>
          </a:xfrm>
          <a:prstGeom prst="rect">
            <a:avLst/>
          </a:prstGeom>
          <a:noFill/>
          <a:ln w="9525">
            <a:noFill/>
            <a:miter lim="800000"/>
            <a:headEnd/>
            <a:tailEnd/>
          </a:ln>
        </p:spPr>
      </p:pic>
      <p:sp>
        <p:nvSpPr>
          <p:cNvPr id="6" name="Title 5"/>
          <p:cNvSpPr>
            <a:spLocks noGrp="1"/>
          </p:cNvSpPr>
          <p:nvPr>
            <p:ph type="title"/>
          </p:nvPr>
        </p:nvSpPr>
        <p:spPr/>
        <p:txBody>
          <a:bodyPr/>
          <a:lstStyle/>
          <a:p>
            <a:r>
              <a:rPr lang="en-US" smtClean="0"/>
              <a:t>Vocabulary</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200400"/>
          </a:xfrm>
          <a:effectLst/>
        </p:spPr>
        <p:txBody>
          <a:bodyPr/>
          <a:lstStyle/>
          <a:p>
            <a:pPr>
              <a:buNone/>
            </a:pPr>
            <a:r>
              <a:rPr lang="en-US" smtClean="0"/>
              <a:t>  </a:t>
            </a:r>
            <a:r>
              <a:rPr lang="en-US" sz="2400" i="1" smtClean="0">
                <a:solidFill>
                  <a:srgbClr val="990033"/>
                </a:solidFill>
              </a:rPr>
              <a:t>Learn which cases follow which verbs.</a:t>
            </a:r>
          </a:p>
          <a:p>
            <a:pPr>
              <a:buNone/>
            </a:pPr>
            <a:r>
              <a:rPr lang="en-US" sz="2400" smtClean="0"/>
              <a:t>  impero, mando, persuadeo -</a:t>
            </a:r>
            <a:r>
              <a:rPr lang="en-US" sz="2400" smtClean="0">
                <a:sym typeface="Wingdings" pitchFamily="2" charset="2"/>
              </a:rPr>
              <a:t></a:t>
            </a:r>
            <a:r>
              <a:rPr lang="en-US" smtClean="0">
                <a:sym typeface="Wingdings" pitchFamily="2" charset="2"/>
              </a:rPr>
              <a:t> </a:t>
            </a:r>
            <a:r>
              <a:rPr lang="en-US" sz="1800" smtClean="0">
                <a:sym typeface="Wingdings" pitchFamily="2" charset="2"/>
              </a:rPr>
              <a:t>dative</a:t>
            </a:r>
          </a:p>
          <a:p>
            <a:pPr>
              <a:buNone/>
            </a:pPr>
            <a:r>
              <a:rPr lang="en-US" smtClean="0">
                <a:sym typeface="Wingdings" pitchFamily="2" charset="2"/>
              </a:rPr>
              <a:t>  </a:t>
            </a:r>
            <a:r>
              <a:rPr lang="en-US" sz="2400" smtClean="0">
                <a:sym typeface="Wingdings" pitchFamily="2" charset="2"/>
              </a:rPr>
              <a:t>iubeo   </a:t>
            </a:r>
            <a:r>
              <a:rPr lang="en-US" sz="1800" smtClean="0">
                <a:sym typeface="Wingdings" pitchFamily="2" charset="2"/>
              </a:rPr>
              <a:t>Subject Accusative</a:t>
            </a:r>
          </a:p>
          <a:p>
            <a:pPr>
              <a:buNone/>
            </a:pPr>
            <a:r>
              <a:rPr lang="en-US" sz="2400" smtClean="0">
                <a:sym typeface="Wingdings" pitchFamily="2" charset="2"/>
              </a:rPr>
              <a:t>   peto, postulo, oro, quaero -  </a:t>
            </a:r>
            <a:r>
              <a:rPr lang="en-US" sz="1800" smtClean="0">
                <a:sym typeface="Wingdings" pitchFamily="2" charset="2"/>
              </a:rPr>
              <a:t>Subjunctive clause</a:t>
            </a:r>
          </a:p>
          <a:p>
            <a:pPr>
              <a:buNone/>
            </a:pPr>
            <a:r>
              <a:rPr lang="en-US" sz="2400" smtClean="0">
                <a:sym typeface="Wingdings" pitchFamily="2" charset="2"/>
              </a:rPr>
              <a:t>   rogo, moneo   </a:t>
            </a:r>
            <a:r>
              <a:rPr lang="en-US" sz="1800" smtClean="0">
                <a:sym typeface="Wingdings" pitchFamily="2" charset="2"/>
              </a:rPr>
              <a:t>Accusative</a:t>
            </a:r>
            <a:endParaRPr lang="en-US" sz="1800"/>
          </a:p>
        </p:txBody>
      </p:sp>
      <p:sp>
        <p:nvSpPr>
          <p:cNvPr id="4" name="Title 3"/>
          <p:cNvSpPr>
            <a:spLocks noGrp="1"/>
          </p:cNvSpPr>
          <p:nvPr>
            <p:ph type="title"/>
          </p:nvPr>
        </p:nvSpPr>
        <p:spPr/>
        <p:txBody>
          <a:bodyPr/>
          <a:lstStyle/>
          <a:p>
            <a:r>
              <a:rPr lang="en-US" smtClean="0"/>
              <a:t>Be sure to memorize these.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685800" y="1447800"/>
            <a:ext cx="8229600" cy="4724400"/>
          </a:xfrm>
          <a:effectLst/>
        </p:spPr>
        <p:txBody>
          <a:bodyPr/>
          <a:lstStyle/>
          <a:p>
            <a:pPr>
              <a:buFontTx/>
              <a:buNone/>
            </a:pPr>
            <a:endParaRPr lang="en-US" sz="2400" smtClean="0"/>
          </a:p>
          <a:p>
            <a:pPr marL="457200" indent="-457200">
              <a:buFontTx/>
              <a:buAutoNum type="arabicPeriod"/>
            </a:pPr>
            <a:r>
              <a:rPr lang="en-US" sz="2400" smtClean="0"/>
              <a:t>We </a:t>
            </a:r>
            <a:r>
              <a:rPr lang="en-US" sz="2400" u="dbl" smtClean="0"/>
              <a:t>have persuaded </a:t>
            </a:r>
            <a:r>
              <a:rPr lang="en-US" sz="2400" smtClean="0"/>
              <a:t>them </a:t>
            </a:r>
            <a:r>
              <a:rPr lang="en-US" sz="2400" i="1" u="dbl" smtClean="0"/>
              <a:t>to yield</a:t>
            </a:r>
            <a:r>
              <a:rPr lang="en-US" sz="2400" smtClean="0"/>
              <a:t>.</a:t>
            </a:r>
            <a:r>
              <a:rPr lang="en-US" sz="2800" smtClean="0"/>
              <a:t/>
            </a:r>
            <a:br>
              <a:rPr lang="en-US" sz="2800" smtClean="0"/>
            </a:br>
            <a:r>
              <a:rPr lang="en-US" sz="2800" smtClean="0"/>
              <a:t> </a:t>
            </a:r>
            <a:r>
              <a:rPr lang="en-US" sz="1800" i="1" smtClean="0">
                <a:solidFill>
                  <a:srgbClr val="990033"/>
                </a:solidFill>
              </a:rPr>
              <a:t>Think:  Consider the tenses. Look at the chart on page 46.</a:t>
            </a:r>
            <a:br>
              <a:rPr lang="en-US" sz="1800" i="1" smtClean="0">
                <a:solidFill>
                  <a:srgbClr val="990033"/>
                </a:solidFill>
              </a:rPr>
            </a:br>
            <a:r>
              <a:rPr lang="en-US" sz="1800" i="1" smtClean="0">
                <a:solidFill>
                  <a:srgbClr val="990033"/>
                </a:solidFill>
              </a:rPr>
              <a:t>                        Perfect then imperfect.       </a:t>
            </a:r>
            <a:br>
              <a:rPr lang="en-US" sz="1800" i="1" smtClean="0">
                <a:solidFill>
                  <a:srgbClr val="990033"/>
                </a:solidFill>
              </a:rPr>
            </a:br>
            <a:r>
              <a:rPr lang="en-US" sz="1800" i="1" smtClean="0">
                <a:solidFill>
                  <a:srgbClr val="990033"/>
                </a:solidFill>
              </a:rPr>
              <a:t>     Reword:  that they might yield.</a:t>
            </a:r>
            <a:r>
              <a:rPr lang="en-US" sz="2800" i="1" smtClean="0">
                <a:solidFill>
                  <a:srgbClr val="990033"/>
                </a:solidFill>
              </a:rPr>
              <a:t/>
            </a:r>
            <a:br>
              <a:rPr lang="en-US" sz="2800" i="1" smtClean="0">
                <a:solidFill>
                  <a:srgbClr val="990033"/>
                </a:solidFill>
              </a:rPr>
            </a:br>
            <a:r>
              <a:rPr lang="en-US" sz="2800" i="1" smtClean="0">
                <a:solidFill>
                  <a:srgbClr val="990033"/>
                </a:solidFill>
              </a:rPr>
              <a:t>      </a:t>
            </a:r>
            <a:r>
              <a:rPr lang="en-US" sz="2800" smtClean="0"/>
              <a:t>            </a:t>
            </a:r>
            <a:br>
              <a:rPr lang="en-US" sz="2800" smtClean="0"/>
            </a:br>
            <a:r>
              <a:rPr lang="en-US" sz="2800" smtClean="0"/>
              <a:t>                      </a:t>
            </a:r>
            <a:r>
              <a:rPr lang="en-US" sz="2400" smtClean="0"/>
              <a:t>ut cederent</a:t>
            </a:r>
          </a:p>
          <a:p>
            <a:pPr marL="457200" indent="-457200">
              <a:buFontTx/>
              <a:buAutoNum type="arabicPeriod"/>
            </a:pPr>
            <a:endParaRPr lang="en-US" sz="2400" smtClean="0"/>
          </a:p>
          <a:p>
            <a:pPr marL="457200" indent="-457200">
              <a:buNone/>
            </a:pPr>
            <a:r>
              <a:rPr lang="en-US" sz="2400" smtClean="0"/>
              <a:t>Also:  </a:t>
            </a:r>
            <a:r>
              <a:rPr lang="en-US" sz="2400" u="dbl" smtClean="0"/>
              <a:t>Cedant</a:t>
            </a:r>
            <a:r>
              <a:rPr lang="en-US" sz="2400" smtClean="0"/>
              <a:t> </a:t>
            </a:r>
            <a:r>
              <a:rPr lang="en-US" sz="2400" u="sng" smtClean="0"/>
              <a:t>arma</a:t>
            </a:r>
            <a:r>
              <a:rPr lang="en-US" sz="2400" smtClean="0"/>
              <a:t> togae.  </a:t>
            </a:r>
          </a:p>
          <a:p>
            <a:pPr marL="457200" indent="-457200">
              <a:buNone/>
            </a:pPr>
            <a:r>
              <a:rPr lang="en-US" sz="2400" smtClean="0"/>
              <a:t>               What does that mean?</a:t>
            </a:r>
          </a:p>
        </p:txBody>
      </p:sp>
      <p:sp>
        <p:nvSpPr>
          <p:cNvPr id="4" name="Title 3"/>
          <p:cNvSpPr>
            <a:spLocks noGrp="1"/>
          </p:cNvSpPr>
          <p:nvPr>
            <p:ph type="title"/>
          </p:nvPr>
        </p:nvSpPr>
        <p:spPr/>
        <p:txBody>
          <a:bodyPr/>
          <a:lstStyle/>
          <a:p>
            <a:r>
              <a:rPr lang="en-US" smtClean="0"/>
              <a:t>Exercise A.</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Romans</Template>
  <TotalTime>4417</TotalTime>
  <Words>916</Words>
  <Application>Microsoft Office PowerPoint</Application>
  <PresentationFormat>On-screen Show (4:3)</PresentationFormat>
  <Paragraphs>160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Romans</vt:lpstr>
      <vt:lpstr>  </vt:lpstr>
      <vt:lpstr>Contents</vt:lpstr>
      <vt:lpstr>PowerPoint Presentation</vt:lpstr>
      <vt:lpstr>PowerPoint Presentation</vt:lpstr>
      <vt:lpstr>PowerPoint Presentation</vt:lpstr>
      <vt:lpstr>Vocabulary</vt:lpstr>
      <vt:lpstr>Vocabulary</vt:lpstr>
      <vt:lpstr>Be sure to memorize these.</vt:lpstr>
      <vt:lpstr>Exercise A.</vt:lpstr>
      <vt:lpstr>Exercise B.</vt:lpstr>
      <vt:lpstr>Exercise C.</vt:lpstr>
      <vt:lpstr>Exercise D.</vt:lpstr>
      <vt:lpstr>Raison d’etre</vt:lpstr>
      <vt:lpstr>John 1</vt:lpstr>
      <vt:lpstr>John I continued</vt:lpstr>
      <vt:lpstr>John I continued again.</vt:lpstr>
      <vt:lpstr>John I continued again.</vt:lpstr>
      <vt:lpstr>Reading Lesson</vt:lpstr>
      <vt:lpstr>Reading Lesson</vt:lpstr>
      <vt:lpstr>Reading Lesson</vt:lpstr>
      <vt:lpstr>Reading Lesson</vt:lpstr>
      <vt:lpstr>Reading Lesson</vt:lpstr>
      <vt:lpstr>Reading Lesson</vt:lpstr>
      <vt:lpstr>Reading Lesson</vt:lpstr>
      <vt:lpstr>Reading Lesson</vt:lpstr>
      <vt:lpstr>Reading Lesson</vt:lpstr>
      <vt:lpstr>Reading Lesson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Latin in the Christian Trivium?</dc:title>
  <dc:creator>Customer</dc:creator>
  <cp:lastModifiedBy>Owner</cp:lastModifiedBy>
  <cp:revision>324</cp:revision>
  <cp:lastPrinted>1601-01-01T00:00:00Z</cp:lastPrinted>
  <dcterms:created xsi:type="dcterms:W3CDTF">2010-04-22T18:49:57Z</dcterms:created>
  <dcterms:modified xsi:type="dcterms:W3CDTF">2019-06-11T10:33:28Z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TC010902931033</vt:lpwstr>
  </property>
</Properties>
</file>