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7"/>
  </p:notesMasterIdLst>
  <p:sldIdLst>
    <p:sldId id="256" r:id="rId2"/>
    <p:sldId id="265" r:id="rId3"/>
    <p:sldId id="277" r:id="rId4"/>
    <p:sldId id="263" r:id="rId5"/>
    <p:sldId id="280" r:id="rId6"/>
    <p:sldId id="284" r:id="rId7"/>
    <p:sldId id="285" r:id="rId8"/>
    <p:sldId id="286" r:id="rId9"/>
    <p:sldId id="259" r:id="rId10"/>
    <p:sldId id="260" r:id="rId11"/>
    <p:sldId id="261" r:id="rId12"/>
    <p:sldId id="267" r:id="rId13"/>
    <p:sldId id="291" r:id="rId14"/>
    <p:sldId id="282" r:id="rId15"/>
    <p:sldId id="290" r:id="rId16"/>
    <p:sldId id="268" r:id="rId17"/>
    <p:sldId id="270" r:id="rId18"/>
    <p:sldId id="271" r:id="rId19"/>
    <p:sldId id="276" r:id="rId20"/>
    <p:sldId id="292" r:id="rId21"/>
    <p:sldId id="293" r:id="rId22"/>
    <p:sldId id="297" r:id="rId23"/>
    <p:sldId id="294" r:id="rId24"/>
    <p:sldId id="298" r:id="rId25"/>
    <p:sldId id="296" r:id="rId2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800000"/>
    <a:srgbClr val="4F4033"/>
    <a:srgbClr val="BEAB9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00" autoAdjust="0"/>
    <p:restoredTop sz="94731" autoAdjust="0"/>
  </p:normalViewPr>
  <p:slideViewPr>
    <p:cSldViewPr>
      <p:cViewPr varScale="1">
        <p:scale>
          <a:sx n="80" d="100"/>
          <a:sy n="80" d="100"/>
        </p:scale>
        <p:origin x="-936" y="-84"/>
      </p:cViewPr>
      <p:guideLst>
        <p:guide orient="horz" pos="2160"/>
        <p:guide pos="2880"/>
      </p:guideLst>
    </p:cSldViewPr>
  </p:slideViewPr>
  <p:outlineViewPr>
    <p:cViewPr>
      <p:scale>
        <a:sx n="33" d="100"/>
        <a:sy n="33" d="100"/>
      </p:scale>
      <p:origin x="0" y="104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C5CC6-1BF7-4D88-A8A9-674C50F7493D}"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en-US"/>
        </a:p>
      </dgm:t>
    </dgm:pt>
    <dgm:pt modelId="{5C99E56C-FFF6-4771-A875-1ACF77DD7D4A}">
      <dgm:prSet phldrT="[Text]" custT="1"/>
      <dgm:spPr/>
      <dgm:t>
        <a:bodyPr/>
        <a:lstStyle/>
        <a:p>
          <a:r>
            <a:rPr lang="en-US" sz="1800" b="1" smtClean="0">
              <a:solidFill>
                <a:schemeClr val="tx1"/>
              </a:solidFill>
            </a:rPr>
            <a:t>Present</a:t>
          </a:r>
          <a:br>
            <a:rPr lang="en-US" sz="1800" b="1" smtClean="0">
              <a:solidFill>
                <a:schemeClr val="tx1"/>
              </a:solidFill>
            </a:rPr>
          </a:br>
          <a:r>
            <a:rPr lang="en-US" sz="1800" b="1" smtClean="0">
              <a:solidFill>
                <a:schemeClr val="tx1"/>
              </a:solidFill>
            </a:rPr>
            <a:t>Future</a:t>
          </a:r>
          <a:endParaRPr lang="en-US" sz="1800" b="1">
            <a:solidFill>
              <a:schemeClr val="tx1"/>
            </a:solidFill>
          </a:endParaRPr>
        </a:p>
      </dgm:t>
    </dgm:pt>
    <dgm:pt modelId="{951E9012-2A1E-4DF6-B92B-1AB0E3273560}" type="parTrans" cxnId="{CC89D445-CFE7-48A4-AF11-15C08CFBFF59}">
      <dgm:prSet/>
      <dgm:spPr/>
      <dgm:t>
        <a:bodyPr/>
        <a:lstStyle/>
        <a:p>
          <a:endParaRPr lang="en-US"/>
        </a:p>
      </dgm:t>
    </dgm:pt>
    <dgm:pt modelId="{62456A48-BB8E-45FC-8A83-C3A463F21CC7}" type="sibTrans" cxnId="{CC89D445-CFE7-48A4-AF11-15C08CFBFF59}">
      <dgm:prSet/>
      <dgm:spPr/>
      <dgm:t>
        <a:bodyPr/>
        <a:lstStyle/>
        <a:p>
          <a:endParaRPr lang="en-US"/>
        </a:p>
      </dgm:t>
    </dgm:pt>
    <dgm:pt modelId="{D08E761E-61EF-4141-90FD-5660DB71981C}">
      <dgm:prSet phldrT="[Text]" custT="1"/>
      <dgm:spPr/>
      <dgm:t>
        <a:bodyPr/>
        <a:lstStyle/>
        <a:p>
          <a:r>
            <a:rPr lang="en-US" sz="2400" smtClean="0"/>
            <a:t>Present –</a:t>
          </a:r>
          <a:r>
            <a:rPr lang="en-US" sz="2800" smtClean="0"/>
            <a:t> </a:t>
          </a:r>
          <a:r>
            <a:rPr lang="en-US" sz="1800" smtClean="0"/>
            <a:t>action at the same time as the Main Verb </a:t>
          </a:r>
          <a:endParaRPr lang="en-US" sz="1800"/>
        </a:p>
      </dgm:t>
    </dgm:pt>
    <dgm:pt modelId="{ED470CCA-318D-4848-98AF-A0E60B0A0C47}" type="parTrans" cxnId="{8D79ADB0-A735-46F7-9F11-31161AEF51BB}">
      <dgm:prSet/>
      <dgm:spPr/>
      <dgm:t>
        <a:bodyPr/>
        <a:lstStyle/>
        <a:p>
          <a:endParaRPr lang="en-US"/>
        </a:p>
      </dgm:t>
    </dgm:pt>
    <dgm:pt modelId="{40018B8B-5E57-4C2C-9C2F-0D122A289647}" type="sibTrans" cxnId="{8D79ADB0-A735-46F7-9F11-31161AEF51BB}">
      <dgm:prSet/>
      <dgm:spPr/>
      <dgm:t>
        <a:bodyPr/>
        <a:lstStyle/>
        <a:p>
          <a:endParaRPr lang="en-US"/>
        </a:p>
      </dgm:t>
    </dgm:pt>
    <dgm:pt modelId="{D75B7DA5-DB7C-4DFE-B7F5-D5ACDA597A7D}">
      <dgm:prSet phldrT="[Text]" custT="1"/>
      <dgm:spPr/>
      <dgm:t>
        <a:bodyPr/>
        <a:lstStyle/>
        <a:p>
          <a:pPr algn="l"/>
          <a:r>
            <a:rPr lang="en-US" sz="1800" b="1" smtClean="0">
              <a:solidFill>
                <a:schemeClr val="tx1"/>
              </a:solidFill>
            </a:rPr>
            <a:t>                 Imperfect</a:t>
          </a:r>
        </a:p>
        <a:p>
          <a:pPr algn="l"/>
          <a:r>
            <a:rPr lang="en-US" sz="1800" b="1" smtClean="0">
              <a:solidFill>
                <a:schemeClr val="tx1"/>
              </a:solidFill>
            </a:rPr>
            <a:t>                 Perfect</a:t>
          </a:r>
          <a:br>
            <a:rPr lang="en-US" sz="1800" b="1" smtClean="0">
              <a:solidFill>
                <a:schemeClr val="tx1"/>
              </a:solidFill>
            </a:rPr>
          </a:br>
          <a:r>
            <a:rPr lang="en-US" sz="1800" b="1" smtClean="0">
              <a:solidFill>
                <a:schemeClr val="tx1"/>
              </a:solidFill>
            </a:rPr>
            <a:t>                 Pluperfect</a:t>
          </a:r>
          <a:endParaRPr lang="en-US" sz="1800" b="1">
            <a:solidFill>
              <a:schemeClr val="tx1"/>
            </a:solidFill>
          </a:endParaRPr>
        </a:p>
      </dgm:t>
    </dgm:pt>
    <dgm:pt modelId="{F8BB16CC-6C88-428C-9B8E-928381C40C47}" type="parTrans" cxnId="{C5E60AE1-47A9-4326-A4A5-D4AD25CCC2E9}">
      <dgm:prSet/>
      <dgm:spPr/>
      <dgm:t>
        <a:bodyPr/>
        <a:lstStyle/>
        <a:p>
          <a:endParaRPr lang="en-US"/>
        </a:p>
      </dgm:t>
    </dgm:pt>
    <dgm:pt modelId="{7CDE2015-4E4E-48BF-8499-3475C8102DAF}" type="sibTrans" cxnId="{C5E60AE1-47A9-4326-A4A5-D4AD25CCC2E9}">
      <dgm:prSet/>
      <dgm:spPr/>
      <dgm:t>
        <a:bodyPr/>
        <a:lstStyle/>
        <a:p>
          <a:endParaRPr lang="en-US"/>
        </a:p>
      </dgm:t>
    </dgm:pt>
    <dgm:pt modelId="{D4682731-20A3-407D-9942-A788944635F0}">
      <dgm:prSet phldrT="[Text]" custT="1"/>
      <dgm:spPr/>
      <dgm:t>
        <a:bodyPr/>
        <a:lstStyle/>
        <a:p>
          <a:r>
            <a:rPr lang="en-US" sz="2400" smtClean="0"/>
            <a:t>Imperfect </a:t>
          </a:r>
          <a:r>
            <a:rPr lang="en-US" sz="1800" smtClean="0"/>
            <a:t>– action at the same time as the Main Verb</a:t>
          </a:r>
          <a:endParaRPr lang="en-US" sz="1800"/>
        </a:p>
      </dgm:t>
    </dgm:pt>
    <dgm:pt modelId="{401AE977-406D-4D38-BDA4-5B86C41C0B94}" type="parTrans" cxnId="{D93233E9-04B2-42B2-B570-BBB616C8521A}">
      <dgm:prSet/>
      <dgm:spPr/>
      <dgm:t>
        <a:bodyPr/>
        <a:lstStyle/>
        <a:p>
          <a:endParaRPr lang="en-US"/>
        </a:p>
      </dgm:t>
    </dgm:pt>
    <dgm:pt modelId="{A19653C4-3CEF-48ED-B03C-1B61F4D48917}" type="sibTrans" cxnId="{D93233E9-04B2-42B2-B570-BBB616C8521A}">
      <dgm:prSet/>
      <dgm:spPr/>
      <dgm:t>
        <a:bodyPr/>
        <a:lstStyle/>
        <a:p>
          <a:endParaRPr lang="en-US"/>
        </a:p>
      </dgm:t>
    </dgm:pt>
    <dgm:pt modelId="{898EE59E-2356-4B1C-ACB9-C1148712EF1E}" type="pres">
      <dgm:prSet presAssocID="{855C5CC6-1BF7-4D88-A8A9-674C50F7493D}" presName="Name0" presStyleCnt="0">
        <dgm:presLayoutVars>
          <dgm:dir/>
          <dgm:animLvl val="lvl"/>
          <dgm:resizeHandles/>
        </dgm:presLayoutVars>
      </dgm:prSet>
      <dgm:spPr/>
      <dgm:t>
        <a:bodyPr/>
        <a:lstStyle/>
        <a:p>
          <a:endParaRPr lang="en-US"/>
        </a:p>
      </dgm:t>
    </dgm:pt>
    <dgm:pt modelId="{448A8CF6-BD26-4815-9D3D-4E965C60EAE2}" type="pres">
      <dgm:prSet presAssocID="{5C99E56C-FFF6-4771-A875-1ACF77DD7D4A}" presName="linNode" presStyleCnt="0"/>
      <dgm:spPr/>
      <dgm:t>
        <a:bodyPr/>
        <a:lstStyle/>
        <a:p>
          <a:endParaRPr lang="en-US"/>
        </a:p>
      </dgm:t>
    </dgm:pt>
    <dgm:pt modelId="{E1CF1E29-F282-471C-9ED0-F471AB9C2C6C}" type="pres">
      <dgm:prSet presAssocID="{5C99E56C-FFF6-4771-A875-1ACF77DD7D4A}" presName="parentShp" presStyleLbl="node1" presStyleIdx="0" presStyleCnt="2">
        <dgm:presLayoutVars>
          <dgm:bulletEnabled val="1"/>
        </dgm:presLayoutVars>
      </dgm:prSet>
      <dgm:spPr/>
      <dgm:t>
        <a:bodyPr/>
        <a:lstStyle/>
        <a:p>
          <a:endParaRPr lang="en-US"/>
        </a:p>
      </dgm:t>
    </dgm:pt>
    <dgm:pt modelId="{E4C0D26A-7DA7-4D54-BB93-78FFADAE46D0}" type="pres">
      <dgm:prSet presAssocID="{5C99E56C-FFF6-4771-A875-1ACF77DD7D4A}" presName="childShp" presStyleLbl="bgAccFollowNode1" presStyleIdx="0" presStyleCnt="2" custLinFactNeighborX="490" custLinFactNeighborY="-26">
        <dgm:presLayoutVars>
          <dgm:bulletEnabled val="1"/>
        </dgm:presLayoutVars>
      </dgm:prSet>
      <dgm:spPr/>
      <dgm:t>
        <a:bodyPr/>
        <a:lstStyle/>
        <a:p>
          <a:endParaRPr lang="en-US"/>
        </a:p>
      </dgm:t>
    </dgm:pt>
    <dgm:pt modelId="{F09F1346-2BE8-42C2-A2A4-A178EE4B7378}" type="pres">
      <dgm:prSet presAssocID="{62456A48-BB8E-45FC-8A83-C3A463F21CC7}" presName="spacing" presStyleCnt="0"/>
      <dgm:spPr/>
      <dgm:t>
        <a:bodyPr/>
        <a:lstStyle/>
        <a:p>
          <a:endParaRPr lang="en-US"/>
        </a:p>
      </dgm:t>
    </dgm:pt>
    <dgm:pt modelId="{3CA7FB6D-F916-46B6-AAB0-0C9655B85D47}" type="pres">
      <dgm:prSet presAssocID="{D75B7DA5-DB7C-4DFE-B7F5-D5ACDA597A7D}" presName="linNode" presStyleCnt="0"/>
      <dgm:spPr/>
      <dgm:t>
        <a:bodyPr/>
        <a:lstStyle/>
        <a:p>
          <a:endParaRPr lang="en-US"/>
        </a:p>
      </dgm:t>
    </dgm:pt>
    <dgm:pt modelId="{C3626AD0-B5AF-4D32-BA35-0813DC4FDC19}" type="pres">
      <dgm:prSet presAssocID="{D75B7DA5-DB7C-4DFE-B7F5-D5ACDA597A7D}" presName="parentShp" presStyleLbl="node1" presStyleIdx="1" presStyleCnt="2">
        <dgm:presLayoutVars>
          <dgm:bulletEnabled val="1"/>
        </dgm:presLayoutVars>
      </dgm:prSet>
      <dgm:spPr/>
      <dgm:t>
        <a:bodyPr/>
        <a:lstStyle/>
        <a:p>
          <a:endParaRPr lang="en-US"/>
        </a:p>
      </dgm:t>
    </dgm:pt>
    <dgm:pt modelId="{90B3E7AE-DED7-481E-AB81-00985FA2DE05}" type="pres">
      <dgm:prSet presAssocID="{D75B7DA5-DB7C-4DFE-B7F5-D5ACDA597A7D}" presName="childShp" presStyleLbl="bgAccFollowNode1" presStyleIdx="1" presStyleCnt="2">
        <dgm:presLayoutVars>
          <dgm:bulletEnabled val="1"/>
        </dgm:presLayoutVars>
      </dgm:prSet>
      <dgm:spPr/>
      <dgm:t>
        <a:bodyPr/>
        <a:lstStyle/>
        <a:p>
          <a:endParaRPr lang="en-US"/>
        </a:p>
      </dgm:t>
    </dgm:pt>
  </dgm:ptLst>
  <dgm:cxnLst>
    <dgm:cxn modelId="{D93233E9-04B2-42B2-B570-BBB616C8521A}" srcId="{D75B7DA5-DB7C-4DFE-B7F5-D5ACDA597A7D}" destId="{D4682731-20A3-407D-9942-A788944635F0}" srcOrd="0" destOrd="0" parTransId="{401AE977-406D-4D38-BDA4-5B86C41C0B94}" sibTransId="{A19653C4-3CEF-48ED-B03C-1B61F4D48917}"/>
    <dgm:cxn modelId="{0CD71D65-91FC-4B46-90CC-0896013DC1EF}" type="presOf" srcId="{D08E761E-61EF-4141-90FD-5660DB71981C}" destId="{E4C0D26A-7DA7-4D54-BB93-78FFADAE46D0}" srcOrd="0" destOrd="0" presId="urn:microsoft.com/office/officeart/2005/8/layout/vList6"/>
    <dgm:cxn modelId="{C5E60AE1-47A9-4326-A4A5-D4AD25CCC2E9}" srcId="{855C5CC6-1BF7-4D88-A8A9-674C50F7493D}" destId="{D75B7DA5-DB7C-4DFE-B7F5-D5ACDA597A7D}" srcOrd="1" destOrd="0" parTransId="{F8BB16CC-6C88-428C-9B8E-928381C40C47}" sibTransId="{7CDE2015-4E4E-48BF-8499-3475C8102DAF}"/>
    <dgm:cxn modelId="{9465273B-3FCB-4F2E-8A16-8FB44A14D0B1}" type="presOf" srcId="{5C99E56C-FFF6-4771-A875-1ACF77DD7D4A}" destId="{E1CF1E29-F282-471C-9ED0-F471AB9C2C6C}" srcOrd="0" destOrd="0" presId="urn:microsoft.com/office/officeart/2005/8/layout/vList6"/>
    <dgm:cxn modelId="{14DDE73A-4485-489E-961A-403845E8A77D}" type="presOf" srcId="{D4682731-20A3-407D-9942-A788944635F0}" destId="{90B3E7AE-DED7-481E-AB81-00985FA2DE05}" srcOrd="0" destOrd="0" presId="urn:microsoft.com/office/officeart/2005/8/layout/vList6"/>
    <dgm:cxn modelId="{CC89D445-CFE7-48A4-AF11-15C08CFBFF59}" srcId="{855C5CC6-1BF7-4D88-A8A9-674C50F7493D}" destId="{5C99E56C-FFF6-4771-A875-1ACF77DD7D4A}" srcOrd="0" destOrd="0" parTransId="{951E9012-2A1E-4DF6-B92B-1AB0E3273560}" sibTransId="{62456A48-BB8E-45FC-8A83-C3A463F21CC7}"/>
    <dgm:cxn modelId="{8D79ADB0-A735-46F7-9F11-31161AEF51BB}" srcId="{5C99E56C-FFF6-4771-A875-1ACF77DD7D4A}" destId="{D08E761E-61EF-4141-90FD-5660DB71981C}" srcOrd="0" destOrd="0" parTransId="{ED470CCA-318D-4848-98AF-A0E60B0A0C47}" sibTransId="{40018B8B-5E57-4C2C-9C2F-0D122A289647}"/>
    <dgm:cxn modelId="{A2678E8C-76EA-450A-83E7-4D2398A3DB78}" type="presOf" srcId="{D75B7DA5-DB7C-4DFE-B7F5-D5ACDA597A7D}" destId="{C3626AD0-B5AF-4D32-BA35-0813DC4FDC19}" srcOrd="0" destOrd="0" presId="urn:microsoft.com/office/officeart/2005/8/layout/vList6"/>
    <dgm:cxn modelId="{8FC5DACC-0E3E-47E0-A3C6-EF645357920A}" type="presOf" srcId="{855C5CC6-1BF7-4D88-A8A9-674C50F7493D}" destId="{898EE59E-2356-4B1C-ACB9-C1148712EF1E}" srcOrd="0" destOrd="0" presId="urn:microsoft.com/office/officeart/2005/8/layout/vList6"/>
    <dgm:cxn modelId="{51DD3BF8-59F1-443E-BAC5-6E7C087548DB}" type="presParOf" srcId="{898EE59E-2356-4B1C-ACB9-C1148712EF1E}" destId="{448A8CF6-BD26-4815-9D3D-4E965C60EAE2}" srcOrd="0" destOrd="0" presId="urn:microsoft.com/office/officeart/2005/8/layout/vList6"/>
    <dgm:cxn modelId="{6DED472B-8C1A-4A03-80CA-A278F5B130C2}" type="presParOf" srcId="{448A8CF6-BD26-4815-9D3D-4E965C60EAE2}" destId="{E1CF1E29-F282-471C-9ED0-F471AB9C2C6C}" srcOrd="0" destOrd="0" presId="urn:microsoft.com/office/officeart/2005/8/layout/vList6"/>
    <dgm:cxn modelId="{0B4CE96C-6855-43B9-969C-F2FB96B5762C}" type="presParOf" srcId="{448A8CF6-BD26-4815-9D3D-4E965C60EAE2}" destId="{E4C0D26A-7DA7-4D54-BB93-78FFADAE46D0}" srcOrd="1" destOrd="0" presId="urn:microsoft.com/office/officeart/2005/8/layout/vList6"/>
    <dgm:cxn modelId="{9CF8048C-E223-4B0D-8ABB-54E974A49A1C}" type="presParOf" srcId="{898EE59E-2356-4B1C-ACB9-C1148712EF1E}" destId="{F09F1346-2BE8-42C2-A2A4-A178EE4B7378}" srcOrd="1" destOrd="0" presId="urn:microsoft.com/office/officeart/2005/8/layout/vList6"/>
    <dgm:cxn modelId="{1300883E-D38A-4EFB-AFA7-DFE2E922765B}" type="presParOf" srcId="{898EE59E-2356-4B1C-ACB9-C1148712EF1E}" destId="{3CA7FB6D-F916-46B6-AAB0-0C9655B85D47}" srcOrd="2" destOrd="0" presId="urn:microsoft.com/office/officeart/2005/8/layout/vList6"/>
    <dgm:cxn modelId="{CD85DEB9-C88A-44F5-913F-4B41C72F8DD1}" type="presParOf" srcId="{3CA7FB6D-F916-46B6-AAB0-0C9655B85D47}" destId="{C3626AD0-B5AF-4D32-BA35-0813DC4FDC19}" srcOrd="0" destOrd="0" presId="urn:microsoft.com/office/officeart/2005/8/layout/vList6"/>
    <dgm:cxn modelId="{6B37CBD5-3880-43DC-9E13-E766EB5D8B80}" type="presParOf" srcId="{3CA7FB6D-F916-46B6-AAB0-0C9655B85D47}" destId="{90B3E7AE-DED7-481E-AB81-00985FA2DE0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0D26A-7DA7-4D54-BB93-78FFADAE46D0}">
      <dsp:nvSpPr>
        <dsp:cNvPr id="0" name=""/>
        <dsp:cNvSpPr/>
      </dsp:nvSpPr>
      <dsp:spPr>
        <a:xfrm>
          <a:off x="3291839" y="0"/>
          <a:ext cx="4937760" cy="2249165"/>
        </a:xfrm>
        <a:prstGeom prst="rightArrow">
          <a:avLst>
            <a:gd name="adj1" fmla="val 75000"/>
            <a:gd name="adj2" fmla="val 5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smtClean="0"/>
            <a:t>Present –</a:t>
          </a:r>
          <a:r>
            <a:rPr lang="en-US" sz="2800" kern="1200" smtClean="0"/>
            <a:t> </a:t>
          </a:r>
          <a:r>
            <a:rPr lang="en-US" sz="1800" kern="1200" smtClean="0"/>
            <a:t>action at the same time as the Main Verb </a:t>
          </a:r>
          <a:endParaRPr lang="en-US" sz="1800" kern="1200"/>
        </a:p>
      </dsp:txBody>
      <dsp:txXfrm>
        <a:off x="3291839" y="281146"/>
        <a:ext cx="4094323" cy="1686873"/>
      </dsp:txXfrm>
    </dsp:sp>
    <dsp:sp modelId="{E1CF1E29-F282-471C-9ED0-F471AB9C2C6C}">
      <dsp:nvSpPr>
        <dsp:cNvPr id="0" name=""/>
        <dsp:cNvSpPr/>
      </dsp:nvSpPr>
      <dsp:spPr>
        <a:xfrm>
          <a:off x="0" y="576"/>
          <a:ext cx="3291840" cy="224916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smtClean="0">
              <a:solidFill>
                <a:schemeClr val="tx1"/>
              </a:solidFill>
            </a:rPr>
            <a:t>Present</a:t>
          </a:r>
          <a:br>
            <a:rPr lang="en-US" sz="1800" b="1" kern="1200" smtClean="0">
              <a:solidFill>
                <a:schemeClr val="tx1"/>
              </a:solidFill>
            </a:rPr>
          </a:br>
          <a:r>
            <a:rPr lang="en-US" sz="1800" b="1" kern="1200" smtClean="0">
              <a:solidFill>
                <a:schemeClr val="tx1"/>
              </a:solidFill>
            </a:rPr>
            <a:t>Future</a:t>
          </a:r>
          <a:endParaRPr lang="en-US" sz="1800" b="1" kern="1200">
            <a:solidFill>
              <a:schemeClr val="tx1"/>
            </a:solidFill>
          </a:endParaRPr>
        </a:p>
      </dsp:txBody>
      <dsp:txXfrm>
        <a:off x="109795" y="110371"/>
        <a:ext cx="3072250" cy="2029575"/>
      </dsp:txXfrm>
    </dsp:sp>
    <dsp:sp modelId="{90B3E7AE-DED7-481E-AB81-00985FA2DE05}">
      <dsp:nvSpPr>
        <dsp:cNvPr id="0" name=""/>
        <dsp:cNvSpPr/>
      </dsp:nvSpPr>
      <dsp:spPr>
        <a:xfrm>
          <a:off x="3291839" y="2474658"/>
          <a:ext cx="4937760" cy="2249165"/>
        </a:xfrm>
        <a:prstGeom prst="rightArrow">
          <a:avLst>
            <a:gd name="adj1" fmla="val 75000"/>
            <a:gd name="adj2" fmla="val 50000"/>
          </a:avLst>
        </a:prstGeom>
        <a:solidFill>
          <a:schemeClr val="accent5">
            <a:tint val="40000"/>
            <a:alpha val="90000"/>
            <a:hueOff val="-21336812"/>
            <a:satOff val="4612"/>
            <a:lumOff val="-1874"/>
            <a:alphaOff val="0"/>
          </a:schemeClr>
        </a:solidFill>
        <a:ln w="25400" cap="flat" cmpd="sng" algn="ctr">
          <a:solidFill>
            <a:schemeClr val="accent5">
              <a:tint val="40000"/>
              <a:alpha val="90000"/>
              <a:hueOff val="-21336812"/>
              <a:satOff val="4612"/>
              <a:lumOff val="-18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smtClean="0"/>
            <a:t>Imperfect </a:t>
          </a:r>
          <a:r>
            <a:rPr lang="en-US" sz="1800" kern="1200" smtClean="0"/>
            <a:t>– action at the same time as the Main Verb</a:t>
          </a:r>
          <a:endParaRPr lang="en-US" sz="1800" kern="1200"/>
        </a:p>
      </dsp:txBody>
      <dsp:txXfrm>
        <a:off x="3291839" y="2755804"/>
        <a:ext cx="4094323" cy="1686873"/>
      </dsp:txXfrm>
    </dsp:sp>
    <dsp:sp modelId="{C3626AD0-B5AF-4D32-BA35-0813DC4FDC19}">
      <dsp:nvSpPr>
        <dsp:cNvPr id="0" name=""/>
        <dsp:cNvSpPr/>
      </dsp:nvSpPr>
      <dsp:spPr>
        <a:xfrm>
          <a:off x="0" y="2474658"/>
          <a:ext cx="3291840" cy="2249165"/>
        </a:xfrm>
        <a:prstGeom prst="roundRect">
          <a:avLst/>
        </a:prstGeom>
        <a:solidFill>
          <a:schemeClr val="accent5">
            <a:hueOff val="-21323124"/>
            <a:satOff val="12119"/>
            <a:lumOff val="-10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b="1" kern="1200" smtClean="0">
              <a:solidFill>
                <a:schemeClr val="tx1"/>
              </a:solidFill>
            </a:rPr>
            <a:t>                 Imperfect</a:t>
          </a:r>
        </a:p>
        <a:p>
          <a:pPr lvl="0" algn="l" defTabSz="800100">
            <a:lnSpc>
              <a:spcPct val="90000"/>
            </a:lnSpc>
            <a:spcBef>
              <a:spcPct val="0"/>
            </a:spcBef>
            <a:spcAft>
              <a:spcPct val="35000"/>
            </a:spcAft>
          </a:pPr>
          <a:r>
            <a:rPr lang="en-US" sz="1800" b="1" kern="1200" smtClean="0">
              <a:solidFill>
                <a:schemeClr val="tx1"/>
              </a:solidFill>
            </a:rPr>
            <a:t>                 Perfect</a:t>
          </a:r>
          <a:br>
            <a:rPr lang="en-US" sz="1800" b="1" kern="1200" smtClean="0">
              <a:solidFill>
                <a:schemeClr val="tx1"/>
              </a:solidFill>
            </a:rPr>
          </a:br>
          <a:r>
            <a:rPr lang="en-US" sz="1800" b="1" kern="1200" smtClean="0">
              <a:solidFill>
                <a:schemeClr val="tx1"/>
              </a:solidFill>
            </a:rPr>
            <a:t>                 Pluperfect</a:t>
          </a:r>
          <a:endParaRPr lang="en-US" sz="1800" b="1" kern="1200">
            <a:solidFill>
              <a:schemeClr val="tx1"/>
            </a:solidFill>
          </a:endParaRPr>
        </a:p>
      </dsp:txBody>
      <dsp:txXfrm>
        <a:off x="109795" y="2584453"/>
        <a:ext cx="3072250" cy="202957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48" cy="480627"/>
          </a:xfrm>
          <a:prstGeom prst="rect">
            <a:avLst/>
          </a:prstGeom>
        </p:spPr>
        <p:txBody>
          <a:bodyPr vert="horz" lIns="93772" tIns="46886" rIns="93772" bIns="46886" rtlCol="0"/>
          <a:lstStyle>
            <a:lvl1pPr algn="l">
              <a:defRPr sz="1200"/>
            </a:lvl1pPr>
          </a:lstStyle>
          <a:p>
            <a:pPr>
              <a:defRPr/>
            </a:pPr>
            <a:endParaRPr lang="en-US"/>
          </a:p>
        </p:txBody>
      </p:sp>
      <p:sp>
        <p:nvSpPr>
          <p:cNvPr id="3" name="Date Placeholder 2"/>
          <p:cNvSpPr>
            <a:spLocks noGrp="1"/>
          </p:cNvSpPr>
          <p:nvPr>
            <p:ph type="dt" idx="1"/>
          </p:nvPr>
        </p:nvSpPr>
        <p:spPr>
          <a:xfrm>
            <a:off x="4143312" y="0"/>
            <a:ext cx="3170248" cy="480627"/>
          </a:xfrm>
          <a:prstGeom prst="rect">
            <a:avLst/>
          </a:prstGeom>
        </p:spPr>
        <p:txBody>
          <a:bodyPr vert="horz" lIns="93772" tIns="46886" rIns="93772" bIns="46886" rtlCol="0"/>
          <a:lstStyle>
            <a:lvl1pPr algn="r">
              <a:defRPr sz="1200"/>
            </a:lvl1pPr>
          </a:lstStyle>
          <a:p>
            <a:pPr>
              <a:defRPr/>
            </a:pPr>
            <a:fld id="{F9061B19-2F3F-464A-BA8D-A5F071FDB0F3}" type="datetimeFigureOut">
              <a:rPr lang="en-US"/>
              <a:pPr>
                <a:defRPr/>
              </a:pPr>
              <a:t>6/11/2019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3772" tIns="46886" rIns="93772" bIns="46886" rtlCol="0" anchor="ctr"/>
          <a:lstStyle/>
          <a:p>
            <a:pPr lvl="0"/>
            <a:endParaRPr lang="en-US" noProof="0" smtClean="0"/>
          </a:p>
        </p:txBody>
      </p:sp>
      <p:sp>
        <p:nvSpPr>
          <p:cNvPr id="5" name="Notes Placeholder 4"/>
          <p:cNvSpPr>
            <a:spLocks noGrp="1"/>
          </p:cNvSpPr>
          <p:nvPr>
            <p:ph type="body" sz="quarter" idx="3"/>
          </p:nvPr>
        </p:nvSpPr>
        <p:spPr>
          <a:xfrm>
            <a:off x="731849" y="4560287"/>
            <a:ext cx="5851504" cy="4320783"/>
          </a:xfrm>
          <a:prstGeom prst="rect">
            <a:avLst/>
          </a:prstGeom>
        </p:spPr>
        <p:txBody>
          <a:bodyPr vert="horz" lIns="93772" tIns="46886" rIns="93772" bIns="468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8956"/>
            <a:ext cx="3170248" cy="480626"/>
          </a:xfrm>
          <a:prstGeom prst="rect">
            <a:avLst/>
          </a:prstGeom>
        </p:spPr>
        <p:txBody>
          <a:bodyPr vert="horz" lIns="93772" tIns="46886" rIns="93772" bIns="4688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312" y="9118956"/>
            <a:ext cx="3170248" cy="480626"/>
          </a:xfrm>
          <a:prstGeom prst="rect">
            <a:avLst/>
          </a:prstGeom>
        </p:spPr>
        <p:txBody>
          <a:bodyPr vert="horz" lIns="93772" tIns="46886" rIns="93772" bIns="46886" rtlCol="0" anchor="b"/>
          <a:lstStyle>
            <a:lvl1pPr algn="r">
              <a:defRPr sz="1200"/>
            </a:lvl1pPr>
          </a:lstStyle>
          <a:p>
            <a:pPr>
              <a:defRPr/>
            </a:pPr>
            <a:fld id="{5246EBD3-2E0A-4A25-AAD4-863E8932C929}" type="slidenum">
              <a:rPr lang="en-US"/>
              <a:pPr>
                <a:defRPr/>
              </a:pPr>
              <a:t>‹#›</a:t>
            </a:fld>
            <a:endParaRPr lang="en-US"/>
          </a:p>
        </p:txBody>
      </p:sp>
    </p:spTree>
    <p:extLst>
      <p:ext uri="{BB962C8B-B14F-4D97-AF65-F5344CB8AC3E}">
        <p14:creationId xmlns:p14="http://schemas.microsoft.com/office/powerpoint/2010/main" val="1211366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notd</a:t>
            </a:r>
            <a:endParaRPr lang="en-US"/>
          </a:p>
        </p:txBody>
      </p:sp>
      <p:sp>
        <p:nvSpPr>
          <p:cNvPr id="4" name="Slide Number Placeholder 3"/>
          <p:cNvSpPr>
            <a:spLocks noGrp="1"/>
          </p:cNvSpPr>
          <p:nvPr>
            <p:ph type="sldNum" sz="quarter" idx="10"/>
          </p:nvPr>
        </p:nvSpPr>
        <p:spPr/>
        <p:txBody>
          <a:bodyPr/>
          <a:lstStyle/>
          <a:p>
            <a:pPr>
              <a:defRPr/>
            </a:pPr>
            <a:fld id="{5246EBD3-2E0A-4A25-AAD4-863E8932C929}"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0684C2CE-1637-49DF-BB42-A8A3C324465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355E22B1-FF0A-4344-87A9-78829792508D}"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F7A8B6CA-E108-430A-A5E8-AFCD5DF5675D}"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F7A8B6CA-E108-430A-A5E8-AFCD5DF5675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FE05B8F5-B378-462B-8C21-19C3691C3F5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51A9ECD5-8412-4D21-8A35-44B8C930C46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FFBC6377-0693-4D38-A069-61795E4AEF5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01699D45-EBD5-4CF5-B489-B8AAC87579D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039CCEA7-6EEA-49E5-8D0D-6CAAAD13153F}"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33B2A167-59B4-4CAF-8749-724B4AFEAA3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A120155F-BBE3-4874-91AC-7AFDC2E7D6B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79668DB4-7502-4D87-AF44-E3A06EA37DC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pPr>
              <a:defRPr/>
            </a:pPr>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pPr>
              <a:defRPr/>
            </a:pP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pPr>
              <a:defRPr/>
            </a:pPr>
            <a:fld id="{F7A8B6CA-E108-430A-A5E8-AFCD5DF5675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com/imgres?imgurl=http://www.meghan-mccarthy.com/atlas_party_cover.jpg&amp;imgrefurl=http://www.meghan-mccarthy.com/strongman.html&amp;usg=__X9PMH5eW-EK7-3mgSBQC8avjmWE=&amp;h=499&amp;w=450&amp;sz=234&amp;hl=en&amp;start=0&amp;sig2=T88pS5Rxor29XMdwjoAZCw&amp;zoom=1&amp;tbnid=j0CJCgxDfXB2eM:&amp;tbnh=137&amp;tbnw=124&amp;ei=MkfPTO_JGoq8sAPDgvzUAw&amp;prev=/images?q=strong+man&amp;hl=en&amp;biw=1171&amp;bih=614&amp;gbv=2&amp;tbs=isch:1&amp;itbs=1&amp;iact=hc&amp;vpx=410&amp;vpy=92&amp;dur=102&amp;hovh=236&amp;hovw=213&amp;tx=114&amp;ty=120&amp;oei=G0fPTKPiGYqCsQOL7oj8AQ&amp;esq=4&amp;page=1&amp;ndsp=21&amp;ved=1t:429,r:2,s:0" TargetMode="External"/><Relationship Id="rId1" Type="http://schemas.openxmlformats.org/officeDocument/2006/relationships/slideLayout" Target="../slideLayouts/slideLayout2.xml"/><Relationship Id="rId5" Type="http://schemas.openxmlformats.org/officeDocument/2006/relationships/hyperlink" Target="http://www.google.com/imgres?imgurl=http://4.bp.blogspot.com/_s-5kS9Lg6wY/SjxP8RjoIwI/AAAAAAAAAGk/Tm5s3pFHfL4/s400/Big+Kindness.bmp&amp;imgrefurl=http://randomaokindness.blogspot.com/2009/06/top-ten-reasons-for-being-kind.html&amp;usg=__ZXnLSPvJre53EJ8ILtM3XxSCabQ=&amp;h=299&amp;w=400&amp;sz=19&amp;hl=en&amp;start=0&amp;sig2=rkSU9nop8Y0ICXrH60PzlQ&amp;zoom=1&amp;tbnid=h62sSKMsUkbbjM:&amp;tbnh=152&amp;tbnw=214&amp;ei=jUfPTJjXJYKisAPlzOjvAQ&amp;prev=/images?q=man+showing+kindness&amp;hl=en&amp;biw=1171&amp;bih=614&amp;gbv=2&amp;tbs=isch:1&amp;itbs=1&amp;iact=hc&amp;vpx=143&amp;vpy=244&amp;dur=816&amp;hovh=194&amp;hovw=260&amp;tx=154&amp;ty=107&amp;oei=jUfPTJjXJYKisAPlzOjvAQ&amp;esq=1&amp;page=1&amp;ndsp=15&amp;ved=1t:429,r:5,s:0" TargetMode="Externa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zus1.search-results.com/r?t=a&amp;d=apn&amp;s=zdo&amp;c=p&amp;ti=1&amp;ai=30751&amp;l=dis&amp;o=14899&amp;sv=0a5c4240&amp;ip=43a03ae5&amp;u=http://www.iwrc-online.org/kids/Facts/Mammals/images/possum4.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743200"/>
            <a:ext cx="7315200" cy="762000"/>
          </a:xfrm>
        </p:spPr>
        <p:txBody>
          <a:bodyPr/>
          <a:lstStyle/>
          <a:p>
            <a:pPr algn="l">
              <a:defRPr/>
            </a:pPr>
            <a:r>
              <a:rPr lang="en-US" sz="4800" smtClean="0"/>
              <a:t/>
            </a:r>
            <a:br>
              <a:rPr lang="en-US" sz="4800" smtClean="0"/>
            </a:br>
            <a:r>
              <a:rPr lang="en-US" sz="4800" smtClean="0">
                <a:solidFill>
                  <a:srgbClr val="990033"/>
                </a:solidFill>
                <a:latin typeface="Copperplate Gothic Bold" pitchFamily="34" charset="0"/>
              </a:rPr>
              <a:t/>
            </a:r>
            <a:br>
              <a:rPr lang="en-US" sz="4800" smtClean="0">
                <a:solidFill>
                  <a:srgbClr val="990033"/>
                </a:solidFill>
                <a:latin typeface="Copperplate Gothic Bold" pitchFamily="34" charset="0"/>
              </a:rPr>
            </a:br>
            <a:r>
              <a:rPr lang="en-US" sz="4800" b="1"/>
              <a:t> </a:t>
            </a:r>
            <a:r>
              <a:rPr lang="en-US" sz="4800"/>
              <a:t/>
            </a:r>
            <a:br>
              <a:rPr lang="en-US" sz="4800"/>
            </a:br>
            <a:r>
              <a:rPr lang="en-US" sz="2400" smtClean="0">
                <a:latin typeface="+mn-lt"/>
              </a:rPr>
              <a:t>Dominus regnat; tremant populi; sedet super cherubim.</a:t>
            </a:r>
            <a:endParaRPr lang="en-US" sz="2400" dirty="0" smtClean="0">
              <a:solidFill>
                <a:srgbClr val="990033"/>
              </a:solidFill>
              <a:latin typeface="Copperplate Gothic Bold" pitchFamily="34" charset="0"/>
            </a:endParaRPr>
          </a:p>
        </p:txBody>
      </p:sp>
      <p:sp>
        <p:nvSpPr>
          <p:cNvPr id="3076" name="TextBox 3"/>
          <p:cNvSpPr txBox="1">
            <a:spLocks noChangeArrowheads="1"/>
          </p:cNvSpPr>
          <p:nvPr/>
        </p:nvSpPr>
        <p:spPr bwMode="auto">
          <a:xfrm>
            <a:off x="2971800" y="6324600"/>
            <a:ext cx="2971800" cy="276225"/>
          </a:xfrm>
          <a:prstGeom prst="rect">
            <a:avLst/>
          </a:prstGeom>
          <a:noFill/>
          <a:ln w="9525">
            <a:noFill/>
            <a:miter lim="800000"/>
            <a:headEnd/>
            <a:tailEnd/>
          </a:ln>
        </p:spPr>
        <p:txBody>
          <a:bodyPr>
            <a:spAutoFit/>
          </a:bodyPr>
          <a:lstStyle/>
          <a:p>
            <a:endParaRPr lang="en-US" sz="1200">
              <a:solidFill>
                <a:srgbClr val="990033"/>
              </a:solidFill>
              <a:latin typeface="Comic Sans MS" pitchFamily="66" charset="0"/>
            </a:endParaRPr>
          </a:p>
        </p:txBody>
      </p:sp>
      <p:sp>
        <p:nvSpPr>
          <p:cNvPr id="5" name="Subtitle 4"/>
          <p:cNvSpPr>
            <a:spLocks noGrp="1"/>
          </p:cNvSpPr>
          <p:nvPr>
            <p:ph type="subTitle" idx="1"/>
          </p:nvPr>
        </p:nvSpPr>
        <p:spPr>
          <a:xfrm>
            <a:off x="1143000" y="1676400"/>
            <a:ext cx="6400800" cy="914400"/>
          </a:xfrm>
        </p:spPr>
        <p:txBody>
          <a:bodyPr/>
          <a:lstStyle/>
          <a:p>
            <a:r>
              <a:rPr lang="en-US" sz="5600" dirty="0" smtClean="0">
                <a:latin typeface="+mj-lt"/>
              </a:rPr>
              <a:t>Chapter Eight</a:t>
            </a:r>
            <a:endParaRPr lang="en-US" sz="5600" dirty="0">
              <a:latin typeface="+mj-lt"/>
            </a:endParaRPr>
          </a:p>
        </p:txBody>
      </p:sp>
      <p:pic>
        <p:nvPicPr>
          <p:cNvPr id="8" name="image6" descr="http://imgtn3.qbyrd.com/ts?t=14554219795623129159&amp;pid=23184&amp;ppid=20"/>
          <p:cNvPicPr/>
          <p:nvPr/>
        </p:nvPicPr>
        <p:blipFill>
          <a:blip r:embed="rId2" cstate="print"/>
          <a:srcRect/>
          <a:stretch>
            <a:fillRect/>
          </a:stretch>
        </p:blipFill>
        <p:spPr bwMode="auto">
          <a:xfrm>
            <a:off x="3810000" y="3733800"/>
            <a:ext cx="121475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lstStyle/>
          <a:p>
            <a:pPr>
              <a:defRPr/>
            </a:pPr>
            <a:r>
              <a:rPr lang="en-US" smtClean="0">
                <a:solidFill>
                  <a:schemeClr val="tx1"/>
                </a:solidFill>
                <a:latin typeface="+mn-lt"/>
                <a:ea typeface="Verdana" pitchFamily="34" charset="0"/>
                <a:cs typeface="Verdana" pitchFamily="34" charset="0"/>
              </a:rPr>
              <a:t>Vocabulary</a:t>
            </a:r>
            <a:endParaRPr lang="en-US" dirty="0">
              <a:solidFill>
                <a:schemeClr val="tx1"/>
              </a:solidFill>
              <a:latin typeface="+mn-lt"/>
            </a:endParaRPr>
          </a:p>
        </p:txBody>
      </p:sp>
      <p:sp>
        <p:nvSpPr>
          <p:cNvPr id="17411" name="Content Placeholder 2"/>
          <p:cNvSpPr>
            <a:spLocks noGrp="1"/>
          </p:cNvSpPr>
          <p:nvPr>
            <p:ph idx="1"/>
          </p:nvPr>
        </p:nvSpPr>
        <p:spPr>
          <a:xfrm>
            <a:off x="685800" y="3200400"/>
            <a:ext cx="7772400" cy="3048000"/>
          </a:xfrm>
          <a:effectLst/>
        </p:spPr>
        <p:txBody>
          <a:bodyPr/>
          <a:lstStyle/>
          <a:p>
            <a:pPr marL="742950" indent="-742950" eaLnBrk="1" hangingPunct="1">
              <a:buFontTx/>
              <a:buNone/>
            </a:pPr>
            <a:r>
              <a:rPr lang="en-US" b="1" smtClean="0"/>
              <a:t> </a:t>
            </a:r>
            <a:endParaRPr lang="en-US" smtClean="0">
              <a:latin typeface="Verdana" pitchFamily="34" charset="0"/>
              <a:ea typeface="Verdana" pitchFamily="34" charset="0"/>
              <a:cs typeface="Verdana" pitchFamily="34" charset="0"/>
            </a:endParaRPr>
          </a:p>
          <a:p>
            <a:pPr marL="742950" indent="-742950" eaLnBrk="1" hangingPunct="1">
              <a:buFontTx/>
              <a:buNone/>
            </a:pPr>
            <a:r>
              <a:rPr lang="en-US" smtClean="0">
                <a:latin typeface="Verdana" pitchFamily="34" charset="0"/>
                <a:ea typeface="Verdana" pitchFamily="34" charset="0"/>
                <a:cs typeface="Verdana" pitchFamily="34" charset="0"/>
              </a:rPr>
              <a:t>  possessio		          salto</a:t>
            </a:r>
          </a:p>
          <a:p>
            <a:pPr marL="742950" indent="-742950" eaLnBrk="1" hangingPunct="1">
              <a:buFontTx/>
              <a:buNone/>
            </a:pPr>
            <a:r>
              <a:rPr lang="en-US" smtClean="0">
                <a:latin typeface="Verdana" pitchFamily="34" charset="0"/>
                <a:ea typeface="Verdana" pitchFamily="34" charset="0"/>
                <a:cs typeface="Verdana" pitchFamily="34" charset="0"/>
              </a:rPr>
              <a:t>  cogito			          verto</a:t>
            </a:r>
          </a:p>
          <a:p>
            <a:pPr marL="742950" indent="-742950" eaLnBrk="1" hangingPunct="1">
              <a:buFontTx/>
              <a:buNone/>
            </a:pPr>
            <a:r>
              <a:rPr lang="en-US" smtClean="0">
                <a:latin typeface="Verdana" pitchFamily="34" charset="0"/>
                <a:ea typeface="Verdana" pitchFamily="34" charset="0"/>
                <a:cs typeface="Verdana" pitchFamily="34" charset="0"/>
              </a:rPr>
              <a:t>  cognosco		           vinco</a:t>
            </a:r>
          </a:p>
          <a:p>
            <a:pPr marL="742950" indent="-742950" eaLnBrk="1" hangingPunct="1">
              <a:buFontTx/>
              <a:buNone/>
            </a:pPr>
            <a:r>
              <a:rPr lang="en-US" smtClean="0">
                <a:latin typeface="Verdana" pitchFamily="34" charset="0"/>
                <a:ea typeface="Verdana" pitchFamily="34" charset="0"/>
                <a:cs typeface="Verdana" pitchFamily="34" charset="0"/>
              </a:rPr>
              <a:t>  promitto</a:t>
            </a:r>
          </a:p>
          <a:p>
            <a:pPr marL="742950" indent="-742950" eaLnBrk="1" hangingPunct="1">
              <a:buFontTx/>
              <a:buNone/>
            </a:pPr>
            <a:r>
              <a:rPr lang="en-US" smtClean="0">
                <a:latin typeface="Verdana" pitchFamily="34" charset="0"/>
                <a:ea typeface="Verdana" pitchFamily="34" charset="0"/>
                <a:cs typeface="Verdana" pitchFamily="34" charset="0"/>
              </a:rPr>
              <a:t>   </a:t>
            </a:r>
            <a:endParaRPr lang="en-US" smtClean="0"/>
          </a:p>
          <a:p>
            <a:pPr marL="742950" indent="-742950" eaLnBrk="1" hangingPunct="1">
              <a:buFontTx/>
              <a:buNone/>
            </a:pPr>
            <a:endParaRPr lang="en-US" smtClean="0"/>
          </a:p>
        </p:txBody>
      </p:sp>
      <p:pic>
        <p:nvPicPr>
          <p:cNvPr id="5" name="image5" descr="http://imgtn2.qbyrd.com/ts?t=9169885018976269574&amp;pid=23296&amp;ppid=14"/>
          <p:cNvPicPr/>
          <p:nvPr/>
        </p:nvPicPr>
        <p:blipFill>
          <a:blip r:embed="rId2" cstate="print"/>
          <a:srcRect/>
          <a:stretch>
            <a:fillRect/>
          </a:stretch>
        </p:blipFill>
        <p:spPr bwMode="auto">
          <a:xfrm>
            <a:off x="3657600" y="4572000"/>
            <a:ext cx="1214755" cy="982345"/>
          </a:xfrm>
          <a:prstGeom prst="rect">
            <a:avLst/>
          </a:prstGeom>
          <a:noFill/>
          <a:ln w="9525">
            <a:noFill/>
            <a:miter lim="800000"/>
            <a:headEnd/>
            <a:tailEnd/>
          </a:ln>
        </p:spPr>
      </p:pic>
      <p:pic>
        <p:nvPicPr>
          <p:cNvPr id="6" name="il_fi" descr="http://www.stjohns.edu/media/1/8ecf04d454e8429aa438124b5f9c2ac9.jpg"/>
          <p:cNvPicPr/>
          <p:nvPr/>
        </p:nvPicPr>
        <p:blipFill>
          <a:blip r:embed="rId3" cstate="print"/>
          <a:srcRect/>
          <a:stretch>
            <a:fillRect/>
          </a:stretch>
        </p:blipFill>
        <p:spPr bwMode="auto">
          <a:xfrm>
            <a:off x="3352800" y="1828800"/>
            <a:ext cx="19050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762000" y="1905000"/>
            <a:ext cx="8229600" cy="4724400"/>
          </a:xfrm>
          <a:effectLst/>
        </p:spPr>
        <p:txBody>
          <a:bodyPr/>
          <a:lstStyle/>
          <a:p>
            <a:pPr>
              <a:buFontTx/>
              <a:buNone/>
            </a:pPr>
            <a:r>
              <a:rPr lang="en-US" smtClean="0"/>
              <a:t>Conjugate each verb.</a:t>
            </a:r>
          </a:p>
          <a:p>
            <a:pPr>
              <a:buFontTx/>
              <a:buNone/>
            </a:pPr>
            <a:endParaRPr lang="en-US" smtClean="0"/>
          </a:p>
          <a:p>
            <a:pPr>
              <a:buFontTx/>
              <a:buNone/>
            </a:pPr>
            <a:endParaRPr lang="en-US" smtClean="0"/>
          </a:p>
          <a:p>
            <a:pPr>
              <a:buFontTx/>
              <a:buNone/>
            </a:pPr>
            <a:r>
              <a:rPr lang="en-US" smtClean="0"/>
              <a:t>    </a:t>
            </a:r>
            <a:r>
              <a:rPr lang="en-US" i="1" smtClean="0"/>
              <a:t>Imperfect Tense</a:t>
            </a:r>
            <a:r>
              <a:rPr lang="en-US" smtClean="0"/>
              <a:t>, </a:t>
            </a:r>
            <a:r>
              <a:rPr lang="en-US" i="1" smtClean="0"/>
              <a:t>Active Voice, Subjunctive Mood</a:t>
            </a:r>
            <a:endParaRPr lang="en-US" smtClean="0"/>
          </a:p>
        </p:txBody>
      </p:sp>
      <p:sp>
        <p:nvSpPr>
          <p:cNvPr id="5" name="Title 4"/>
          <p:cNvSpPr>
            <a:spLocks noGrp="1"/>
          </p:cNvSpPr>
          <p:nvPr>
            <p:ph type="title"/>
          </p:nvPr>
        </p:nvSpPr>
        <p:spPr/>
        <p:txBody>
          <a:bodyPr/>
          <a:lstStyle/>
          <a:p>
            <a:r>
              <a:rPr lang="en-US" smtClean="0"/>
              <a:t>Exercise A.</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609600" y="2209800"/>
            <a:ext cx="7772400" cy="3048000"/>
          </a:xfrm>
          <a:effectLst/>
        </p:spPr>
        <p:txBody>
          <a:bodyPr/>
          <a:lstStyle/>
          <a:p>
            <a:pPr>
              <a:buFontTx/>
              <a:buNone/>
            </a:pPr>
            <a:r>
              <a:rPr lang="en-US" smtClean="0"/>
              <a:t>   </a:t>
            </a:r>
          </a:p>
          <a:p>
            <a:pPr>
              <a:buFontTx/>
              <a:buNone/>
            </a:pPr>
            <a:endParaRPr lang="en-US" smtClean="0"/>
          </a:p>
          <a:p>
            <a:pPr>
              <a:buFontTx/>
              <a:buNone/>
            </a:pPr>
            <a:r>
              <a:rPr lang="en-US" smtClean="0"/>
              <a:t>    </a:t>
            </a:r>
            <a:r>
              <a:rPr lang="en-US" sz="2400" smtClean="0"/>
              <a:t>1.   Qua re hanc doctrinam docebas?</a:t>
            </a:r>
          </a:p>
          <a:p>
            <a:pPr>
              <a:buFontTx/>
              <a:buNone/>
            </a:pPr>
            <a:r>
              <a:rPr lang="en-US" sz="2400" smtClean="0"/>
              <a:t>           Qua re = </a:t>
            </a:r>
            <a:r>
              <a:rPr lang="en-US" sz="2400" i="1" smtClean="0">
                <a:solidFill>
                  <a:srgbClr val="990033"/>
                </a:solidFill>
              </a:rPr>
              <a:t>For what reason</a:t>
            </a:r>
            <a:r>
              <a:rPr lang="en-US" sz="2400" i="1" smtClean="0">
                <a:solidFill>
                  <a:srgbClr val="0070C0"/>
                </a:solidFill>
              </a:rPr>
              <a:t/>
            </a:r>
            <a:br>
              <a:rPr lang="en-US" sz="2400" i="1" smtClean="0">
                <a:solidFill>
                  <a:srgbClr val="0070C0"/>
                </a:solidFill>
              </a:rPr>
            </a:br>
            <a:r>
              <a:rPr lang="en-US" sz="2400" i="1" smtClean="0">
                <a:solidFill>
                  <a:srgbClr val="0070C0"/>
                </a:solidFill>
              </a:rPr>
              <a:t>     </a:t>
            </a:r>
            <a:r>
              <a:rPr lang="en-US" sz="2400" smtClean="0"/>
              <a:t>docebas </a:t>
            </a:r>
            <a:r>
              <a:rPr lang="en-US" sz="2400" i="1" smtClean="0">
                <a:solidFill>
                  <a:srgbClr val="0070C0"/>
                </a:solidFill>
              </a:rPr>
              <a:t>= imperfect tense = </a:t>
            </a:r>
            <a:r>
              <a:rPr lang="en-US" sz="2400" i="1" smtClean="0">
                <a:solidFill>
                  <a:srgbClr val="990033"/>
                </a:solidFill>
              </a:rPr>
              <a:t>were you teaching</a:t>
            </a:r>
          </a:p>
          <a:p>
            <a:pPr>
              <a:buFontTx/>
              <a:buNone/>
            </a:pPr>
            <a:r>
              <a:rPr lang="en-US" sz="2400" i="1" smtClean="0">
                <a:solidFill>
                  <a:srgbClr val="0070C0"/>
                </a:solidFill>
              </a:rPr>
              <a:t>             </a:t>
            </a:r>
            <a:r>
              <a:rPr lang="en-US" sz="2400" i="1" smtClean="0"/>
              <a:t>hanc doctrinam = </a:t>
            </a:r>
            <a:r>
              <a:rPr lang="en-US" sz="2400" i="1" smtClean="0">
                <a:solidFill>
                  <a:srgbClr val="990033"/>
                </a:solidFill>
              </a:rPr>
              <a:t>this doctrine</a:t>
            </a:r>
          </a:p>
        </p:txBody>
      </p:sp>
      <p:pic>
        <p:nvPicPr>
          <p:cNvPr id="5" name="image1" descr="http://imgtn2.qbyrd.com/ts?t=2429875121878554466&amp;pid=23296&amp;ppid=14"/>
          <p:cNvPicPr/>
          <p:nvPr/>
        </p:nvPicPr>
        <p:blipFill>
          <a:blip r:embed="rId2" cstate="print"/>
          <a:srcRect/>
          <a:stretch>
            <a:fillRect/>
          </a:stretch>
        </p:blipFill>
        <p:spPr bwMode="auto">
          <a:xfrm>
            <a:off x="3505200" y="2057400"/>
            <a:ext cx="1214755" cy="798195"/>
          </a:xfrm>
          <a:prstGeom prst="rect">
            <a:avLst/>
          </a:prstGeom>
          <a:noFill/>
          <a:ln w="9525">
            <a:noFill/>
            <a:miter lim="800000"/>
            <a:headEnd/>
            <a:tailEnd/>
          </a:ln>
        </p:spPr>
      </p:pic>
      <p:sp>
        <p:nvSpPr>
          <p:cNvPr id="6" name="TextBox 5"/>
          <p:cNvSpPr txBox="1"/>
          <p:nvPr/>
        </p:nvSpPr>
        <p:spPr>
          <a:xfrm>
            <a:off x="5715000" y="2667000"/>
            <a:ext cx="1219200" cy="646331"/>
          </a:xfrm>
          <a:prstGeom prst="rect">
            <a:avLst/>
          </a:prstGeom>
          <a:noFill/>
        </p:spPr>
        <p:txBody>
          <a:bodyPr wrap="square" rtlCol="0">
            <a:spAutoFit/>
          </a:bodyPr>
          <a:lstStyle/>
          <a:p>
            <a:r>
              <a:rPr lang="en-US" smtClean="0"/>
              <a:t>Mrs. Anderson</a:t>
            </a:r>
            <a:endParaRPr lang="en-US"/>
          </a:p>
        </p:txBody>
      </p:sp>
      <p:cxnSp>
        <p:nvCxnSpPr>
          <p:cNvPr id="8" name="Straight Arrow Connector 7"/>
          <p:cNvCxnSpPr/>
          <p:nvPr/>
        </p:nvCxnSpPr>
        <p:spPr bwMode="auto">
          <a:xfrm rot="10800000">
            <a:off x="4800600" y="2438400"/>
            <a:ext cx="914400" cy="304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 name="Title 6"/>
          <p:cNvSpPr>
            <a:spLocks noGrp="1"/>
          </p:cNvSpPr>
          <p:nvPr>
            <p:ph type="title"/>
          </p:nvPr>
        </p:nvSpPr>
        <p:spPr/>
        <p:txBody>
          <a:bodyPr/>
          <a:lstStyle/>
          <a:p>
            <a:r>
              <a:rPr lang="en-US" smtClean="0"/>
              <a:t>Exercise B.</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685800" y="1828800"/>
            <a:ext cx="7772400" cy="3429000"/>
          </a:xfrm>
          <a:effectLst/>
        </p:spPr>
        <p:txBody>
          <a:bodyPr/>
          <a:lstStyle/>
          <a:p>
            <a:pPr>
              <a:buFontTx/>
              <a:buNone/>
            </a:pPr>
            <a:r>
              <a:rPr lang="en-US" smtClean="0"/>
              <a:t> </a:t>
            </a:r>
            <a:r>
              <a:rPr lang="en-US" sz="2400" smtClean="0"/>
              <a:t>Let the </a:t>
            </a:r>
            <a:r>
              <a:rPr lang="en-US" sz="2400" u="sng" smtClean="0"/>
              <a:t>elephant</a:t>
            </a:r>
            <a:r>
              <a:rPr lang="en-US" sz="2400" smtClean="0"/>
              <a:t> not </a:t>
            </a:r>
            <a:r>
              <a:rPr lang="en-US" sz="2400" u="dbl" smtClean="0"/>
              <a:t>suffer</a:t>
            </a:r>
            <a:r>
              <a:rPr lang="en-US" sz="2400" smtClean="0"/>
              <a:t> </a:t>
            </a:r>
            <a:r>
              <a:rPr lang="en-US" sz="2400" smtClean="0">
                <a:solidFill>
                  <a:srgbClr val="800000"/>
                </a:solidFill>
              </a:rPr>
              <a:t>[</a:t>
            </a:r>
            <a:r>
              <a:rPr lang="en-US" sz="2400" smtClean="0"/>
              <a:t>from a lack</a:t>
            </a:r>
            <a:r>
              <a:rPr lang="en-US" sz="2400" smtClean="0">
                <a:solidFill>
                  <a:srgbClr val="800000"/>
                </a:solidFill>
              </a:rPr>
              <a:t>]</a:t>
            </a:r>
            <a:r>
              <a:rPr lang="en-US" sz="2400" smtClean="0"/>
              <a:t> of water.   </a:t>
            </a:r>
          </a:p>
          <a:p>
            <a:pPr>
              <a:buNone/>
            </a:pPr>
            <a:r>
              <a:rPr lang="en-US" sz="2400" smtClean="0"/>
              <a:t>         In what mood is the verb?  Subjunctive present.</a:t>
            </a:r>
            <a:br>
              <a:rPr lang="en-US" sz="2400" smtClean="0"/>
            </a:br>
            <a:endParaRPr lang="en-US" sz="2400" smtClean="0"/>
          </a:p>
          <a:p>
            <a:pPr>
              <a:buNone/>
            </a:pPr>
            <a:r>
              <a:rPr lang="en-US" sz="2400" smtClean="0"/>
              <a:t>If </a:t>
            </a:r>
            <a:r>
              <a:rPr lang="en-US" sz="2400" smtClean="0">
                <a:solidFill>
                  <a:srgbClr val="990033"/>
                </a:solidFill>
              </a:rPr>
              <a:t>indicative</a:t>
            </a:r>
            <a:r>
              <a:rPr lang="en-US" sz="2400" smtClean="0"/>
              <a:t>:   Elephantus non laboret inopia aquae.</a:t>
            </a:r>
            <a:br>
              <a:rPr lang="en-US" sz="2400" smtClean="0"/>
            </a:br>
            <a:endParaRPr lang="en-US" sz="2400" smtClean="0"/>
          </a:p>
          <a:p>
            <a:pPr>
              <a:buNone/>
            </a:pPr>
            <a:r>
              <a:rPr lang="en-US" sz="2400" smtClean="0"/>
              <a:t>  Now </a:t>
            </a:r>
            <a:r>
              <a:rPr lang="en-US" sz="2400" smtClean="0">
                <a:solidFill>
                  <a:srgbClr val="990033"/>
                </a:solidFill>
              </a:rPr>
              <a:t>subjunctive</a:t>
            </a:r>
            <a:r>
              <a:rPr lang="en-US" sz="2400" smtClean="0"/>
              <a:t>:  Ne elephantus laboret inopia aquae.</a:t>
            </a:r>
          </a:p>
        </p:txBody>
      </p:sp>
      <p:sp>
        <p:nvSpPr>
          <p:cNvPr id="4" name="Title 3"/>
          <p:cNvSpPr>
            <a:spLocks noGrp="1"/>
          </p:cNvSpPr>
          <p:nvPr>
            <p:ph type="title"/>
          </p:nvPr>
        </p:nvSpPr>
        <p:spPr/>
        <p:txBody>
          <a:bodyPr/>
          <a:lstStyle/>
          <a:p>
            <a:r>
              <a:rPr lang="en-US" smtClean="0"/>
              <a:t>Exercise C.</a:t>
            </a:r>
            <a:endParaRPr lang="en-US"/>
          </a:p>
        </p:txBody>
      </p:sp>
      <p:pic>
        <p:nvPicPr>
          <p:cNvPr id="5" name="Picture 4" descr="http://mirror-uk-rb1.gallery.hd.org/_exhibits/natural-science/_more2003/_more09/elephant-blowing-water-from-trunk-in-Addo-Park-Eastern-Cape-South-Africa-WL.jpg"/>
          <p:cNvPicPr/>
          <p:nvPr/>
        </p:nvPicPr>
        <p:blipFill>
          <a:blip r:embed="rId2" cstate="print"/>
          <a:srcRect/>
          <a:stretch>
            <a:fillRect/>
          </a:stretch>
        </p:blipFill>
        <p:spPr bwMode="auto">
          <a:xfrm>
            <a:off x="2590800" y="4648200"/>
            <a:ext cx="2400300" cy="16080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685800" y="1905000"/>
            <a:ext cx="7772400" cy="3048000"/>
          </a:xfrm>
          <a:effectLst/>
        </p:spPr>
        <p:txBody>
          <a:bodyPr/>
          <a:lstStyle/>
          <a:p>
            <a:pPr>
              <a:buFontTx/>
              <a:buAutoNum type="arabicPeriod"/>
            </a:pPr>
            <a:r>
              <a:rPr lang="en-US" sz="2400" smtClean="0">
                <a:solidFill>
                  <a:srgbClr val="990033"/>
                </a:solidFill>
              </a:rPr>
              <a:t>[</a:t>
            </a:r>
            <a:r>
              <a:rPr lang="en-US" sz="2400" smtClean="0"/>
              <a:t>Ad hunc oppidum</a:t>
            </a:r>
            <a:r>
              <a:rPr lang="en-US" sz="2400" smtClean="0">
                <a:solidFill>
                  <a:srgbClr val="990033"/>
                </a:solidFill>
              </a:rPr>
              <a:t>]</a:t>
            </a:r>
            <a:r>
              <a:rPr lang="en-US" sz="2400" smtClean="0"/>
              <a:t> portantes cibum et aquam </a:t>
            </a:r>
            <a:r>
              <a:rPr lang="en-US" sz="2400" u="dbl" smtClean="0"/>
              <a:t>veniamus</a:t>
            </a:r>
            <a:r>
              <a:rPr lang="en-US" sz="2400" smtClean="0"/>
              <a:t>.</a:t>
            </a:r>
          </a:p>
          <a:p>
            <a:pPr>
              <a:buNone/>
            </a:pPr>
            <a:r>
              <a:rPr lang="en-US" sz="2400" smtClean="0"/>
              <a:t>     </a:t>
            </a:r>
            <a:r>
              <a:rPr lang="en-US" sz="2000" smtClean="0">
                <a:solidFill>
                  <a:srgbClr val="990033"/>
                </a:solidFill>
              </a:rPr>
              <a:t>Hortatory</a:t>
            </a:r>
            <a:r>
              <a:rPr lang="en-US" sz="2400" smtClean="0">
                <a:solidFill>
                  <a:srgbClr val="990033"/>
                </a:solidFill>
              </a:rPr>
              <a:t> </a:t>
            </a:r>
            <a:r>
              <a:rPr lang="en-US" sz="2000" smtClean="0">
                <a:solidFill>
                  <a:srgbClr val="990033"/>
                </a:solidFill>
              </a:rPr>
              <a:t>Subjunctive (only one verb)</a:t>
            </a:r>
            <a:br>
              <a:rPr lang="en-US" sz="2000" smtClean="0">
                <a:solidFill>
                  <a:srgbClr val="990033"/>
                </a:solidFill>
              </a:rPr>
            </a:br>
            <a:endParaRPr lang="en-US" sz="2000" smtClean="0">
              <a:solidFill>
                <a:srgbClr val="990033"/>
              </a:solidFill>
            </a:endParaRPr>
          </a:p>
          <a:p>
            <a:pPr>
              <a:buNone/>
            </a:pPr>
            <a:r>
              <a:rPr lang="en-US" sz="2000" smtClean="0"/>
              <a:t>     </a:t>
            </a:r>
            <a:r>
              <a:rPr lang="en-US" smtClean="0"/>
              <a:t>Let us come to this town carrying food and </a:t>
            </a:r>
            <a:br>
              <a:rPr lang="en-US" smtClean="0"/>
            </a:br>
            <a:r>
              <a:rPr lang="en-US" smtClean="0"/>
              <a:t>                                  water.</a:t>
            </a:r>
          </a:p>
          <a:p>
            <a:pPr>
              <a:buNone/>
            </a:pPr>
            <a:r>
              <a:rPr lang="en-US" smtClean="0"/>
              <a:t>                             May we come to town carrying</a:t>
            </a:r>
            <a:br>
              <a:rPr lang="en-US" smtClean="0"/>
            </a:br>
            <a:r>
              <a:rPr lang="en-US" smtClean="0"/>
              <a:t>                           food and water!</a:t>
            </a:r>
          </a:p>
          <a:p>
            <a:pPr>
              <a:buNone/>
            </a:pPr>
            <a:endParaRPr lang="en-US" smtClean="0"/>
          </a:p>
        </p:txBody>
      </p:sp>
      <p:pic>
        <p:nvPicPr>
          <p:cNvPr id="5" name="Picture 4" descr="http://wzus1.search-results.com/r?t=a&amp;d=apn&amp;s=zdo&amp;c=p&amp;ti=1&amp;ai=30751&amp;l=dis&amp;o=14899&amp;sv=0a5c4245&amp;ip=43a03ae5&amp;u=http%3A%2F%2Fwww.globaleducation.edna.edu.au%2Fimages%2Fpoverty_China_water.jpg"/>
          <p:cNvPicPr/>
          <p:nvPr/>
        </p:nvPicPr>
        <p:blipFill>
          <a:blip r:embed="rId2" cstate="print"/>
          <a:srcRect/>
          <a:stretch>
            <a:fillRect/>
          </a:stretch>
        </p:blipFill>
        <p:spPr bwMode="auto">
          <a:xfrm>
            <a:off x="457200" y="4572000"/>
            <a:ext cx="2417198" cy="1589965"/>
          </a:xfrm>
          <a:prstGeom prst="rect">
            <a:avLst/>
          </a:prstGeom>
          <a:noFill/>
          <a:ln w="9525">
            <a:noFill/>
            <a:miter lim="800000"/>
            <a:headEnd/>
            <a:tailEnd/>
          </a:ln>
        </p:spPr>
      </p:pic>
      <p:sp>
        <p:nvSpPr>
          <p:cNvPr id="6" name="Title 5"/>
          <p:cNvSpPr>
            <a:spLocks noGrp="1"/>
          </p:cNvSpPr>
          <p:nvPr>
            <p:ph type="title"/>
          </p:nvPr>
        </p:nvSpPr>
        <p:spPr/>
        <p:txBody>
          <a:bodyPr/>
          <a:lstStyle/>
          <a:p>
            <a:r>
              <a:rPr lang="en-US" smtClean="0"/>
              <a:t>Exercise D.</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solidFill>
                  <a:schemeClr val="tx1"/>
                </a:solidFill>
                <a:ea typeface="Verdana" pitchFamily="34" charset="0"/>
                <a:cs typeface="Verdana" pitchFamily="34" charset="0"/>
              </a:rPr>
              <a:t>Farming Methods</a:t>
            </a:r>
            <a:endParaRPr lang="en-US">
              <a:solidFill>
                <a:schemeClr val="tx1"/>
              </a:solidFill>
            </a:endParaRPr>
          </a:p>
        </p:txBody>
      </p:sp>
      <p:sp>
        <p:nvSpPr>
          <p:cNvPr id="22531" name="Content Placeholder 2"/>
          <p:cNvSpPr>
            <a:spLocks noGrp="1"/>
          </p:cNvSpPr>
          <p:nvPr>
            <p:ph idx="1"/>
          </p:nvPr>
        </p:nvSpPr>
        <p:spPr>
          <a:effectLst/>
        </p:spPr>
        <p:txBody>
          <a:bodyPr/>
          <a:lstStyle/>
          <a:p>
            <a:pPr>
              <a:buFontTx/>
              <a:buNone/>
            </a:pPr>
            <a:endParaRPr lang="en-US" sz="2400" smtClean="0"/>
          </a:p>
          <a:p>
            <a:pPr>
              <a:buFontTx/>
              <a:buNone/>
            </a:pPr>
            <a:endParaRPr lang="en-US" sz="2400" smtClean="0"/>
          </a:p>
          <a:p>
            <a:pPr>
              <a:buFontTx/>
              <a:buNone/>
            </a:pPr>
            <a:endParaRPr lang="en-US" sz="2400" smtClean="0"/>
          </a:p>
        </p:txBody>
      </p:sp>
      <p:pic>
        <p:nvPicPr>
          <p:cNvPr id="5" name="il_fi" descr="http://patentpending.blogs.com/photos/uncategorized/capture1018200484410_am.jpg"/>
          <p:cNvPicPr/>
          <p:nvPr/>
        </p:nvPicPr>
        <p:blipFill>
          <a:blip r:embed="rId2" cstate="print"/>
          <a:srcRect/>
          <a:stretch>
            <a:fillRect/>
          </a:stretch>
        </p:blipFill>
        <p:spPr bwMode="auto">
          <a:xfrm>
            <a:off x="1219200" y="2667000"/>
            <a:ext cx="5943600" cy="260264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685800" y="3048000"/>
            <a:ext cx="7772400" cy="3352800"/>
          </a:xfrm>
          <a:effectLst/>
        </p:spPr>
        <p:txBody>
          <a:bodyPr/>
          <a:lstStyle/>
          <a:p>
            <a:pPr>
              <a:buFontTx/>
              <a:buNone/>
            </a:pPr>
            <a:r>
              <a:rPr lang="it-IT" sz="2800" smtClean="0"/>
              <a:t>            </a:t>
            </a:r>
            <a:endParaRPr lang="it-IT" sz="2800" b="1" i="1" smtClean="0">
              <a:solidFill>
                <a:srgbClr val="990033"/>
              </a:solidFill>
            </a:endParaRPr>
          </a:p>
          <a:p>
            <a:pPr>
              <a:buFontTx/>
              <a:buNone/>
            </a:pPr>
            <a:r>
              <a:rPr lang="it-IT" sz="2800" smtClean="0"/>
              <a:t>                                               Gentle</a:t>
            </a:r>
          </a:p>
          <a:p>
            <a:pPr>
              <a:buFontTx/>
              <a:buNone/>
            </a:pPr>
            <a:r>
              <a:rPr lang="it-IT" sz="2800" smtClean="0"/>
              <a:t>Strong                                </a:t>
            </a:r>
          </a:p>
          <a:p>
            <a:pPr>
              <a:buFontTx/>
              <a:buNone/>
            </a:pPr>
            <a:endParaRPr lang="it-IT" sz="2800" smtClean="0"/>
          </a:p>
          <a:p>
            <a:pPr>
              <a:buFontTx/>
              <a:buNone/>
            </a:pPr>
            <a:r>
              <a:rPr lang="it-IT" sz="2800" smtClean="0"/>
              <a:t>  </a:t>
            </a:r>
            <a:endParaRPr lang="en-US" sz="2800" smtClean="0"/>
          </a:p>
        </p:txBody>
      </p:sp>
      <p:pic>
        <p:nvPicPr>
          <p:cNvPr id="5" name="rg_hi" descr="http://t1.gstatic.com/images?q=tbn:ANd9GcTwT9auPgf55lETtrUEgHBtQz_jk3Ppou6vFCAHPeTCE3jKeJ4&amp;t=1&amp;usg=__L1YSt14WRd_46LQpnouM7vzJEMQ=">
            <a:hlinkClick r:id="rId2"/>
          </p:cNvPr>
          <p:cNvPicPr/>
          <p:nvPr/>
        </p:nvPicPr>
        <p:blipFill>
          <a:blip r:embed="rId3" cstate="print"/>
          <a:srcRect/>
          <a:stretch>
            <a:fillRect/>
          </a:stretch>
        </p:blipFill>
        <p:spPr bwMode="auto">
          <a:xfrm>
            <a:off x="2133600" y="4038600"/>
            <a:ext cx="2026920" cy="2245360"/>
          </a:xfrm>
          <a:prstGeom prst="rect">
            <a:avLst/>
          </a:prstGeom>
          <a:noFill/>
          <a:ln w="9525">
            <a:noFill/>
            <a:miter lim="800000"/>
            <a:headEnd/>
            <a:tailEnd/>
          </a:ln>
        </p:spPr>
      </p:pic>
      <p:pic>
        <p:nvPicPr>
          <p:cNvPr id="24582" name="Picture 6" descr="http://t0.gstatic.com/images?q=tbn:ANd9GcTY50B8Vg6usmmkzJK_sAof3vv7Myu6J9b4DxqNaWR4FkhE0qw&amp;t=1&amp;usg=__IP-moin4LtRPNbTKk4pWKStWEEQ="/>
          <p:cNvPicPr>
            <a:picLocks noChangeAspect="1" noChangeArrowheads="1"/>
          </p:cNvPicPr>
          <p:nvPr/>
        </p:nvPicPr>
        <p:blipFill>
          <a:blip r:embed="rId4" cstate="print"/>
          <a:srcRect/>
          <a:stretch>
            <a:fillRect/>
          </a:stretch>
        </p:blipFill>
        <p:spPr bwMode="auto">
          <a:xfrm>
            <a:off x="1219200" y="1752600"/>
            <a:ext cx="2476500" cy="1847851"/>
          </a:xfrm>
          <a:prstGeom prst="rect">
            <a:avLst/>
          </a:prstGeom>
          <a:noFill/>
        </p:spPr>
      </p:pic>
      <p:pic>
        <p:nvPicPr>
          <p:cNvPr id="7" name="rg_hi" descr="http://t0.gstatic.com/images?q=tbn:ANd9GcTY50B8Vg6usmmkzJK_sAof3vv7Myu6J9b4DxqNaWR4FkhE0qw&amp;t=1&amp;usg=__IP-moin4LtRPNbTKk4pWKStWEEQ=">
            <a:hlinkClick r:id="rId5"/>
          </p:cNvPr>
          <p:cNvPicPr/>
          <p:nvPr/>
        </p:nvPicPr>
        <p:blipFill>
          <a:blip r:embed="rId4" cstate="print"/>
          <a:srcRect/>
          <a:stretch>
            <a:fillRect/>
          </a:stretch>
        </p:blipFill>
        <p:spPr bwMode="auto">
          <a:xfrm>
            <a:off x="4953000" y="4191000"/>
            <a:ext cx="2477135" cy="1849120"/>
          </a:xfrm>
          <a:prstGeom prst="rect">
            <a:avLst/>
          </a:prstGeom>
          <a:noFill/>
          <a:ln w="9525">
            <a:noFill/>
            <a:miter lim="800000"/>
            <a:headEnd/>
            <a:tailEnd/>
          </a:ln>
        </p:spPr>
      </p:pic>
      <p:sp>
        <p:nvSpPr>
          <p:cNvPr id="8" name="Title 7"/>
          <p:cNvSpPr>
            <a:spLocks noGrp="1"/>
          </p:cNvSpPr>
          <p:nvPr>
            <p:ph type="title"/>
          </p:nvPr>
        </p:nvSpPr>
        <p:spPr/>
        <p:txBody>
          <a:bodyPr/>
          <a:lstStyle/>
          <a:p>
            <a:r>
              <a:rPr lang="en-US" smtClean="0"/>
              <a:t>A Real Man is…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685800" y="1600200"/>
            <a:ext cx="7772400" cy="4114800"/>
          </a:xfrm>
          <a:effectLst/>
        </p:spPr>
        <p:txBody>
          <a:bodyPr/>
          <a:lstStyle/>
          <a:p>
            <a:pPr>
              <a:buNone/>
            </a:pPr>
            <a:r>
              <a:rPr lang="en-US" b="1" smtClean="0">
                <a:solidFill>
                  <a:schemeClr val="tx1"/>
                </a:solidFill>
                <a:latin typeface="+mn-lt"/>
                <a:ea typeface="+mn-ea"/>
                <a:cs typeface="+mn-cs"/>
              </a:rPr>
              <a:t>               Quid de Ioanne?</a:t>
            </a:r>
            <a:endParaRPr lang="en-US" smtClean="0">
              <a:solidFill>
                <a:schemeClr val="tx1"/>
              </a:solidFill>
              <a:latin typeface="+mn-lt"/>
              <a:ea typeface="+mn-ea"/>
              <a:cs typeface="+mn-cs"/>
            </a:endParaRPr>
          </a:p>
          <a:p>
            <a:pPr marL="0" indent="0">
              <a:buNone/>
            </a:pPr>
            <a:r>
              <a:rPr lang="en-US" smtClean="0">
                <a:solidFill>
                  <a:schemeClr val="tx1"/>
                </a:solidFill>
                <a:latin typeface="+mn-lt"/>
                <a:ea typeface="+mn-ea"/>
                <a:cs typeface="+mn-cs"/>
              </a:rPr>
              <a:t>	</a:t>
            </a:r>
            <a:r>
              <a:rPr lang="en-US" sz="2400" smtClean="0"/>
              <a:t>Dum </a:t>
            </a:r>
            <a:r>
              <a:rPr lang="en-US" sz="2400"/>
              <a:t>apostoli excesserunt e Capharnao bini in eorum prim</a:t>
            </a:r>
            <a:r>
              <a:rPr lang="en-US" sz="2000"/>
              <a:t>ā</a:t>
            </a:r>
            <a:r>
              <a:rPr lang="en-US" sz="2400"/>
              <a:t> missione, Iesus Ipse mansit et docuit et praedicavit in oppidis circum Capharnaum. Agens tempus Chuzae domum et Iairi domum, credentibus </a:t>
            </a:r>
            <a:r>
              <a:rPr lang="en-US" sz="2400" smtClean="0"/>
              <a:t>servivit, </a:t>
            </a:r>
            <a:r>
              <a:rPr lang="en-US" sz="2400"/>
              <a:t>et credentes Ei etiam serviverunt. Eo tempore, Fidelius iterum vocatus est ut pro Herode Antipate laboraret.</a:t>
            </a:r>
          </a:p>
          <a:p>
            <a:pPr>
              <a:buFontTx/>
              <a:buNone/>
            </a:pPr>
            <a:endParaRPr lang="en-US" sz="2800" smtClean="0"/>
          </a:p>
        </p:txBody>
      </p:sp>
      <p:sp>
        <p:nvSpPr>
          <p:cNvPr id="5" name="TextBox 4"/>
          <p:cNvSpPr txBox="1"/>
          <p:nvPr/>
        </p:nvSpPr>
        <p:spPr>
          <a:xfrm>
            <a:off x="762000" y="381000"/>
            <a:ext cx="63246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609600" y="1295400"/>
            <a:ext cx="7772400" cy="5105400"/>
          </a:xfrm>
          <a:effectLst/>
        </p:spPr>
        <p:txBody>
          <a:bodyPr/>
          <a:lstStyle/>
          <a:p>
            <a:pPr marL="0" indent="0">
              <a:buNone/>
            </a:pPr>
            <a:r>
              <a:rPr lang="en-US" sz="2400" smtClean="0"/>
              <a:t>       Herodes </a:t>
            </a:r>
            <a:r>
              <a:rPr lang="en-US" sz="2400"/>
              <a:t>ad regiam in Machearo manebat, qui erat orientalis a Mortuo Mari. </a:t>
            </a:r>
            <a:r>
              <a:rPr lang="en-US" sz="2400" smtClean="0"/>
              <a:t>  Magnum </a:t>
            </a:r>
            <a:r>
              <a:rPr lang="en-US" sz="2400"/>
              <a:t>epulum paraverat ut mortem Herodis Magni et principium sui regni etiam diem natalem suam memori</a:t>
            </a:r>
            <a:r>
              <a:rPr lang="en-US" sz="2000"/>
              <a:t>ā</a:t>
            </a:r>
            <a:r>
              <a:rPr lang="en-US" sz="2400"/>
              <a:t> teneret. Omnes magistrat</a:t>
            </a:r>
            <a:r>
              <a:rPr lang="en-US" sz="2000"/>
              <a:t>ū</a:t>
            </a:r>
            <a:r>
              <a:rPr lang="en-US" sz="2400"/>
              <a:t>s et principes Galileae veniebant, et plures milites etiam veniebant ut in cenatione pacem haberent.</a:t>
            </a:r>
          </a:p>
          <a:p>
            <a:pPr marL="0" indent="0">
              <a:buNone/>
            </a:pPr>
            <a:r>
              <a:rPr lang="en-US" sz="2400" smtClean="0"/>
              <a:t>  Fidelius </a:t>
            </a:r>
            <a:r>
              <a:rPr lang="en-US" sz="2400"/>
              <a:t>et milites centum milia passuum ad meridiem iter fecerunt, a Capharnao ad orientalem partem Mortui Maris. Epulum iam accidebat ubi ad regiam appropinquaverunt.</a:t>
            </a:r>
          </a:p>
          <a:p>
            <a:pPr marL="0" indent="0">
              <a:buNone/>
            </a:pPr>
            <a:r>
              <a:rPr lang="en-US" smtClean="0">
                <a:solidFill>
                  <a:schemeClr val="tx1"/>
                </a:solidFill>
                <a:latin typeface="+mn-lt"/>
                <a:ea typeface="+mn-ea"/>
                <a:cs typeface="+mn-cs"/>
              </a:rPr>
              <a:t>	</a:t>
            </a:r>
          </a:p>
          <a:p>
            <a:pPr>
              <a:buFontTx/>
              <a:buNone/>
            </a:pPr>
            <a:endParaRPr lang="en-US" sz="2000" smtClean="0"/>
          </a:p>
        </p:txBody>
      </p:sp>
      <p:sp>
        <p:nvSpPr>
          <p:cNvPr id="4" name="TextBox 3"/>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447800"/>
            <a:ext cx="7772400" cy="4114800"/>
          </a:xfrm>
          <a:effectLst/>
        </p:spPr>
        <p:txBody>
          <a:bodyPr/>
          <a:lstStyle/>
          <a:p>
            <a:pPr>
              <a:buNone/>
            </a:pPr>
            <a:r>
              <a:rPr lang="en-US" sz="2400" smtClean="0"/>
              <a:t>          </a:t>
            </a:r>
            <a:r>
              <a:rPr lang="en-US" sz="2400"/>
              <a:t>Iesus scivit Fidelium ad Machearum iter facturum esse, itaque multa Fidelio de Ioanne Baptist</a:t>
            </a:r>
            <a:r>
              <a:rPr lang="en-US" sz="2000"/>
              <a:t>ā</a:t>
            </a:r>
            <a:r>
              <a:rPr lang="en-US" sz="2400"/>
              <a:t> narravit. Ei narravit Mariam visitavisse</a:t>
            </a:r>
            <a:r>
              <a:rPr lang="en-US" sz="2400" i="1"/>
              <a:t> </a:t>
            </a:r>
            <a:r>
              <a:rPr lang="en-US" sz="2400"/>
              <a:t>suam consobrinam Elisabeth ubi utraeque suos infantes exspectabant. </a:t>
            </a:r>
            <a:r>
              <a:rPr lang="en-US" sz="2400" smtClean="0"/>
              <a:t>Elisabeth </a:t>
            </a:r>
            <a:r>
              <a:rPr lang="en-US" sz="2400"/>
              <a:t>infans exsultaverat quoniam comprehenderat Filium Dei </a:t>
            </a:r>
            <a:r>
              <a:rPr lang="en-US" sz="2400" smtClean="0"/>
              <a:t>adesse. </a:t>
            </a:r>
            <a:r>
              <a:rPr lang="en-US" sz="2400"/>
              <a:t>Iesus etiam Fidelio narravit Ioannem Eum in Flumine Iordan baptizavisse</a:t>
            </a:r>
            <a:r>
              <a:rPr lang="en-US" sz="2400" i="1"/>
              <a:t>.  </a:t>
            </a:r>
            <a:r>
              <a:rPr lang="en-US" sz="2400"/>
              <a:t>Narravit ei Ioannem a Deo delectum esse ut adventum Ies</a:t>
            </a:r>
            <a:r>
              <a:rPr lang="en-US" sz="2000"/>
              <a:t>ū</a:t>
            </a:r>
            <a:r>
              <a:rPr lang="en-US" sz="2400"/>
              <a:t>s nuntiaret. </a:t>
            </a:r>
          </a:p>
        </p:txBody>
      </p:sp>
      <p:sp>
        <p:nvSpPr>
          <p:cNvPr id="5" name="TextBox 4"/>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62200"/>
            <a:ext cx="7772400" cy="3048000"/>
          </a:xfrm>
          <a:effectLst/>
        </p:spPr>
        <p:txBody>
          <a:bodyPr/>
          <a:lstStyle/>
          <a:p>
            <a:pPr marL="742950" indent="-742950" eaLnBrk="1" hangingPunct="1">
              <a:buFontTx/>
              <a:buNone/>
              <a:defRPr/>
            </a:pPr>
            <a:r>
              <a:rPr lang="en-US" b="1" dirty="0" smtClean="0">
                <a:latin typeface="Verdana" pitchFamily="34" charset="0"/>
                <a:ea typeface="Verdana" pitchFamily="34" charset="0"/>
                <a:cs typeface="Verdana" pitchFamily="34" charset="0"/>
              </a:rPr>
              <a:t>      </a:t>
            </a:r>
            <a:r>
              <a:rPr lang="en-US" sz="3200" dirty="0" smtClean="0">
                <a:ea typeface="Verdana" pitchFamily="34" charset="0"/>
                <a:cs typeface="Verdana" pitchFamily="34" charset="0"/>
              </a:rPr>
              <a:t>Imperfect Subjunctive </a:t>
            </a:r>
            <a:br>
              <a:rPr lang="en-US" sz="3200" dirty="0" smtClean="0">
                <a:ea typeface="Verdana" pitchFamily="34" charset="0"/>
                <a:cs typeface="Verdana" pitchFamily="34" charset="0"/>
              </a:rPr>
            </a:br>
            <a:endParaRPr lang="en-US" dirty="0" smtClean="0">
              <a:ea typeface="Verdana" pitchFamily="34" charset="0"/>
              <a:cs typeface="Verdana" pitchFamily="34" charset="0"/>
            </a:endParaRPr>
          </a:p>
          <a:p>
            <a:pPr marL="742950" indent="-742950" eaLnBrk="1" hangingPunct="1">
              <a:buFontTx/>
              <a:buNone/>
              <a:defRPr/>
            </a:pPr>
            <a:r>
              <a:rPr lang="en-US" dirty="0" smtClean="0">
                <a:ea typeface="Verdana" pitchFamily="34" charset="0"/>
                <a:cs typeface="Verdana" pitchFamily="34" charset="0"/>
              </a:rPr>
              <a:t>      </a:t>
            </a:r>
            <a:r>
              <a:rPr lang="en-US" sz="2800" dirty="0" smtClean="0">
                <a:ea typeface="Verdana" pitchFamily="34" charset="0"/>
                <a:cs typeface="Verdana" pitchFamily="34" charset="0"/>
              </a:rPr>
              <a:t>Just use the present active infinitive and </a:t>
            </a:r>
            <a:br>
              <a:rPr lang="en-US" sz="2800" dirty="0" smtClean="0">
                <a:ea typeface="Verdana" pitchFamily="34" charset="0"/>
                <a:cs typeface="Verdana" pitchFamily="34" charset="0"/>
              </a:rPr>
            </a:br>
            <a:r>
              <a:rPr lang="en-US" sz="2800" dirty="0" smtClean="0">
                <a:ea typeface="Verdana" pitchFamily="34" charset="0"/>
                <a:cs typeface="Verdana" pitchFamily="34" charset="0"/>
              </a:rPr>
              <a:t>then add personal endings.</a:t>
            </a:r>
            <a:endParaRPr lang="en-US" sz="2800" dirty="0" smtClean="0"/>
          </a:p>
          <a:p>
            <a:pPr>
              <a:buFontTx/>
              <a:buNone/>
              <a:defRPr/>
            </a:pPr>
            <a:endParaRPr lang="en-US" dirty="0"/>
          </a:p>
        </p:txBody>
      </p:sp>
      <p:sp>
        <p:nvSpPr>
          <p:cNvPr id="5" name="TextBox 4"/>
          <p:cNvSpPr txBox="1"/>
          <p:nvPr/>
        </p:nvSpPr>
        <p:spPr>
          <a:xfrm>
            <a:off x="762000" y="304800"/>
            <a:ext cx="6705600" cy="646331"/>
          </a:xfrm>
          <a:prstGeom prst="rect">
            <a:avLst/>
          </a:prstGeom>
          <a:noFill/>
        </p:spPr>
        <p:txBody>
          <a:bodyPr wrap="square" rtlCol="0">
            <a:spAutoFit/>
          </a:bodyPr>
          <a:lstStyle/>
          <a:p>
            <a:r>
              <a:rPr lang="en-US" sz="3600" smtClean="0">
                <a:latin typeface="+mn-lt"/>
              </a:rPr>
              <a:t>Contents</a:t>
            </a:r>
            <a:endParaRPr lang="en-US" sz="360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953000"/>
          </a:xfrm>
          <a:effectLst/>
        </p:spPr>
        <p:txBody>
          <a:bodyPr/>
          <a:lstStyle/>
          <a:p>
            <a:pPr marL="0" indent="0">
              <a:buNone/>
            </a:pPr>
            <a:r>
              <a:rPr lang="en-US" sz="2400" smtClean="0">
                <a:solidFill>
                  <a:schemeClr val="tx1"/>
                </a:solidFill>
                <a:latin typeface="+mn-lt"/>
                <a:ea typeface="+mn-ea"/>
                <a:cs typeface="+mn-cs"/>
              </a:rPr>
              <a:t>          </a:t>
            </a:r>
            <a:r>
              <a:rPr lang="en-US" sz="2400"/>
              <a:t>Iesus amavit Ioannem plurime, et erat miser quoniam Ioannes erat in carcere in Machearo.</a:t>
            </a:r>
          </a:p>
          <a:p>
            <a:pPr marL="0" indent="0">
              <a:buNone/>
            </a:pPr>
            <a:r>
              <a:rPr lang="en-US" sz="2400"/>
              <a:t>Fidelius celeriter suas copias in stationibus posuit, et tunc Ioannem quaesivit. Fidelius carcerem invenit et praesidem rogavit ut Ioannem videret. Quoniam erat Romanus Centurio, praeses hoc permisit.</a:t>
            </a:r>
          </a:p>
          <a:p>
            <a:pPr marL="0" indent="0">
              <a:buNone/>
            </a:pPr>
            <a:r>
              <a:rPr lang="en-US" sz="2400" smtClean="0"/>
              <a:t>         Fidelius </a:t>
            </a:r>
            <a:r>
              <a:rPr lang="en-US" sz="2400"/>
              <a:t>Ioanni omnia quae Iesus dixerat narravit.</a:t>
            </a:r>
          </a:p>
          <a:p>
            <a:pPr marL="0" indent="0">
              <a:buNone/>
            </a:pPr>
            <a:r>
              <a:rPr lang="en-US" sz="2400"/>
              <a:t>Tunc  Fidelius  Ioannem  rogavit, </a:t>
            </a:r>
          </a:p>
        </p:txBody>
      </p:sp>
      <p:sp>
        <p:nvSpPr>
          <p:cNvPr id="4" name="TextBox 3"/>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0"/>
            <a:ext cx="7772400" cy="4114800"/>
          </a:xfrm>
          <a:effectLst/>
        </p:spPr>
        <p:txBody>
          <a:bodyPr/>
          <a:lstStyle/>
          <a:p>
            <a:pPr marL="0" indent="0">
              <a:buNone/>
            </a:pPr>
            <a:r>
              <a:rPr lang="en-US" sz="2400"/>
              <a:t>"Intellegis-ne  cur  Herodes  te  in  carcerem  posuit?" 	Respondens, Ioannes dixit, "Sunt tres causae. Timet meam auctoritatem super meos discipulos in hoc loco. Credunt nunc Iesum esse Dominum eorum et Regem. Timet eos r</a:t>
            </a:r>
            <a:r>
              <a:rPr lang="en-US" sz="2000"/>
              <a:t>ē</a:t>
            </a:r>
            <a:r>
              <a:rPr lang="en-US" sz="2400"/>
              <a:t>s novas incepturos esse."</a:t>
            </a:r>
          </a:p>
          <a:p>
            <a:pPr marL="0" indent="0">
              <a:buNone/>
            </a:pPr>
            <a:r>
              <a:rPr lang="en-US" sz="2400" smtClean="0"/>
              <a:t>       Fidelius </a:t>
            </a:r>
            <a:r>
              <a:rPr lang="en-US" sz="2400"/>
              <a:t>dixit, "Herodem revocavisse milites suos audivi</a:t>
            </a:r>
            <a:r>
              <a:rPr lang="en-US" sz="2400" smtClean="0"/>
              <a:t>.“</a:t>
            </a:r>
            <a:br>
              <a:rPr lang="en-US" sz="2400" smtClean="0"/>
            </a:br>
            <a:r>
              <a:rPr lang="en-US" sz="2400" smtClean="0"/>
              <a:t>    Ioannes </a:t>
            </a:r>
            <a:r>
              <a:rPr lang="en-US" sz="2400"/>
              <a:t>dixit, "Etiam praedicavi Herodis matrimonium cum Herodiate, fratris uxore, legitimum non esse. Herodes et Herodias utrique sunt irati. </a:t>
            </a:r>
          </a:p>
          <a:p>
            <a:pPr marL="0" indent="0">
              <a:buNone/>
            </a:pPr>
            <a:endParaRPr lang="en-US" sz="2000" smtClean="0">
              <a:solidFill>
                <a:schemeClr val="tx1"/>
              </a:solidFill>
              <a:latin typeface="+mn-lt"/>
              <a:ea typeface="+mn-ea"/>
              <a:cs typeface="+mn-cs"/>
            </a:endParaRPr>
          </a:p>
          <a:p>
            <a:pPr marL="0" indent="0">
              <a:buNone/>
            </a:pPr>
            <a:endParaRPr lang="en-US"/>
          </a:p>
        </p:txBody>
      </p:sp>
      <p:sp>
        <p:nvSpPr>
          <p:cNvPr id="4" name="TextBox 3"/>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p:txBody>
          <a:bodyPr/>
          <a:lstStyle/>
          <a:p>
            <a:pPr marL="0" indent="0">
              <a:buNone/>
            </a:pPr>
            <a:r>
              <a:rPr lang="en-US" sz="2400" smtClean="0"/>
              <a:t>     Pharisaei </a:t>
            </a:r>
            <a:r>
              <a:rPr lang="en-US" sz="2400"/>
              <a:t>me in carcerem ponere voluerunt, et nunc Herodes id pro eis fecit. Timent Iesum, et nunc Is ad Galileam rediit."</a:t>
            </a:r>
          </a:p>
          <a:p>
            <a:pPr marL="0" indent="0">
              <a:buNone/>
            </a:pPr>
            <a:r>
              <a:rPr lang="en-US" sz="2400" smtClean="0"/>
              <a:t>    Postquam </a:t>
            </a:r>
            <a:r>
              <a:rPr lang="en-US" sz="2400"/>
              <a:t>dixerant, oraverunt.</a:t>
            </a:r>
          </a:p>
          <a:p>
            <a:pPr marL="0" indent="0">
              <a:buNone/>
            </a:pPr>
            <a:r>
              <a:rPr lang="en-US" sz="2400" smtClean="0"/>
              <a:t>    Fidelius </a:t>
            </a:r>
            <a:r>
              <a:rPr lang="en-US" sz="2400"/>
              <a:t>dixit, "Temptabo venire ut te iterum videam."</a:t>
            </a:r>
          </a:p>
          <a:p>
            <a:pPr marL="0" indent="0">
              <a:buNone/>
            </a:pPr>
            <a:r>
              <a:rPr lang="en-US" sz="2400" smtClean="0"/>
              <a:t>    Ioannes </a:t>
            </a:r>
            <a:r>
              <a:rPr lang="en-US" sz="2400"/>
              <a:t>respondit, "Quemque iterum videbimus, frater, in caelo!  Meus labor in </a:t>
            </a:r>
            <a:r>
              <a:rPr lang="en-US" sz="2400" smtClean="0"/>
              <a:t>terr</a:t>
            </a:r>
            <a:r>
              <a:rPr lang="en-US" sz="2000" smtClean="0"/>
              <a:t>ā</a:t>
            </a:r>
            <a:r>
              <a:rPr lang="en-US" sz="2400" smtClean="0"/>
              <a:t> conficitur</a:t>
            </a:r>
            <a:r>
              <a:rPr lang="en-US" sz="2400"/>
              <a:t>!"</a:t>
            </a:r>
          </a:p>
          <a:p>
            <a:pPr marL="0" indent="0">
              <a:buNone/>
            </a:pPr>
            <a:r>
              <a:rPr lang="en-US" sz="2400"/>
              <a:t>Tum Fidelius discessit ut staret praesidio in cenatione.</a:t>
            </a:r>
          </a:p>
          <a:p>
            <a:pPr marL="0" indent="0">
              <a:buNone/>
            </a:pPr>
            <a:r>
              <a:rPr lang="en-US" sz="2400"/>
              <a:t>Dum ambulavit ad cenationem, magnos clamores audivit</a:t>
            </a:r>
            <a:r>
              <a:rPr lang="en-US" sz="2400" smtClean="0"/>
              <a:t>.</a:t>
            </a:r>
            <a:br>
              <a:rPr lang="en-US" sz="2400" smtClean="0"/>
            </a:br>
            <a:r>
              <a:rPr lang="en-US" sz="2400"/>
              <a:t>Convivae biberant plurimum vinum et nunc cupiverunt acroama.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800600"/>
          </a:xfrm>
          <a:effectLst/>
        </p:spPr>
        <p:txBody>
          <a:bodyPr/>
          <a:lstStyle/>
          <a:p>
            <a:pPr marL="0" indent="0">
              <a:buNone/>
            </a:pPr>
            <a:r>
              <a:rPr lang="en-US" sz="2400" smtClean="0">
                <a:solidFill>
                  <a:schemeClr val="tx1"/>
                </a:solidFill>
                <a:latin typeface="+mn-lt"/>
                <a:ea typeface="+mn-ea"/>
                <a:cs typeface="+mn-cs"/>
              </a:rPr>
              <a:t>          </a:t>
            </a:r>
            <a:r>
              <a:rPr lang="en-US" sz="2400"/>
              <a:t>Herodes nihil plus quod potuit dare eis habuit. Magnā cum voce, clamavit, "Si Herodiatis filia Salome saltabit, dabo ei aliquid quod cupit!"</a:t>
            </a:r>
          </a:p>
          <a:p>
            <a:pPr marL="0" indent="0">
              <a:buNone/>
            </a:pPr>
            <a:r>
              <a:rPr lang="en-US" sz="2400" smtClean="0"/>
              <a:t>     Itaque </a:t>
            </a:r>
            <a:r>
              <a:rPr lang="en-US" sz="2400"/>
              <a:t>filia Herodiatis saltabat in medio atrio, et erat grata Herodi et convivis. Tum, monita a su</a:t>
            </a:r>
            <a:r>
              <a:rPr lang="en-US" sz="2000"/>
              <a:t>ā</a:t>
            </a:r>
            <a:r>
              <a:rPr lang="en-US" sz="2400"/>
              <a:t> matre, puella dixit, </a:t>
            </a:r>
            <a:r>
              <a:rPr lang="en-US" sz="2400" smtClean="0"/>
              <a:t>   "</a:t>
            </a:r>
            <a:r>
              <a:rPr lang="en-US" sz="2400"/>
              <a:t>Da mihi hic in lance caput Ioannis Baptistae."</a:t>
            </a:r>
          </a:p>
          <a:p>
            <a:pPr marL="0" indent="0">
              <a:buNone/>
            </a:pPr>
            <a:r>
              <a:rPr lang="en-US" sz="2400" smtClean="0"/>
              <a:t>        Rex </a:t>
            </a:r>
            <a:r>
              <a:rPr lang="en-US" sz="2400"/>
              <a:t>erat miserrimus! Oculi omnium eum spectaverunt. Nec fidelis Deo nec fidelis veritati nec fidelis iustitiae, solum erat fidelis suo promisso</a:t>
            </a:r>
            <a:r>
              <a:rPr lang="en-US" sz="2400" smtClean="0"/>
              <a:t>.  </a:t>
            </a:r>
            <a:r>
              <a:rPr lang="en-US" sz="2400"/>
              <a:t>Statim rex iussit servum necare Ioannem.   Paulo post, caput  Ioannis Baptistae in lance ad puellam portabatur. </a:t>
            </a:r>
          </a:p>
        </p:txBody>
      </p:sp>
      <p:sp>
        <p:nvSpPr>
          <p:cNvPr id="4" name="TextBox 3"/>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p:txBody>
          <a:bodyPr/>
          <a:lstStyle/>
          <a:p>
            <a:pPr marL="0" indent="0">
              <a:buNone/>
            </a:pPr>
            <a:r>
              <a:rPr lang="en-US" smtClean="0"/>
              <a:t>  </a:t>
            </a:r>
            <a:r>
              <a:rPr lang="en-US" sz="2400"/>
              <a:t>Accidit tam celeriter! Fidelius erat miserrimus quoniam hoc malum sistere non poterat.</a:t>
            </a:r>
          </a:p>
          <a:p>
            <a:pPr marL="0" indent="0">
              <a:buNone/>
            </a:pPr>
            <a:r>
              <a:rPr lang="en-US" sz="2400" smtClean="0"/>
              <a:t>        Herodes </a:t>
            </a:r>
            <a:r>
              <a:rPr lang="en-US" sz="2400"/>
              <a:t>iussit Fidelium narrare Ioannis discipulis de hoc. Corpus ad sepulchretum portare eos adiuvit.</a:t>
            </a:r>
          </a:p>
          <a:p>
            <a:pPr marL="0" indent="0">
              <a:buNone/>
            </a:pPr>
            <a:r>
              <a:rPr lang="en-US" sz="2400" smtClean="0"/>
              <a:t>        Fideles </a:t>
            </a:r>
            <a:r>
              <a:rPr lang="en-US" sz="2400"/>
              <a:t>discipuli Ioannis properaverunt Capharnaum ut Iesui narrarent. Cupiebant manere cum Eo. Fidelius miserrime mansit ad Herodis regiam aliquamdiu, antequam cum credentibus in Capharnao se iungere poterat.</a:t>
            </a:r>
          </a:p>
          <a:p>
            <a:pPr marL="0" indent="0">
              <a:buNone/>
            </a:pP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lib-art.com/imgpainting/9/4/16049-salome-with-the-head-of-saint-john-guido-reni.jpg"/>
          <p:cNvPicPr>
            <a:picLocks noGrp="1"/>
          </p:cNvPicPr>
          <p:nvPr>
            <p:ph idx="1"/>
          </p:nvPr>
        </p:nvPicPr>
        <p:blipFill>
          <a:blip r:embed="rId2" cstate="print"/>
          <a:srcRect/>
          <a:stretch>
            <a:fillRect/>
          </a:stretch>
        </p:blipFill>
        <p:spPr bwMode="auto">
          <a:xfrm>
            <a:off x="2895600" y="2362200"/>
            <a:ext cx="2805239" cy="3962400"/>
          </a:xfrm>
          <a:prstGeom prst="rect">
            <a:avLst/>
          </a:prstGeom>
          <a:noFill/>
          <a:ln w="9525">
            <a:noFill/>
            <a:miter lim="800000"/>
            <a:headEnd/>
            <a:tailEnd/>
          </a:ln>
        </p:spPr>
      </p:pic>
      <p:sp>
        <p:nvSpPr>
          <p:cNvPr id="3" name="TextBox 2"/>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533400" y="2743200"/>
            <a:ext cx="8229600" cy="3276600"/>
          </a:xfrm>
          <a:effectLst/>
        </p:spPr>
        <p:txBody>
          <a:bodyPr/>
          <a:lstStyle/>
          <a:p>
            <a:pPr marL="742950" indent="-742950" eaLnBrk="1" hangingPunct="1">
              <a:buFontTx/>
              <a:buNone/>
            </a:pPr>
            <a:r>
              <a:rPr lang="en-US" smtClean="0"/>
              <a:t>       </a:t>
            </a:r>
            <a:r>
              <a:rPr lang="en-US" b="1" smtClean="0"/>
              <a:t>amare</a:t>
            </a:r>
            <a:r>
              <a:rPr lang="en-US" smtClean="0"/>
              <a:t>-m, -s, -t, -mus, -tis, -nt</a:t>
            </a:r>
          </a:p>
          <a:p>
            <a:pPr marL="742950" indent="-742950" eaLnBrk="1" hangingPunct="1">
              <a:buFontTx/>
              <a:buNone/>
            </a:pPr>
            <a:r>
              <a:rPr lang="en-US" smtClean="0"/>
              <a:t>        </a:t>
            </a:r>
            <a:r>
              <a:rPr lang="en-US" b="1" smtClean="0"/>
              <a:t>videre</a:t>
            </a:r>
            <a:r>
              <a:rPr lang="en-US" smtClean="0"/>
              <a:t>-m, -s, -t, -mus, -tis, -nt</a:t>
            </a:r>
          </a:p>
          <a:p>
            <a:pPr marL="742950" indent="-742950" eaLnBrk="1" hangingPunct="1">
              <a:buFontTx/>
              <a:buNone/>
            </a:pPr>
            <a:r>
              <a:rPr lang="en-US" smtClean="0"/>
              <a:t>          </a:t>
            </a:r>
            <a:r>
              <a:rPr lang="en-US" b="1" smtClean="0"/>
              <a:t>regere</a:t>
            </a:r>
            <a:r>
              <a:rPr lang="en-US" smtClean="0"/>
              <a:t>-m, -s, -t, -mus, -tis, -nt</a:t>
            </a:r>
          </a:p>
          <a:p>
            <a:pPr marL="742950" indent="-742950" eaLnBrk="1" hangingPunct="1">
              <a:buFontTx/>
              <a:buNone/>
            </a:pPr>
            <a:r>
              <a:rPr lang="en-US" smtClean="0"/>
              <a:t>            </a:t>
            </a:r>
            <a:r>
              <a:rPr lang="en-US" b="1" smtClean="0"/>
              <a:t>audire</a:t>
            </a:r>
            <a:r>
              <a:rPr lang="en-US" smtClean="0"/>
              <a:t>-m, -s, -t, -mus, -tis, -nt</a:t>
            </a:r>
          </a:p>
          <a:p>
            <a:pPr marL="742950" indent="-742950" eaLnBrk="1" hangingPunct="1">
              <a:buFontTx/>
              <a:buNone/>
            </a:pPr>
            <a:r>
              <a:rPr lang="en-US" smtClean="0"/>
              <a:t>              </a:t>
            </a:r>
            <a:r>
              <a:rPr lang="en-US" b="1" smtClean="0"/>
              <a:t>capere</a:t>
            </a:r>
            <a:r>
              <a:rPr lang="en-US" smtClean="0"/>
              <a:t>-m, -s, -t, -mus, -tis, -nt</a:t>
            </a:r>
          </a:p>
        </p:txBody>
      </p:sp>
      <p:sp>
        <p:nvSpPr>
          <p:cNvPr id="5" name="Title 4"/>
          <p:cNvSpPr>
            <a:spLocks noGrp="1"/>
          </p:cNvSpPr>
          <p:nvPr>
            <p:ph type="title"/>
          </p:nvPr>
        </p:nvSpPr>
        <p:spPr/>
        <p:txBody>
          <a:bodyPr/>
          <a:lstStyle/>
          <a:p>
            <a:r>
              <a:rPr lang="en-US" smtClean="0"/>
              <a:t>Imperfect Subjunctives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lstStyle/>
          <a:p>
            <a:pPr>
              <a:defRPr/>
            </a:pPr>
            <a:r>
              <a:rPr lang="en-US" smtClean="0">
                <a:solidFill>
                  <a:schemeClr val="tx1"/>
                </a:solidFill>
                <a:ea typeface="Verdana" pitchFamily="34" charset="0"/>
                <a:cs typeface="Verdana" pitchFamily="34" charset="0"/>
              </a:rPr>
              <a:t>Conjugation of Sum</a:t>
            </a:r>
            <a:endParaRPr lang="en-US" dirty="0">
              <a:solidFill>
                <a:schemeClr val="tx1"/>
              </a:solidFill>
            </a:endParaRPr>
          </a:p>
        </p:txBody>
      </p:sp>
      <p:sp>
        <p:nvSpPr>
          <p:cNvPr id="7171" name="Content Placeholder 2"/>
          <p:cNvSpPr>
            <a:spLocks noGrp="1"/>
          </p:cNvSpPr>
          <p:nvPr>
            <p:ph idx="1"/>
          </p:nvPr>
        </p:nvSpPr>
        <p:spPr>
          <a:xfrm>
            <a:off x="685800" y="1828800"/>
            <a:ext cx="7772400" cy="3048000"/>
          </a:xfrm>
          <a:effectLst/>
        </p:spPr>
        <p:txBody>
          <a:bodyPr/>
          <a:lstStyle/>
          <a:p>
            <a:pPr marL="742950" indent="-742950" eaLnBrk="1" hangingPunct="1">
              <a:buFontTx/>
              <a:buNone/>
            </a:pPr>
            <a:r>
              <a:rPr lang="en-US" b="1" smtClean="0">
                <a:latin typeface="Verdana" pitchFamily="34" charset="0"/>
                <a:ea typeface="Verdana" pitchFamily="34" charset="0"/>
                <a:cs typeface="Verdana" pitchFamily="34" charset="0"/>
              </a:rPr>
              <a:t> </a:t>
            </a:r>
            <a:r>
              <a:rPr lang="en-US" sz="2800" b="1" smtClean="0">
                <a:latin typeface="Verdana" pitchFamily="34" charset="0"/>
                <a:ea typeface="Verdana" pitchFamily="34" charset="0"/>
                <a:cs typeface="Verdana" pitchFamily="34" charset="0"/>
              </a:rPr>
              <a:t>SUM Present        SUM Imperfect</a:t>
            </a:r>
          </a:p>
          <a:p>
            <a:pPr marL="742950" indent="-742950" eaLnBrk="1" hangingPunct="1">
              <a:buFontTx/>
              <a:buNone/>
            </a:pPr>
            <a:r>
              <a:rPr lang="en-US" sz="2800" b="1" smtClean="0">
                <a:latin typeface="Verdana" pitchFamily="34" charset="0"/>
                <a:ea typeface="Verdana" pitchFamily="34" charset="0"/>
                <a:cs typeface="Verdana" pitchFamily="34" charset="0"/>
              </a:rPr>
              <a:t>  </a:t>
            </a:r>
          </a:p>
          <a:p>
            <a:pPr marL="742950" indent="-742950" eaLnBrk="1" hangingPunct="1">
              <a:buFontTx/>
              <a:buNone/>
            </a:pPr>
            <a:r>
              <a:rPr lang="en-US" sz="2800" b="1" smtClean="0">
                <a:latin typeface="Verdana" pitchFamily="34" charset="0"/>
                <a:ea typeface="Verdana" pitchFamily="34" charset="0"/>
                <a:cs typeface="Verdana" pitchFamily="34" charset="0"/>
              </a:rPr>
              <a:t>  </a:t>
            </a:r>
            <a:r>
              <a:rPr lang="en-US" sz="2800" smtClean="0">
                <a:latin typeface="Verdana" pitchFamily="34" charset="0"/>
                <a:ea typeface="Verdana" pitchFamily="34" charset="0"/>
                <a:cs typeface="Verdana" pitchFamily="34" charset="0"/>
              </a:rPr>
              <a:t>sim 	simus	essem	essemus</a:t>
            </a:r>
          </a:p>
          <a:p>
            <a:pPr marL="742950" indent="-742950" eaLnBrk="1" hangingPunct="1">
              <a:buFontTx/>
              <a:buNone/>
            </a:pPr>
            <a:r>
              <a:rPr lang="en-US" sz="2800" smtClean="0">
                <a:latin typeface="Verdana" pitchFamily="34" charset="0"/>
                <a:ea typeface="Verdana" pitchFamily="34" charset="0"/>
                <a:cs typeface="Verdana" pitchFamily="34" charset="0"/>
              </a:rPr>
              <a:t>  sis			sitis		esses	essetis</a:t>
            </a:r>
          </a:p>
          <a:p>
            <a:pPr marL="742950" indent="-742950" eaLnBrk="1" hangingPunct="1">
              <a:buFontTx/>
              <a:buNone/>
            </a:pPr>
            <a:r>
              <a:rPr lang="en-US" sz="2800" smtClean="0">
                <a:latin typeface="Verdana" pitchFamily="34" charset="0"/>
                <a:ea typeface="Verdana" pitchFamily="34" charset="0"/>
                <a:cs typeface="Verdana" pitchFamily="34" charset="0"/>
              </a:rPr>
              <a:t>  sit			sint		esset	essent</a:t>
            </a:r>
          </a:p>
          <a:p>
            <a:pPr marL="742950" indent="-742950" eaLnBrk="1" hangingPunct="1">
              <a:buFontTx/>
              <a:buNone/>
            </a:pPr>
            <a:endParaRPr lang="en-US" b="1" smtClean="0">
              <a:latin typeface="Verdana" pitchFamily="34" charset="0"/>
              <a:ea typeface="Verdana" pitchFamily="34" charset="0"/>
              <a:cs typeface="Verdana" pitchFamily="34" charset="0"/>
            </a:endParaRPr>
          </a:p>
          <a:p>
            <a:pPr marL="742950" indent="-742950" eaLnBrk="1" hangingPunct="1">
              <a:buFontTx/>
              <a:buNone/>
            </a:pPr>
            <a:r>
              <a:rPr lang="en-US" sz="2800" b="1" smtClean="0">
                <a:latin typeface="Verdana" pitchFamily="34" charset="0"/>
                <a:ea typeface="Verdana" pitchFamily="34" charset="0"/>
                <a:cs typeface="Verdana" pitchFamily="34" charset="0"/>
              </a:rPr>
              <a:t>   </a:t>
            </a:r>
            <a:endParaRPr lang="en-US" sz="280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533400" y="2209800"/>
            <a:ext cx="7772400" cy="3429000"/>
          </a:xfrm>
          <a:effectLst/>
        </p:spPr>
        <p:txBody>
          <a:bodyPr/>
          <a:lstStyle/>
          <a:p>
            <a:pPr>
              <a:buFontTx/>
              <a:buNone/>
            </a:pPr>
            <a:r>
              <a:rPr lang="en-US" sz="2800" b="1" smtClean="0">
                <a:latin typeface="Verdana" pitchFamily="34" charset="0"/>
                <a:ea typeface="Verdana" pitchFamily="34" charset="0"/>
                <a:cs typeface="Verdana" pitchFamily="34" charset="0"/>
              </a:rPr>
              <a:t>POSSUM  Present </a:t>
            </a:r>
            <a:br>
              <a:rPr lang="en-US" sz="2800" b="1" smtClean="0">
                <a:latin typeface="Verdana" pitchFamily="34" charset="0"/>
                <a:ea typeface="Verdana" pitchFamily="34" charset="0"/>
                <a:cs typeface="Verdana" pitchFamily="34" charset="0"/>
              </a:rPr>
            </a:br>
            <a:r>
              <a:rPr lang="en-US" sz="2800" b="1" smtClean="0">
                <a:latin typeface="Verdana" pitchFamily="34" charset="0"/>
                <a:ea typeface="Verdana" pitchFamily="34" charset="0"/>
                <a:cs typeface="Verdana" pitchFamily="34" charset="0"/>
              </a:rPr>
              <a:t>                        POSSUM Imperfect</a:t>
            </a:r>
          </a:p>
          <a:p>
            <a:pPr>
              <a:buFontTx/>
              <a:buNone/>
            </a:pPr>
            <a:endParaRPr lang="en-US" sz="2800" smtClean="0">
              <a:latin typeface="Verdana" pitchFamily="34" charset="0"/>
              <a:ea typeface="Verdana" pitchFamily="34" charset="0"/>
              <a:cs typeface="Verdana" pitchFamily="34" charset="0"/>
            </a:endParaRPr>
          </a:p>
          <a:p>
            <a:pPr>
              <a:buFontTx/>
              <a:buNone/>
            </a:pPr>
            <a:r>
              <a:rPr lang="en-US" sz="2800" smtClean="0">
                <a:latin typeface="Verdana" pitchFamily="34" charset="0"/>
                <a:ea typeface="Verdana" pitchFamily="34" charset="0"/>
                <a:cs typeface="Verdana" pitchFamily="34" charset="0"/>
              </a:rPr>
              <a:t>  possim  possimus  possem	possemus </a:t>
            </a:r>
          </a:p>
          <a:p>
            <a:pPr>
              <a:buFontTx/>
              <a:buNone/>
            </a:pPr>
            <a:r>
              <a:rPr lang="en-US" sz="2800" smtClean="0">
                <a:latin typeface="Verdana" pitchFamily="34" charset="0"/>
                <a:ea typeface="Verdana" pitchFamily="34" charset="0"/>
                <a:cs typeface="Verdana" pitchFamily="34" charset="0"/>
              </a:rPr>
              <a:t>  possis   possitis	posses	possetis</a:t>
            </a:r>
          </a:p>
          <a:p>
            <a:pPr>
              <a:buFontTx/>
              <a:buNone/>
            </a:pPr>
            <a:r>
              <a:rPr lang="en-US" sz="2800" smtClean="0">
                <a:latin typeface="Verdana" pitchFamily="34" charset="0"/>
                <a:ea typeface="Verdana" pitchFamily="34" charset="0"/>
                <a:cs typeface="Verdana" pitchFamily="34" charset="0"/>
              </a:rPr>
              <a:t>  possit   possint	posset	possent</a:t>
            </a:r>
            <a:r>
              <a:rPr lang="en-US" smtClean="0"/>
              <a:t/>
            </a:r>
            <a:br>
              <a:rPr lang="en-US" smtClean="0"/>
            </a:br>
            <a:endParaRPr lang="en-US" sz="4000" smtClean="0"/>
          </a:p>
        </p:txBody>
      </p:sp>
      <p:pic>
        <p:nvPicPr>
          <p:cNvPr id="7" name="tbImg" descr="possum4.jpg">
            <a:hlinkClick r:id="rId3" tgtFrame="_top"/>
          </p:cNvPr>
          <p:cNvPicPr/>
          <p:nvPr/>
        </p:nvPicPr>
        <p:blipFill>
          <a:blip r:embed="rId4" cstate="print"/>
          <a:srcRect/>
          <a:stretch>
            <a:fillRect/>
          </a:stretch>
        </p:blipFill>
        <p:spPr bwMode="auto">
          <a:xfrm>
            <a:off x="6096000" y="1371600"/>
            <a:ext cx="791845" cy="1214755"/>
          </a:xfrm>
          <a:prstGeom prst="rect">
            <a:avLst/>
          </a:prstGeom>
          <a:noFill/>
          <a:ln w="9525">
            <a:noFill/>
            <a:miter lim="800000"/>
            <a:headEnd/>
            <a:tailEnd/>
          </a:ln>
        </p:spPr>
      </p:pic>
      <p:sp>
        <p:nvSpPr>
          <p:cNvPr id="6" name="Title 1"/>
          <p:cNvSpPr txBox="1">
            <a:spLocks/>
          </p:cNvSpPr>
          <p:nvPr/>
        </p:nvSpPr>
        <p:spPr bwMode="auto">
          <a:xfrm>
            <a:off x="533400" y="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smtClean="0">
                <a:ln>
                  <a:noFill/>
                </a:ln>
                <a:solidFill>
                  <a:schemeClr val="tx1"/>
                </a:solidFill>
                <a:effectLst/>
                <a:uLnTx/>
                <a:uFillTx/>
                <a:latin typeface="+mj-lt"/>
                <a:ea typeface="Verdana" pitchFamily="34" charset="0"/>
                <a:cs typeface="Verdana" pitchFamily="34" charset="0"/>
              </a:rPr>
              <a:t>Conjugation of Sum</a:t>
            </a:r>
            <a:endParaRPr kumimoji="0" lang="en-US" sz="3600" b="0"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31612835"/>
              </p:ext>
            </p:extLst>
          </p:nvPr>
        </p:nvGraphicFramePr>
        <p:xfrm>
          <a:off x="457200" y="1219200"/>
          <a:ext cx="8229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916757" y="1295400"/>
            <a:ext cx="2438400" cy="646331"/>
          </a:xfrm>
          <a:prstGeom prst="rect">
            <a:avLst/>
          </a:prstGeom>
          <a:noFill/>
        </p:spPr>
        <p:txBody>
          <a:bodyPr wrap="square" rtlCol="0">
            <a:spAutoFit/>
          </a:bodyPr>
          <a:lstStyle/>
          <a:p>
            <a:r>
              <a:rPr lang="en-US" b="1" smtClean="0"/>
              <a:t>Main Verb</a:t>
            </a:r>
          </a:p>
          <a:p>
            <a:r>
              <a:rPr lang="en-US" smtClean="0"/>
              <a:t> </a:t>
            </a:r>
            <a:endParaRPr lang="en-US"/>
          </a:p>
        </p:txBody>
      </p:sp>
      <p:sp>
        <p:nvSpPr>
          <p:cNvPr id="9" name="TextBox 8"/>
          <p:cNvSpPr txBox="1"/>
          <p:nvPr/>
        </p:nvSpPr>
        <p:spPr>
          <a:xfrm>
            <a:off x="3810000" y="2895600"/>
            <a:ext cx="4419600" cy="646331"/>
          </a:xfrm>
          <a:prstGeom prst="rect">
            <a:avLst/>
          </a:prstGeom>
          <a:noFill/>
        </p:spPr>
        <p:txBody>
          <a:bodyPr wrap="square" rtlCol="0">
            <a:spAutoFit/>
          </a:bodyPr>
          <a:lstStyle/>
          <a:p>
            <a:r>
              <a:rPr lang="en-US" b="1" smtClean="0">
                <a:solidFill>
                  <a:srgbClr val="990033"/>
                </a:solidFill>
              </a:rPr>
              <a:t>Secondary clause with subjunctive verb</a:t>
            </a:r>
            <a:endParaRPr lang="en-US" b="1">
              <a:solidFill>
                <a:srgbClr val="990033"/>
              </a:solidFill>
            </a:endParaRPr>
          </a:p>
        </p:txBody>
      </p:sp>
      <p:sp>
        <p:nvSpPr>
          <p:cNvPr id="8" name="Title 1"/>
          <p:cNvSpPr txBox="1">
            <a:spLocks/>
          </p:cNvSpPr>
          <p:nvPr/>
        </p:nvSpPr>
        <p:spPr bwMode="auto">
          <a:xfrm>
            <a:off x="457200" y="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600" kern="0" smtClean="0">
                <a:latin typeface="+mj-lt"/>
                <a:ea typeface="Verdana" pitchFamily="34" charset="0"/>
                <a:cs typeface="Verdana" pitchFamily="34" charset="0"/>
              </a:rPr>
              <a:t>Consider the tenses.</a:t>
            </a:r>
            <a:endParaRPr kumimoji="0" lang="en-US" sz="3600" b="0" i="0" u="none" strike="noStrike" kern="0" cap="none" spc="0" normalizeH="0" baseline="0" noProof="0" dirty="0">
              <a:ln>
                <a:noFill/>
              </a:ln>
              <a:solidFill>
                <a:schemeClr val="tx1"/>
              </a:solidFill>
              <a:effectLst/>
              <a:uLnTx/>
              <a:uFillTx/>
              <a:latin typeface="+mj-lt"/>
              <a:ea typeface="+mj-ea"/>
              <a:cs typeface="+mj-cs"/>
            </a:endParaRPr>
          </a:p>
        </p:txBody>
      </p:sp>
      <p:sp>
        <p:nvSpPr>
          <p:cNvPr id="2" name="TextBox 1"/>
          <p:cNvSpPr txBox="1"/>
          <p:nvPr/>
        </p:nvSpPr>
        <p:spPr>
          <a:xfrm>
            <a:off x="838200" y="3810000"/>
            <a:ext cx="2516957" cy="646331"/>
          </a:xfrm>
          <a:prstGeom prst="rect">
            <a:avLst/>
          </a:prstGeom>
          <a:noFill/>
        </p:spPr>
        <p:txBody>
          <a:bodyPr wrap="square" rtlCol="0">
            <a:spAutoFit/>
          </a:bodyPr>
          <a:lstStyle/>
          <a:p>
            <a:r>
              <a:rPr lang="en-US" b="1"/>
              <a:t>Main Verb</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2286000" y="3048000"/>
            <a:ext cx="5715000" cy="3048000"/>
          </a:xfrm>
          <a:effectLst/>
        </p:spPr>
        <p:txBody>
          <a:bodyPr/>
          <a:lstStyle/>
          <a:p>
            <a:pPr>
              <a:buFontTx/>
              <a:buNone/>
            </a:pPr>
            <a:r>
              <a:rPr lang="en-US" sz="2800" smtClean="0"/>
              <a:t>Why was it done?</a:t>
            </a:r>
          </a:p>
          <a:p>
            <a:pPr>
              <a:buFontTx/>
              <a:buNone/>
            </a:pPr>
            <a:r>
              <a:rPr lang="en-US" sz="2800" smtClean="0"/>
              <a:t>        She did it from love.</a:t>
            </a:r>
          </a:p>
          <a:p>
            <a:pPr>
              <a:buFontTx/>
              <a:buNone/>
            </a:pPr>
            <a:r>
              <a:rPr lang="en-US" sz="2800" smtClean="0"/>
              <a:t>            She sang because of love.</a:t>
            </a:r>
          </a:p>
          <a:p>
            <a:pPr>
              <a:buFontTx/>
              <a:buNone/>
            </a:pPr>
            <a:r>
              <a:rPr lang="en-US" sz="2800" smtClean="0"/>
              <a:t>                  Cantavit amore.</a:t>
            </a:r>
          </a:p>
        </p:txBody>
      </p:sp>
      <p:pic>
        <p:nvPicPr>
          <p:cNvPr id="5" name="image10" descr="http://imgtn3.qbyrd.com/ts?t=9069171196614621577&amp;pid=23296&amp;ppid=14"/>
          <p:cNvPicPr/>
          <p:nvPr/>
        </p:nvPicPr>
        <p:blipFill>
          <a:blip r:embed="rId2" cstate="print"/>
          <a:srcRect/>
          <a:stretch>
            <a:fillRect/>
          </a:stretch>
        </p:blipFill>
        <p:spPr bwMode="auto">
          <a:xfrm>
            <a:off x="1143000" y="4267200"/>
            <a:ext cx="1173480" cy="1214755"/>
          </a:xfrm>
          <a:prstGeom prst="rect">
            <a:avLst/>
          </a:prstGeom>
          <a:noFill/>
          <a:ln w="9525">
            <a:noFill/>
            <a:miter lim="800000"/>
            <a:headEnd/>
            <a:tailEnd/>
          </a:ln>
        </p:spPr>
      </p:pic>
      <p:sp>
        <p:nvSpPr>
          <p:cNvPr id="7" name="Title 1"/>
          <p:cNvSpPr>
            <a:spLocks noGrp="1"/>
          </p:cNvSpPr>
          <p:nvPr>
            <p:ph type="title"/>
          </p:nvPr>
        </p:nvSpPr>
        <p:spPr>
          <a:xfrm>
            <a:off x="533400" y="0"/>
            <a:ext cx="7772400" cy="1143000"/>
          </a:xfrm>
        </p:spPr>
        <p:txBody>
          <a:bodyPr/>
          <a:lstStyle/>
          <a:p>
            <a:pPr>
              <a:defRPr/>
            </a:pPr>
            <a:r>
              <a:rPr lang="en-US" smtClean="0">
                <a:solidFill>
                  <a:schemeClr val="tx1"/>
                </a:solidFill>
                <a:ea typeface="Verdana" pitchFamily="34" charset="0"/>
                <a:cs typeface="Verdana" pitchFamily="34" charset="0"/>
              </a:rPr>
              <a:t>Ablative of Cause</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685800" y="2438400"/>
            <a:ext cx="8001000" cy="3048000"/>
          </a:xfrm>
          <a:effectLst/>
        </p:spPr>
        <p:txBody>
          <a:bodyPr/>
          <a:lstStyle/>
          <a:p>
            <a:pPr>
              <a:buFontTx/>
              <a:buNone/>
            </a:pPr>
            <a:r>
              <a:rPr lang="en-US" i="1" smtClean="0"/>
              <a:t>You do one!</a:t>
            </a:r>
          </a:p>
          <a:p>
            <a:pPr>
              <a:buFontTx/>
              <a:buNone/>
            </a:pPr>
            <a:r>
              <a:rPr lang="en-US" smtClean="0"/>
              <a:t>       He did it………from………</a:t>
            </a:r>
          </a:p>
          <a:p>
            <a:pPr>
              <a:buFontTx/>
              <a:buNone/>
            </a:pPr>
            <a:endParaRPr lang="en-US" i="1" smtClean="0"/>
          </a:p>
          <a:p>
            <a:pPr>
              <a:buFontTx/>
              <a:buNone/>
            </a:pPr>
            <a:r>
              <a:rPr lang="en-US" i="1" smtClean="0"/>
              <a:t>          </a:t>
            </a:r>
            <a:r>
              <a:rPr lang="en-US" smtClean="0"/>
              <a:t>They did it……..from ……….</a:t>
            </a:r>
          </a:p>
        </p:txBody>
      </p:sp>
      <p:sp>
        <p:nvSpPr>
          <p:cNvPr id="4" name="Title 3"/>
          <p:cNvSpPr>
            <a:spLocks noGrp="1"/>
          </p:cNvSpPr>
          <p:nvPr>
            <p:ph type="title"/>
          </p:nvPr>
        </p:nvSpPr>
        <p:spPr/>
        <p:txBody>
          <a:bodyPr/>
          <a:lstStyle/>
          <a:p>
            <a:r>
              <a:rPr lang="en-US" smtClean="0"/>
              <a:t>Can you try it in English?</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533400" y="1600200"/>
            <a:ext cx="8077200" cy="3048000"/>
          </a:xfrm>
          <a:effectLst/>
        </p:spPr>
        <p:txBody>
          <a:bodyPr/>
          <a:lstStyle/>
          <a:p>
            <a:pPr marL="742950" indent="-742950" eaLnBrk="1" hangingPunct="1">
              <a:buFontTx/>
              <a:buNone/>
            </a:pPr>
            <a:r>
              <a:rPr lang="en-US" b="1" smtClean="0"/>
              <a:t>    </a:t>
            </a:r>
            <a:endParaRPr lang="en-US" sz="3000" b="1" smtClean="0"/>
          </a:p>
          <a:p>
            <a:pPr marL="742950" indent="-742950" eaLnBrk="1" hangingPunct="1">
              <a:buFontTx/>
              <a:buNone/>
            </a:pPr>
            <a:r>
              <a:rPr lang="en-US" sz="3000" smtClean="0">
                <a:latin typeface="Verdana" pitchFamily="34" charset="0"/>
                <a:ea typeface="Verdana" pitchFamily="34" charset="0"/>
                <a:cs typeface="Verdana" pitchFamily="34" charset="0"/>
              </a:rPr>
              <a:t>  armatus		arithmetica</a:t>
            </a:r>
          </a:p>
          <a:p>
            <a:pPr marL="742950" indent="-742950" eaLnBrk="1" hangingPunct="1">
              <a:buFontTx/>
              <a:buNone/>
            </a:pPr>
            <a:r>
              <a:rPr lang="en-US" sz="3000" smtClean="0">
                <a:latin typeface="Verdana" pitchFamily="34" charset="0"/>
                <a:ea typeface="Verdana" pitchFamily="34" charset="0"/>
                <a:cs typeface="Verdana" pitchFamily="34" charset="0"/>
              </a:rPr>
              <a:t>  clemens		elephantus</a:t>
            </a:r>
          </a:p>
          <a:p>
            <a:pPr marL="742950" indent="-742950" eaLnBrk="1" hangingPunct="1">
              <a:buFontTx/>
              <a:buNone/>
            </a:pPr>
            <a:r>
              <a:rPr lang="en-US" sz="3000" smtClean="0">
                <a:latin typeface="Verdana" pitchFamily="34" charset="0"/>
                <a:ea typeface="Verdana" pitchFamily="34" charset="0"/>
                <a:cs typeface="Verdana" pitchFamily="34" charset="0"/>
              </a:rPr>
              <a:t>  natalis			inopia</a:t>
            </a:r>
          </a:p>
          <a:p>
            <a:pPr marL="742950" indent="-742950" eaLnBrk="1" hangingPunct="1">
              <a:buFontTx/>
              <a:buNone/>
            </a:pPr>
            <a:r>
              <a:rPr lang="en-US" sz="3000" smtClean="0">
                <a:latin typeface="Verdana" pitchFamily="34" charset="0"/>
                <a:ea typeface="Verdana" pitchFamily="34" charset="0"/>
                <a:cs typeface="Verdana" pitchFamily="34" charset="0"/>
              </a:rPr>
              <a:t>  quamquam		paedagogus</a:t>
            </a:r>
          </a:p>
        </p:txBody>
      </p:sp>
      <p:pic>
        <p:nvPicPr>
          <p:cNvPr id="5" name="image17" descr="http://imgtn2.qbyrd.com/ts?t=14705657223948087111&amp;pid=23296&amp;ppid=15"/>
          <p:cNvPicPr/>
          <p:nvPr/>
        </p:nvPicPr>
        <p:blipFill>
          <a:blip r:embed="rId2" cstate="print"/>
          <a:srcRect/>
          <a:stretch>
            <a:fillRect/>
          </a:stretch>
        </p:blipFill>
        <p:spPr bwMode="auto">
          <a:xfrm>
            <a:off x="7162800" y="4876800"/>
            <a:ext cx="1146175" cy="1214755"/>
          </a:xfrm>
          <a:prstGeom prst="rect">
            <a:avLst/>
          </a:prstGeom>
          <a:noFill/>
          <a:ln w="9525">
            <a:noFill/>
            <a:miter lim="800000"/>
            <a:headEnd/>
            <a:tailEnd/>
          </a:ln>
        </p:spPr>
      </p:pic>
      <p:sp>
        <p:nvSpPr>
          <p:cNvPr id="6" name="Title 1"/>
          <p:cNvSpPr txBox="1">
            <a:spLocks/>
          </p:cNvSpPr>
          <p:nvPr/>
        </p:nvSpPr>
        <p:spPr bwMode="auto">
          <a:xfrm>
            <a:off x="533400" y="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smtClean="0">
                <a:ln>
                  <a:noFill/>
                </a:ln>
                <a:solidFill>
                  <a:schemeClr val="tx1"/>
                </a:solidFill>
                <a:effectLst/>
                <a:uLnTx/>
                <a:uFillTx/>
                <a:latin typeface="+mj-lt"/>
                <a:ea typeface="Verdana" pitchFamily="34" charset="0"/>
                <a:cs typeface="Verdana" pitchFamily="34" charset="0"/>
              </a:rPr>
              <a:t>Vocabulary</a:t>
            </a:r>
            <a:endParaRPr kumimoji="0" lang="en-US" sz="3600" b="0" i="0" u="none" strike="noStrike" kern="0" cap="none" spc="0" normalizeH="0" baseline="0" noProof="0" dirty="0">
              <a:ln>
                <a:noFill/>
              </a:ln>
              <a:solidFill>
                <a:schemeClr val="tx1"/>
              </a:solidFill>
              <a:effectLst/>
              <a:uLnTx/>
              <a:uFillTx/>
              <a:latin typeface="+mj-lt"/>
              <a:ea typeface="+mj-ea"/>
              <a:cs typeface="+mj-cs"/>
            </a:endParaRPr>
          </a:p>
        </p:txBody>
      </p:sp>
      <p:pic>
        <p:nvPicPr>
          <p:cNvPr id="9" name="il_fi" descr="http://webmaths.files.wordpress.com/2010/09/210px-arithmetic_symbols_svg.png"/>
          <p:cNvPicPr/>
          <p:nvPr/>
        </p:nvPicPr>
        <p:blipFill>
          <a:blip r:embed="rId3" cstate="print"/>
          <a:srcRect/>
          <a:stretch>
            <a:fillRect/>
          </a:stretch>
        </p:blipFill>
        <p:spPr bwMode="auto">
          <a:xfrm>
            <a:off x="1981200" y="4724400"/>
            <a:ext cx="16764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Romans</Template>
  <TotalTime>1036</TotalTime>
  <Words>805</Words>
  <Application>Microsoft Office PowerPoint</Application>
  <PresentationFormat>On-screen Show (4:3)</PresentationFormat>
  <Paragraphs>123</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Romans</vt:lpstr>
      <vt:lpstr>    Dominus regnat; tremant populi; sedet super cherubim.</vt:lpstr>
      <vt:lpstr>PowerPoint Presentation</vt:lpstr>
      <vt:lpstr>Imperfect Subjunctives</vt:lpstr>
      <vt:lpstr>Conjugation of Sum</vt:lpstr>
      <vt:lpstr>PowerPoint Presentation</vt:lpstr>
      <vt:lpstr>PowerPoint Presentation</vt:lpstr>
      <vt:lpstr>Ablative of Cause</vt:lpstr>
      <vt:lpstr>Can you try it in English?</vt:lpstr>
      <vt:lpstr>PowerPoint Presentation</vt:lpstr>
      <vt:lpstr>Vocabulary</vt:lpstr>
      <vt:lpstr>Exercise A.</vt:lpstr>
      <vt:lpstr>Exercise B.</vt:lpstr>
      <vt:lpstr>Exercise C.</vt:lpstr>
      <vt:lpstr>Exercise D.</vt:lpstr>
      <vt:lpstr>Farming Methods</vt:lpstr>
      <vt:lpstr>A Real Man is…</vt:lpstr>
      <vt:lpstr>PowerPoint Presentation</vt:lpstr>
      <vt:lpstr>PowerPoint Presentation</vt:lpstr>
      <vt:lpstr>PowerPoint Presentation</vt:lpstr>
      <vt:lpstr>PowerPoint Presentation</vt:lpstr>
      <vt:lpstr>PowerPoint Presentation</vt:lpstr>
      <vt:lpstr>Reading Lesson</vt:lpstr>
      <vt:lpstr>PowerPoint Presentation</vt:lpstr>
      <vt:lpstr>Reading Lesson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Latin in the Christian Trivium?</dc:title>
  <dc:creator>Customer</dc:creator>
  <cp:lastModifiedBy>Owner</cp:lastModifiedBy>
  <cp:revision>132</cp:revision>
  <cp:lastPrinted>1601-01-01T00:00:00Z</cp:lastPrinted>
  <dcterms:created xsi:type="dcterms:W3CDTF">2010-04-22T18:49:57Z</dcterms:created>
  <dcterms:modified xsi:type="dcterms:W3CDTF">2019-06-11T10:29:35Z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TC010902931033</vt:lpwstr>
  </property>
</Properties>
</file>