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56" r:id="rId2"/>
    <p:sldId id="265" r:id="rId3"/>
    <p:sldId id="277" r:id="rId4"/>
    <p:sldId id="263" r:id="rId5"/>
    <p:sldId id="280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59" r:id="rId14"/>
    <p:sldId id="260" r:id="rId15"/>
    <p:sldId id="261" r:id="rId16"/>
    <p:sldId id="267" r:id="rId17"/>
    <p:sldId id="278" r:id="rId18"/>
    <p:sldId id="282" r:id="rId19"/>
    <p:sldId id="290" r:id="rId20"/>
    <p:sldId id="269" r:id="rId21"/>
    <p:sldId id="268" r:id="rId22"/>
    <p:sldId id="270" r:id="rId23"/>
    <p:sldId id="271" r:id="rId24"/>
    <p:sldId id="272" r:id="rId25"/>
    <p:sldId id="276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4F4033"/>
    <a:srgbClr val="BEAB9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731" autoAdjust="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48" cy="480627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2" y="0"/>
            <a:ext cx="3170248" cy="480627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C4C488-039E-4E1D-AB98-E4924DF609C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2" tIns="46886" rIns="93772" bIns="468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9" y="4560287"/>
            <a:ext cx="5851504" cy="4320783"/>
          </a:xfrm>
          <a:prstGeom prst="rect">
            <a:avLst/>
          </a:prstGeom>
        </p:spPr>
        <p:txBody>
          <a:bodyPr vert="horz" lIns="93772" tIns="46886" rIns="93772" bIns="468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956"/>
            <a:ext cx="3170248" cy="480626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2" y="9118956"/>
            <a:ext cx="3170248" cy="480626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0905C6-2E4D-4D0E-A8E7-EF9FFEC26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9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hispanic_hm_pg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9583-DA5D-4634-B014-839D99342F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5397-3E22-4096-BDDB-A0850B11B6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AFDC-8A74-415E-987D-B4421ED0B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AFDC-8A74-415E-987D-B4421ED0B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57D93-D846-4DE5-8F86-729759BB6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268D-F0B0-4B04-B914-E5FDA03AB8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436C-C695-4324-8F8B-E1ADA17F4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BDEE-7EF8-4924-B82B-904807A19C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673D-AB99-48E2-92B9-2C8F85824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FA92-2F24-43BE-A5EA-D36FE5FA0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24D5-9ACA-4C77-A5EA-48E18AD377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7A8C6-BB9F-49F6-BBDE-C902190E08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ispanic_hm_pg2_V2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364FAFDC-8A74-415E-987D-B4421ED0B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0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>
                <a:solidFill>
                  <a:srgbClr val="990033"/>
                </a:solidFill>
                <a:latin typeface="Copperplate Gothic Bold" pitchFamily="34" charset="0"/>
              </a:rPr>
              <a:t/>
            </a:r>
            <a:br>
              <a:rPr lang="en-US" sz="4800" smtClean="0">
                <a:solidFill>
                  <a:srgbClr val="990033"/>
                </a:solidFill>
                <a:latin typeface="Copperplate Gothic Bold" pitchFamily="34" charset="0"/>
              </a:rPr>
            </a:br>
            <a:endParaRPr lang="en-US" sz="4800" dirty="0" smtClean="0">
              <a:solidFill>
                <a:srgbClr val="990033"/>
              </a:solidFill>
              <a:latin typeface="Copperplate Gothic Bold" pitchFamily="34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971800" y="63246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>
              <a:solidFill>
                <a:srgbClr val="990033"/>
              </a:solidFill>
              <a:latin typeface="Comic Sans MS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6400800" cy="914400"/>
          </a:xfrm>
        </p:spPr>
        <p:txBody>
          <a:bodyPr/>
          <a:lstStyle/>
          <a:p>
            <a:pPr algn="l"/>
            <a:r>
              <a:rPr lang="en-US" sz="5400" smtClean="0"/>
              <a:t>Chapter Six</a:t>
            </a:r>
            <a:endParaRPr lang="en-US" sz="5400"/>
          </a:p>
        </p:txBody>
      </p:sp>
      <p:sp>
        <p:nvSpPr>
          <p:cNvPr id="7" name="TextBox 6"/>
          <p:cNvSpPr txBox="1"/>
          <p:nvPr/>
        </p:nvSpPr>
        <p:spPr>
          <a:xfrm>
            <a:off x="1600200" y="2971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Et factum est mihi Verbum Tuum in gaudium, et laetitia cordis mei.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80010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i="1" smtClean="0"/>
              <a:t>Active Voice                Passive Voice</a:t>
            </a:r>
          </a:p>
          <a:p>
            <a:pPr>
              <a:buFontTx/>
              <a:buNone/>
            </a:pPr>
            <a:r>
              <a:rPr lang="en-US" smtClean="0"/>
              <a:t>faciam faciamus          faciar  faciamur</a:t>
            </a:r>
          </a:p>
          <a:p>
            <a:pPr>
              <a:buFontTx/>
              <a:buNone/>
            </a:pPr>
            <a:r>
              <a:rPr lang="en-US" smtClean="0"/>
              <a:t>facias   faciatis            faciaris  faciamini</a:t>
            </a:r>
          </a:p>
          <a:p>
            <a:pPr>
              <a:buFontTx/>
              <a:buNone/>
            </a:pPr>
            <a:r>
              <a:rPr lang="en-US" smtClean="0"/>
              <a:t>faciat    faciant             faciatur  faciantur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Conjugation of facio.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Purpose Clause</a:t>
            </a: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We do something so that we can accomplish something else.</a:t>
            </a:r>
          </a:p>
        </p:txBody>
      </p:sp>
      <p:pic>
        <p:nvPicPr>
          <p:cNvPr id="4" name="il_fi" descr="http://img2.timeinc.net/ew/dynamic/imgs/110331/idol-elimination_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9624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Tenses of verbs?</a:t>
            </a: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Main verb in the Indicative Mood.</a:t>
            </a:r>
          </a:p>
          <a:p>
            <a:pPr>
              <a:buFontTx/>
              <a:buNone/>
            </a:pPr>
            <a:r>
              <a:rPr lang="en-US" smtClean="0"/>
              <a:t>  Purpose clause verb in the subjunctive mood.</a:t>
            </a:r>
          </a:p>
          <a:p>
            <a:pPr>
              <a:buFontTx/>
              <a:buNone/>
            </a:pPr>
            <a:r>
              <a:rPr lang="en-US" smtClean="0"/>
              <a:t>  Introduce the clause with </a:t>
            </a:r>
            <a:r>
              <a:rPr lang="en-US" b="1" smtClean="0"/>
              <a:t>ut</a:t>
            </a:r>
            <a:r>
              <a:rPr lang="en-US" smtClean="0"/>
              <a:t> or </a:t>
            </a:r>
            <a:r>
              <a:rPr lang="en-US" b="1" smtClean="0"/>
              <a:t>ne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3048000"/>
          </a:xfrm>
        </p:spPr>
        <p:txBody>
          <a:bodyPr/>
          <a:lstStyle/>
          <a:p>
            <a:pPr marL="742950" indent="-742950" eaLnBrk="1" hangingPunct="1">
              <a:buFontTx/>
              <a:buNone/>
            </a:pPr>
            <a:r>
              <a:rPr lang="en-US" b="1" smtClean="0"/>
              <a:t>    </a:t>
            </a:r>
            <a:endParaRPr lang="en-US" sz="3000" b="1" smtClean="0"/>
          </a:p>
          <a:p>
            <a:pPr marL="742950" indent="-742950" eaLnBrk="1" hangingPunct="1">
              <a:buFontTx/>
              <a:buNone/>
            </a:pPr>
            <a:r>
              <a:rPr lang="en-US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necessarius             caput</a:t>
            </a:r>
          </a:p>
          <a:p>
            <a:pPr marL="742950" indent="-742950" eaLnBrk="1" hangingPunct="1">
              <a:buFontTx/>
              <a:buNone/>
            </a:pPr>
            <a:r>
              <a:rPr lang="en-US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tranquillus               fames</a:t>
            </a:r>
          </a:p>
          <a:p>
            <a:pPr marL="742950" indent="-742950" eaLnBrk="1" hangingPunct="1">
              <a:buFontTx/>
              <a:buNone/>
            </a:pPr>
            <a:r>
              <a:rPr lang="en-US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placide                    sella</a:t>
            </a:r>
          </a:p>
          <a:p>
            <a:pPr marL="742950" indent="-742950" eaLnBrk="1" hangingPunct="1">
              <a:buFontTx/>
              <a:buNone/>
            </a:pPr>
            <a:r>
              <a:rPr lang="en-US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quasi                       socius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Vocabulary</a:t>
            </a:r>
            <a:endParaRPr lang="en-US"/>
          </a:p>
        </p:txBody>
      </p:sp>
      <p:pic>
        <p:nvPicPr>
          <p:cNvPr id="6" name="il_fi" descr="http://www.3drender.com/jbirn/ea/figures/HeadWir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76600"/>
            <a:ext cx="1169319" cy="182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thecuriousclan.files.wordpress.com/2008/04/egg-chai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05000"/>
            <a:ext cx="1955800" cy="18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ranquil lagoon bora bora island french polynes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0292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3048000"/>
          </a:xfrm>
        </p:spPr>
        <p:txBody>
          <a:bodyPr/>
          <a:lstStyle/>
          <a:p>
            <a:pPr marL="742950" indent="-742950" eaLnBrk="1" hangingPunct="1">
              <a:buFontTx/>
              <a:buNone/>
            </a:pPr>
            <a:r>
              <a:rPr lang="en-US" b="1" smtClean="0"/>
              <a:t> </a:t>
            </a:r>
            <a:endParaRPr 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 ventus              contendo</a:t>
            </a:r>
          </a:p>
          <a:p>
            <a:pPr marL="742950" indent="-742950" eaLnBrk="1" hangingPunct="1">
              <a:buFontTx/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 vicus                 excipio</a:t>
            </a:r>
          </a:p>
          <a:p>
            <a:pPr marL="742950" indent="-742950" eaLnBrk="1" hangingPunct="1">
              <a:buFontTx/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 turbo                 intendo</a:t>
            </a:r>
          </a:p>
          <a:p>
            <a:pPr marL="742950" indent="-742950" eaLnBrk="1" hangingPunct="1">
              <a:buFontTx/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 cedo                  procedo</a:t>
            </a:r>
          </a:p>
          <a:p>
            <a:pPr marL="742950" indent="-742950" eaLnBrk="1" hangingPunct="1">
              <a:buFontTx/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en-US" smtClean="0"/>
          </a:p>
          <a:p>
            <a:pPr marL="742950" indent="-742950" eaLnBrk="1" hangingPunct="1">
              <a:buFontTx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Vocabulary</a:t>
            </a:r>
            <a:endParaRPr lang="en-US"/>
          </a:p>
        </p:txBody>
      </p:sp>
      <p:pic>
        <p:nvPicPr>
          <p:cNvPr id="6" name="il_fi" descr="http://www.treehugger.com/wind-turbines-spain-y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95800"/>
            <a:ext cx="2127250" cy="171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   </a:t>
            </a:r>
            <a:r>
              <a:rPr lang="en-US" i="1" smtClean="0"/>
              <a:t>Active Voice             Passive Voice</a:t>
            </a:r>
          </a:p>
          <a:p>
            <a:pPr>
              <a:buFontTx/>
              <a:buNone/>
            </a:pPr>
            <a:endParaRPr lang="en-US" i="1" smtClean="0"/>
          </a:p>
          <a:p>
            <a:pPr>
              <a:buFontTx/>
              <a:buNone/>
            </a:pPr>
            <a:r>
              <a:rPr lang="en-US" i="1" smtClean="0"/>
              <a:t>______   _______   _______   _______</a:t>
            </a:r>
          </a:p>
          <a:p>
            <a:pPr>
              <a:buFontTx/>
              <a:buNone/>
            </a:pPr>
            <a:endParaRPr lang="en-US" i="1" smtClean="0"/>
          </a:p>
          <a:p>
            <a:pPr>
              <a:buNone/>
            </a:pPr>
            <a:r>
              <a:rPr lang="en-US" i="1" smtClean="0"/>
              <a:t>______   _______   _______   _______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None/>
            </a:pPr>
            <a:r>
              <a:rPr lang="en-US" i="1" smtClean="0"/>
              <a:t>______   _______   _______   _______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A.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</a:t>
            </a:r>
          </a:p>
          <a:p>
            <a:pPr>
              <a:buFontTx/>
              <a:buNone/>
            </a:pPr>
            <a:r>
              <a:rPr lang="en-US" smtClean="0"/>
              <a:t>    </a:t>
            </a:r>
            <a:r>
              <a:rPr lang="en-US" sz="2400" smtClean="0"/>
              <a:t>1.   I am writing this so you may see.</a:t>
            </a:r>
          </a:p>
          <a:p>
            <a:pPr>
              <a:buFontTx/>
              <a:buNone/>
            </a:pPr>
            <a:r>
              <a:rPr lang="en-US" sz="2400" smtClean="0"/>
              <a:t>    </a:t>
            </a:r>
            <a:r>
              <a:rPr lang="en-US" sz="2400" i="1" smtClean="0">
                <a:solidFill>
                  <a:srgbClr val="0070C0"/>
                </a:solidFill>
              </a:rPr>
              <a:t>For what purpose am I writing this?   </a:t>
            </a:r>
            <a:br>
              <a:rPr lang="en-US" sz="2400" i="1" smtClean="0">
                <a:solidFill>
                  <a:srgbClr val="0070C0"/>
                </a:solidFill>
              </a:rPr>
            </a:br>
            <a:r>
              <a:rPr lang="en-US" sz="2400" i="1" smtClean="0">
                <a:solidFill>
                  <a:srgbClr val="0070C0"/>
                </a:solidFill>
              </a:rPr>
              <a:t>                 So you may see.</a:t>
            </a:r>
          </a:p>
          <a:p>
            <a:pPr>
              <a:buFontTx/>
              <a:buNone/>
            </a:pPr>
            <a:r>
              <a:rPr lang="en-US" sz="2400" smtClean="0"/>
              <a:t>              ut videas  (or in pl. ut videatis)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B.</a:t>
            </a:r>
            <a:endParaRPr lang="en-US"/>
          </a:p>
        </p:txBody>
      </p:sp>
      <p:pic>
        <p:nvPicPr>
          <p:cNvPr id="6" name="il_fi" descr="http://poemshape.files.wordpress.com/2009/04/what-you-d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endParaRPr lang="en-US" u="sng" smtClean="0"/>
          </a:p>
          <a:p>
            <a:pPr>
              <a:buFontTx/>
              <a:buNone/>
            </a:pPr>
            <a:r>
              <a:rPr lang="en-US" sz="2400" smtClean="0"/>
              <a:t>1.    Monet nos ut moveamus/ procedamus/ putemus.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           He warns us so we may move.</a:t>
            </a:r>
            <a:br>
              <a:rPr lang="en-US" sz="2400" smtClean="0"/>
            </a:br>
            <a:r>
              <a:rPr lang="en-US" sz="2400" smtClean="0"/>
              <a:t>       He warns us so we may go forth.</a:t>
            </a:r>
          </a:p>
          <a:p>
            <a:pPr>
              <a:buFontTx/>
              <a:buNone/>
            </a:pPr>
            <a:r>
              <a:rPr lang="en-US" sz="2400" smtClean="0"/>
              <a:t>           He warns us so we may think.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C.</a:t>
            </a:r>
            <a:endParaRPr lang="en-US"/>
          </a:p>
        </p:txBody>
      </p:sp>
      <p:pic>
        <p:nvPicPr>
          <p:cNvPr id="6" name="il_fi" descr="http://www.irinfo.org/articles/Images/9_11_2001_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724400"/>
            <a:ext cx="1854200" cy="143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US" sz="2400" smtClean="0"/>
              <a:t>I am being sent to fight/ to feel/ to sail.</a:t>
            </a:r>
            <a:br>
              <a:rPr lang="en-US" sz="2400" smtClean="0"/>
            </a:br>
            <a:endParaRPr lang="en-US" sz="2400" smtClean="0"/>
          </a:p>
          <a:p>
            <a:pPr lvl="2">
              <a:buFontTx/>
              <a:buNone/>
            </a:pPr>
            <a:r>
              <a:rPr lang="en-US" smtClean="0"/>
              <a:t>    Mittor ut pugnem. </a:t>
            </a:r>
          </a:p>
          <a:p>
            <a:pPr lvl="2">
              <a:buFontTx/>
              <a:buNone/>
            </a:pPr>
            <a:r>
              <a:rPr lang="en-US" smtClean="0"/>
              <a:t>    Mittor ut sentiam</a:t>
            </a:r>
          </a:p>
          <a:p>
            <a:pPr lvl="2">
              <a:buFontTx/>
              <a:buNone/>
            </a:pPr>
            <a:r>
              <a:rPr lang="en-US" smtClean="0"/>
              <a:t>    Mittor ut navigem.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D. </a:t>
            </a:r>
            <a:endParaRPr lang="en-US"/>
          </a:p>
        </p:txBody>
      </p:sp>
      <p:pic>
        <p:nvPicPr>
          <p:cNvPr id="6" name="Picture 5" descr="DouginIraq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413223"/>
            <a:ext cx="2514600" cy="381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Exercise E.</a:t>
            </a: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1. Defendimus nostras sorores ut adiuventur.</a:t>
            </a:r>
          </a:p>
          <a:p>
            <a:pPr>
              <a:buFontTx/>
              <a:buNone/>
            </a:pPr>
            <a:r>
              <a:rPr lang="en-US" sz="2400" smtClean="0"/>
              <a:t>     We are defending our sisters…. </a:t>
            </a:r>
          </a:p>
          <a:p>
            <a:pPr>
              <a:buFontTx/>
              <a:buNone/>
            </a:pPr>
            <a:r>
              <a:rPr lang="en-US" sz="2400" smtClean="0"/>
              <a:t>        Why?  For what purpose?</a:t>
            </a:r>
          </a:p>
          <a:p>
            <a:pPr>
              <a:buFontTx/>
              <a:buNone/>
            </a:pPr>
            <a:r>
              <a:rPr lang="en-US" sz="2400" smtClean="0"/>
              <a:t>    so they may be helped.    (Notice the passive voice of adiuventur.)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5" name="il_fi" descr="http://t2.gstatic.com/images?q=tbn:ANd9GcRVhmgQWc2xNiLOgVjV8zE3W2ll0XuBPdSsKWzrkEMaCa5aUlIkhg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1695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Contents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772400" cy="3048000"/>
          </a:xfrm>
          <a:effectLst/>
        </p:spPr>
        <p:txBody>
          <a:bodyPr/>
          <a:lstStyle/>
          <a:p>
            <a:pPr marL="742950" indent="-742950" eaLnBrk="1" hangingPunct="1">
              <a:buFontTx/>
              <a:buNone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3200" dirty="0" smtClean="0">
                <a:ea typeface="Verdana" pitchFamily="34" charset="0"/>
                <a:cs typeface="Verdana" pitchFamily="34" charset="0"/>
              </a:rPr>
              <a:t>Subjunctive Mood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ea typeface="Verdana" pitchFamily="34" charset="0"/>
                <a:cs typeface="Verdana" pitchFamily="34" charset="0"/>
              </a:rPr>
            </a:br>
            <a:endParaRPr lang="en-US" dirty="0" smtClean="0">
              <a:ea typeface="Verdana" pitchFamily="34" charset="0"/>
              <a:cs typeface="Verdana" pitchFamily="34" charset="0"/>
            </a:endParaRPr>
          </a:p>
          <a:p>
            <a:pPr marL="742950" indent="-742950" eaLnBrk="1" hangingPunct="1">
              <a:buFontTx/>
              <a:buNone/>
              <a:defRPr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       Mood of “unreality”.</a:t>
            </a:r>
          </a:p>
          <a:p>
            <a:pPr marL="742950" indent="-742950" eaLnBrk="1" hangingPunct="1">
              <a:buFontTx/>
              <a:buNone/>
              <a:defRPr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          Has the “wrong” vowel.</a:t>
            </a: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endParaRPr lang="en-US" u="sng" smtClean="0"/>
          </a:p>
          <a:p>
            <a:pPr>
              <a:buFontTx/>
              <a:buNone/>
            </a:pPr>
            <a:endParaRPr lang="en-US" u="sng" smtClean="0"/>
          </a:p>
          <a:p>
            <a:pPr>
              <a:buFontTx/>
              <a:buNone/>
            </a:pPr>
            <a:r>
              <a:rPr lang="en-US" smtClean="0"/>
              <a:t>    </a:t>
            </a:r>
          </a:p>
        </p:txBody>
      </p:sp>
      <p:pic>
        <p:nvPicPr>
          <p:cNvPr id="23557" name="Picture 2" descr="http://t3.gstatic.com/images?q=tbn:ANd9GcSj7wxF1tCpSsdNlkiZMj9ghwHOnCgPa5kWYQs-3axvP_4UI80&amp;t=1&amp;usg=__UDOv2umLxLitAFDZbxmXeSfQpt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86200"/>
            <a:ext cx="2873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Sea of Galilee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smtClean="0"/>
              <a:t>   Prim</a:t>
            </a:r>
            <a:r>
              <a:rPr lang="en-US" sz="2000" smtClean="0"/>
              <a:t>ā</a:t>
            </a:r>
            <a:r>
              <a:rPr lang="en-US" sz="2400" smtClean="0"/>
              <a:t> </a:t>
            </a:r>
            <a:r>
              <a:rPr lang="en-US" sz="2400"/>
              <a:t>luce, multis diebus postea, omnes amici et multitudo cum Iesu et discipulis ad  Lacum </a:t>
            </a:r>
            <a:r>
              <a:rPr lang="en-US" sz="2400" smtClean="0"/>
              <a:t>Galileae </a:t>
            </a:r>
            <a:r>
              <a:rPr lang="en-US" sz="2400"/>
              <a:t>convenerunt. Iesus docere constitutit, et multitudo, cupida auscultandi Eum, crevit. In navigium descendit ubi Iacobus et Ioannes erant et sedens, docere incepit.</a:t>
            </a:r>
          </a:p>
          <a:p>
            <a:pPr marL="0" indent="0">
              <a:buNone/>
            </a:pPr>
            <a:r>
              <a:rPr lang="en-US" sz="2400" smtClean="0"/>
              <a:t>   Pascha </a:t>
            </a:r>
            <a:r>
              <a:rPr lang="en-US" sz="2400"/>
              <a:t>Iudaeorum erat prope; dies erat iucundissimus. Multitudo discere a Iesu voluit. Itaque multas parabolas huic multitudini Iesus docuit.</a:t>
            </a:r>
          </a:p>
          <a:p>
            <a:pPr marL="0" indent="0">
              <a:buNone/>
            </a:pPr>
            <a:r>
              <a:rPr lang="en-US" sz="2400"/>
              <a:t>Vespere Iesus filios </a:t>
            </a:r>
            <a:r>
              <a:rPr lang="en-US" sz="2400" smtClean="0"/>
              <a:t>Zebedaei </a:t>
            </a:r>
            <a:r>
              <a:rPr lang="en-US" sz="2400"/>
              <a:t>navigium ad alteram partem </a:t>
            </a:r>
            <a:r>
              <a:rPr lang="en-US" sz="2400" smtClean="0"/>
              <a:t>lac</a:t>
            </a:r>
            <a:r>
              <a:rPr lang="en-US" sz="2000" smtClean="0"/>
              <a:t>ū</a:t>
            </a:r>
            <a:r>
              <a:rPr lang="en-US" sz="2400" smtClean="0"/>
              <a:t>s navigare </a:t>
            </a:r>
            <a:r>
              <a:rPr lang="en-US" sz="2400"/>
              <a:t>iussit.</a:t>
            </a:r>
            <a:endParaRPr lang="en-US" sz="28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Lesson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       </a:t>
            </a:r>
            <a:r>
              <a:rPr lang="en-US" sz="2400"/>
              <a:t>Iesus, defessus, dormire incepit. Alii navigium movens trans lacum observaverunt. Sedentes in alio navigio erant Fidelius et Chuza. Tempestatem venientem non observaverant. Tempestates magnae saepe ad Mare Galileae venerunt.</a:t>
            </a:r>
          </a:p>
          <a:p>
            <a:pPr marL="0" indent="0">
              <a:buNone/>
            </a:pPr>
            <a:r>
              <a:rPr lang="en-US" sz="2400" smtClean="0"/>
              <a:t>        Ob </a:t>
            </a:r>
            <a:r>
              <a:rPr lang="en-US" sz="2400"/>
              <a:t>Suam lassitudinem et famem, Iesus dormiebat in constrato navigi dum caela nigra facta sunt. Ferus ventus ululans super mare tremulum per montes involabat. Fluct</a:t>
            </a:r>
            <a:r>
              <a:rPr lang="en-US" sz="2000"/>
              <a:t>ū</a:t>
            </a:r>
            <a:r>
              <a:rPr lang="en-US" sz="2400"/>
              <a:t>s surrexerunt et ceciderunt in </a:t>
            </a:r>
            <a:r>
              <a:rPr lang="en-US" sz="2400" smtClean="0"/>
              <a:t>navigium</a:t>
            </a:r>
            <a:r>
              <a:rPr lang="en-US" sz="2400"/>
              <a:t>. </a:t>
            </a:r>
            <a:endParaRPr lang="en-US" sz="2800" smtClean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Reading Lesson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        </a:t>
            </a:r>
          </a:p>
          <a:p>
            <a:pPr marL="0" indent="0">
              <a:buNone/>
            </a:pPr>
            <a:r>
              <a:rPr lang="en-US" sz="2400" b="1" smtClean="0"/>
              <a:t>         </a:t>
            </a:r>
            <a:r>
              <a:rPr lang="en-US" sz="2400"/>
              <a:t>Magna tempestas furere incepit. Alba spuma omnium pedes lavavit. Periculum crevit dum navigia aqu</a:t>
            </a:r>
            <a:r>
              <a:rPr lang="en-US" sz="2000"/>
              <a:t>ā</a:t>
            </a:r>
            <a:r>
              <a:rPr lang="en-US" sz="2400"/>
              <a:t> completa sunt. Alia navigia ad litus redierunt sed illi in illo navigio magno cum metu spectaverunt</a:t>
            </a:r>
            <a:r>
              <a:rPr lang="en-US" sz="2400" smtClean="0"/>
              <a:t>.</a:t>
            </a:r>
            <a:br>
              <a:rPr lang="en-US" sz="2400" smtClean="0"/>
            </a:br>
            <a:r>
              <a:rPr lang="en-US" sz="2400" smtClean="0"/>
              <a:t>       Discipuli </a:t>
            </a:r>
            <a:r>
              <a:rPr lang="en-US" sz="2400"/>
              <a:t>in navigio timore mortis territi sunt. Quomodo eorum Dominus dormire poterat  dum  contra  mare  ferum  contenderunt? Timore exclamaverunt dum ad Eum ad </a:t>
            </a:r>
            <a:r>
              <a:rPr lang="en-US" sz="2400" smtClean="0"/>
              <a:t>constratum navigi </a:t>
            </a:r>
            <a:r>
              <a:rPr lang="en-US" sz="2400"/>
              <a:t>titubaverunt.</a:t>
            </a:r>
          </a:p>
          <a:p>
            <a:pPr marL="0" indent="0">
              <a:buNone/>
            </a:pPr>
            <a:endParaRPr lang="en-US" sz="2400"/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Reading Lesson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smtClean="0"/>
              <a:t>    “</a:t>
            </a:r>
            <a:r>
              <a:rPr lang="en-US" sz="2400"/>
              <a:t>Domine, serva nos! Nos perituros esse cogitas-ne?” clamaverunt.</a:t>
            </a:r>
          </a:p>
          <a:p>
            <a:pPr marL="0" indent="0">
              <a:buNone/>
            </a:pPr>
            <a:r>
              <a:rPr lang="en-US" sz="2400" smtClean="0"/>
              <a:t>   Respondit </a:t>
            </a:r>
            <a:r>
              <a:rPr lang="en-US" sz="2400"/>
              <a:t>Iesus, “Cur timetis, O homines parvae fidei?”</a:t>
            </a:r>
          </a:p>
          <a:p>
            <a:pPr marL="0" indent="0">
              <a:buNone/>
            </a:pPr>
            <a:r>
              <a:rPr lang="en-US" sz="2400" smtClean="0"/>
              <a:t>   Tunc </a:t>
            </a:r>
            <a:r>
              <a:rPr lang="en-US" sz="2400"/>
              <a:t>surrexit. Placide in tempestate magn</a:t>
            </a:r>
            <a:r>
              <a:rPr lang="en-US" sz="2000"/>
              <a:t>ā</a:t>
            </a:r>
            <a:r>
              <a:rPr lang="en-US" sz="2400"/>
              <a:t> stetit; intendit manum Suam. Tempestatem, quasi ea esset homo, iussit, dicens, “Pax! Es tranquilla!”</a:t>
            </a:r>
          </a:p>
          <a:p>
            <a:pPr marL="0" indent="0">
              <a:buNone/>
            </a:pPr>
            <a:r>
              <a:rPr lang="en-US" sz="2400" smtClean="0"/>
              <a:t>   Ventus </a:t>
            </a:r>
            <a:r>
              <a:rPr lang="en-US" sz="2400"/>
              <a:t>cessavit, et erat tranquillus.</a:t>
            </a:r>
          </a:p>
          <a:p>
            <a:pPr marL="0" indent="0">
              <a:buNone/>
            </a:pPr>
            <a:r>
              <a:rPr lang="en-US" sz="2400" smtClean="0"/>
              <a:t>   Tum </a:t>
            </a:r>
            <a:r>
              <a:rPr lang="en-US" sz="2400"/>
              <a:t>discipuli maxime timebant, et inter se dixerunt, </a:t>
            </a:r>
            <a:r>
              <a:rPr lang="en-US" sz="2400" smtClean="0"/>
              <a:t>  “</a:t>
            </a:r>
            <a:r>
              <a:rPr lang="en-US" sz="2400"/>
              <a:t>Quod genus hominis est </a:t>
            </a:r>
            <a:r>
              <a:rPr lang="en-US" sz="2400" smtClean="0"/>
              <a:t>Hic?  Etiam </a:t>
            </a:r>
            <a:r>
              <a:rPr lang="en-US" sz="2400"/>
              <a:t>ventus et mare Ei serviunt."</a:t>
            </a:r>
          </a:p>
          <a:p>
            <a:pPr marL="0" indent="0">
              <a:buNone/>
            </a:pPr>
            <a:r>
              <a:rPr lang="en-US" sz="2400" smtClean="0"/>
              <a:t>   Mox </a:t>
            </a:r>
            <a:r>
              <a:rPr lang="en-US" sz="2400"/>
              <a:t>vela dederunt, et trans lacum navigabant iterum.</a:t>
            </a:r>
          </a:p>
          <a:p>
            <a:endParaRPr lang="en-US" sz="2000" smtClean="0"/>
          </a:p>
          <a:p>
            <a:endParaRPr lang="en-US" sz="2000" smtClean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Reading Lesson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ttp://www.unicorngraphics.com/shop/store/catalog/large/chri00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2057400"/>
            <a:ext cx="4729163" cy="3962400"/>
          </a:xfr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Reading Lesson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724400"/>
          </a:xfrm>
        </p:spPr>
        <p:txBody>
          <a:bodyPr/>
          <a:lstStyle/>
          <a:p>
            <a:pPr marL="742950" indent="-742950" eaLnBrk="1" hangingPunct="1">
              <a:buFontTx/>
              <a:buNone/>
            </a:pPr>
            <a:r>
              <a:rPr lang="en-US" smtClean="0"/>
              <a:t>INDICATIVE:  </a:t>
            </a:r>
            <a:r>
              <a:rPr lang="en-US" sz="2400" smtClean="0">
                <a:latin typeface="Arial Black" pitchFamily="34" charset="0"/>
              </a:rPr>
              <a:t>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She is smart.  Is she smart?</a:t>
            </a:r>
          </a:p>
          <a:p>
            <a:pPr marL="742950" indent="-742950" eaLnBrk="1" hangingPunct="1">
              <a:buFontTx/>
              <a:buNone/>
            </a:pPr>
            <a:endParaRPr lang="en-US" smtClean="0"/>
          </a:p>
          <a:p>
            <a:pPr marL="742950" indent="-742950" eaLnBrk="1" hangingPunct="1">
              <a:buFontTx/>
              <a:buNone/>
            </a:pPr>
            <a:r>
              <a:rPr lang="en-US" smtClean="0"/>
              <a:t>IMPERATIVE:  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Go, be smart!</a:t>
            </a:r>
            <a:r>
              <a:rPr lang="en-US" smtClean="0"/>
              <a:t> </a:t>
            </a:r>
          </a:p>
          <a:p>
            <a:pPr marL="742950" indent="-742950" eaLnBrk="1" hangingPunct="1">
              <a:buFontTx/>
              <a:buNone/>
            </a:pPr>
            <a:endParaRPr lang="en-US" smtClean="0"/>
          </a:p>
          <a:p>
            <a:pPr marL="742950" indent="-742950" eaLnBrk="1" hangingPunct="1">
              <a:buFontTx/>
              <a:buNone/>
            </a:pPr>
            <a:r>
              <a:rPr lang="en-US" smtClean="0"/>
              <a:t>SUBJUNCTIVE: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She may be smart.</a:t>
            </a:r>
            <a:b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Let her be smart.</a:t>
            </a:r>
            <a:b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She should be smart.</a:t>
            </a:r>
            <a:b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If she is smart, …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Moods in Latin</a:t>
            </a:r>
            <a:endParaRPr lang="en-US"/>
          </a:p>
        </p:txBody>
      </p:sp>
      <p:pic>
        <p:nvPicPr>
          <p:cNvPr id="6" name="il_fi" descr="http://3.bp.blogspot.com/_5E_qiRhuut4/TNbRyNL2UbI/AAAAAAAABlk/u5w4dEv9TwY/s1600/FC+smart+girl+k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0"/>
            <a:ext cx="1231900" cy="16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marL="742950" indent="-742950" eaLnBrk="1" hangingPunct="1">
              <a:buFontTx/>
              <a:buNone/>
            </a:pPr>
            <a:r>
              <a:rPr lang="en-US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marL="742950" indent="-742950" eaLnBrk="1" hangingPunct="1">
              <a:buFontTx/>
              <a:buNone/>
            </a:pP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Now YOU make up some sentences!</a:t>
            </a:r>
          </a:p>
          <a:p>
            <a:pPr marL="742950" indent="-742950" eaLnBrk="1" hangingPunct="1">
              <a:buFontTx/>
              <a:buNone/>
            </a:pP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If…</a:t>
            </a:r>
            <a:b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she may….</a:t>
            </a:r>
            <a:b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He should…</a:t>
            </a:r>
            <a:b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Let them…</a:t>
            </a:r>
          </a:p>
          <a:p>
            <a:pPr marL="742950" indent="-742950" eaLnBrk="1" hangingPunct="1">
              <a:buFontTx/>
              <a:buNone/>
            </a:pP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Original Sentences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They are the NEW vowels for each conjugation when forming the subjunctive mood.</a:t>
            </a:r>
          </a:p>
          <a:p>
            <a:pPr algn="ctr">
              <a:buFontTx/>
              <a:buNone/>
            </a:pPr>
            <a:endParaRPr lang="en-US" sz="4000" smtClean="0"/>
          </a:p>
          <a:p>
            <a:pPr algn="ctr">
              <a:buFontTx/>
              <a:buNone/>
            </a:pPr>
            <a:r>
              <a:rPr lang="en-US" sz="4000" smtClean="0"/>
              <a:t>W</a:t>
            </a:r>
            <a:r>
              <a:rPr lang="en-US" sz="4000" smtClean="0">
                <a:solidFill>
                  <a:srgbClr val="FF0000"/>
                </a:solidFill>
              </a:rPr>
              <a:t>e</a:t>
            </a:r>
            <a:r>
              <a:rPr lang="en-US" sz="4000" smtClean="0"/>
              <a:t> f</a:t>
            </a:r>
            <a:r>
              <a:rPr lang="en-US" sz="4000" smtClean="0">
                <a:solidFill>
                  <a:srgbClr val="FF0000"/>
                </a:solidFill>
              </a:rPr>
              <a:t>ea</a:t>
            </a:r>
            <a:r>
              <a:rPr lang="en-US" sz="4000" smtClean="0"/>
              <a:t>r </a:t>
            </a:r>
            <a:r>
              <a:rPr lang="en-US" sz="4000" smtClean="0">
                <a:solidFill>
                  <a:srgbClr val="FF0000"/>
                </a:solidFill>
              </a:rPr>
              <a:t>a</a:t>
            </a:r>
            <a:r>
              <a:rPr lang="en-US" sz="4000" smtClean="0"/>
              <a:t> l</a:t>
            </a:r>
            <a:r>
              <a:rPr lang="en-US" sz="4000" smtClean="0">
                <a:solidFill>
                  <a:srgbClr val="FF0000"/>
                </a:solidFill>
              </a:rPr>
              <a:t>ia</a:t>
            </a:r>
            <a:r>
              <a:rPr lang="en-US" sz="4000" smtClean="0"/>
              <a:t>r?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are those vowels in red?</a:t>
            </a:r>
            <a:endParaRPr lang="en-US"/>
          </a:p>
        </p:txBody>
      </p:sp>
      <p:pic>
        <p:nvPicPr>
          <p:cNvPr id="6" name="il_fi" descr="http://www.freeuni.edu.ge/shortprograms/blog/wp-content/uploads/2008/12/fea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876800"/>
            <a:ext cx="1612900" cy="123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Conjugation of porto.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r>
              <a:rPr lang="en-US" sz="2800" i="1" smtClean="0"/>
              <a:t>Active Voice                     Passive Voice  </a:t>
            </a:r>
          </a:p>
          <a:p>
            <a:pPr>
              <a:buFontTx/>
              <a:buNone/>
            </a:pPr>
            <a:r>
              <a:rPr lang="en-US" smtClean="0"/>
              <a:t> portem   portemus        porter    portemur</a:t>
            </a:r>
          </a:p>
          <a:p>
            <a:pPr>
              <a:buFontTx/>
              <a:buNone/>
            </a:pPr>
            <a:r>
              <a:rPr lang="en-US" smtClean="0"/>
              <a:t> portes    portetis           porteris  portemini</a:t>
            </a:r>
          </a:p>
          <a:p>
            <a:pPr>
              <a:buFontTx/>
              <a:buNone/>
            </a:pPr>
            <a:r>
              <a:rPr lang="en-US" smtClean="0"/>
              <a:t> portet     portent           portetur  portentur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Conjugation of teneo.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r>
              <a:rPr lang="en-US" i="1" smtClean="0"/>
              <a:t>Active Voice               Passive Voice</a:t>
            </a:r>
          </a:p>
          <a:p>
            <a:pPr>
              <a:buFontTx/>
              <a:buNone/>
            </a:pPr>
            <a:r>
              <a:rPr lang="en-US" smtClean="0"/>
              <a:t>teneam  teneamus      tenear   teneamur</a:t>
            </a:r>
          </a:p>
          <a:p>
            <a:pPr>
              <a:buFontTx/>
              <a:buNone/>
            </a:pPr>
            <a:r>
              <a:rPr lang="en-US" smtClean="0"/>
              <a:t>teneas   teneatis         tenearis teneamini</a:t>
            </a:r>
          </a:p>
          <a:p>
            <a:pPr>
              <a:buFontTx/>
              <a:buNone/>
            </a:pPr>
            <a:r>
              <a:rPr lang="en-US" smtClean="0"/>
              <a:t>teneat    teneant        teneatur  teneantur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80010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i="1" smtClean="0"/>
              <a:t>Active Voice               Passive Voice</a:t>
            </a:r>
          </a:p>
          <a:p>
            <a:pPr>
              <a:buFontTx/>
              <a:buNone/>
            </a:pPr>
            <a:r>
              <a:rPr lang="en-US" smtClean="0"/>
              <a:t>credam   credamus     credar      credamur</a:t>
            </a:r>
          </a:p>
          <a:p>
            <a:pPr>
              <a:buFontTx/>
              <a:buNone/>
            </a:pPr>
            <a:r>
              <a:rPr lang="en-US" smtClean="0"/>
              <a:t>credas    credatis        credaris   credamini</a:t>
            </a:r>
          </a:p>
          <a:p>
            <a:pPr>
              <a:buFontTx/>
              <a:buNone/>
            </a:pPr>
            <a:r>
              <a:rPr lang="en-US" smtClean="0"/>
              <a:t>credat     credant       credatur   credantur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Conjugation of credo.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010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i="1" smtClean="0"/>
              <a:t>Active Voice                   Passive Voice</a:t>
            </a:r>
          </a:p>
          <a:p>
            <a:pPr>
              <a:buFontTx/>
              <a:buNone/>
            </a:pPr>
            <a:r>
              <a:rPr lang="en-US" smtClean="0"/>
              <a:t>audiam  audiamus         audiar  audiamur</a:t>
            </a:r>
          </a:p>
          <a:p>
            <a:pPr>
              <a:buFontTx/>
              <a:buNone/>
            </a:pPr>
            <a:r>
              <a:rPr lang="en-US" smtClean="0"/>
              <a:t>audias   audiatis            audiaris audiamini</a:t>
            </a:r>
          </a:p>
          <a:p>
            <a:pPr>
              <a:buFontTx/>
              <a:buNone/>
            </a:pPr>
            <a:r>
              <a:rPr lang="en-US" smtClean="0"/>
              <a:t>audiat    audiat             audiatur  audiantur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Present Tense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Conjugation of audio.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man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847</TotalTime>
  <Words>690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Romans</vt:lpstr>
      <vt:lpstr>  </vt:lpstr>
      <vt:lpstr>Contents</vt:lpstr>
      <vt:lpstr>Moods in Latin</vt:lpstr>
      <vt:lpstr>Original Sentences</vt:lpstr>
      <vt:lpstr>Why are those vowels in red?</vt:lpstr>
      <vt:lpstr>Conjugation of porto.</vt:lpstr>
      <vt:lpstr>Conjugation of teneo.</vt:lpstr>
      <vt:lpstr>PowerPoint Presentation</vt:lpstr>
      <vt:lpstr>Conjugation of audio.</vt:lpstr>
      <vt:lpstr>Conjugation of facio.</vt:lpstr>
      <vt:lpstr>Purpose Clause</vt:lpstr>
      <vt:lpstr>Tenses of verbs?</vt:lpstr>
      <vt:lpstr>Vocabulary</vt:lpstr>
      <vt:lpstr>Vocabulary</vt:lpstr>
      <vt:lpstr>Exercise A.</vt:lpstr>
      <vt:lpstr>Exercise B.</vt:lpstr>
      <vt:lpstr>Exercise C.</vt:lpstr>
      <vt:lpstr>Exercise D. </vt:lpstr>
      <vt:lpstr>Exercise E.</vt:lpstr>
      <vt:lpstr>The Sea of Galilee</vt:lpstr>
      <vt:lpstr>Reading Lesson</vt:lpstr>
      <vt:lpstr>PowerPoint Presentation</vt:lpstr>
      <vt:lpstr>PowerPoint Presentation</vt:lpstr>
      <vt:lpstr>PowerPoint Presentation</vt:lpstr>
      <vt:lpstr>Reading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 Latin in the Christian Trivium?</dc:title>
  <dc:creator>Customer</dc:creator>
  <cp:lastModifiedBy>Owner</cp:lastModifiedBy>
  <cp:revision>101</cp:revision>
  <cp:lastPrinted>1601-01-01T00:00:00Z</cp:lastPrinted>
  <dcterms:created xsi:type="dcterms:W3CDTF">2010-04-22T18:49:57Z</dcterms:created>
  <dcterms:modified xsi:type="dcterms:W3CDTF">2019-01-18T15:06:07Z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TC010902931033</vt:lpwstr>
  </property>
</Properties>
</file>