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68" r:id="rId1"/>
  </p:sldMasterIdLst>
  <p:notesMasterIdLst>
    <p:notesMasterId r:id="rId19"/>
  </p:notesMasterIdLst>
  <p:sldIdLst>
    <p:sldId id="256" r:id="rId2"/>
    <p:sldId id="257" r:id="rId3"/>
    <p:sldId id="277" r:id="rId4"/>
    <p:sldId id="263" r:id="rId5"/>
    <p:sldId id="259" r:id="rId6"/>
    <p:sldId id="261" r:id="rId7"/>
    <p:sldId id="267" r:id="rId8"/>
    <p:sldId id="278" r:id="rId9"/>
    <p:sldId id="282" r:id="rId10"/>
    <p:sldId id="269" r:id="rId11"/>
    <p:sldId id="268" r:id="rId12"/>
    <p:sldId id="270" r:id="rId13"/>
    <p:sldId id="272" r:id="rId14"/>
    <p:sldId id="273" r:id="rId15"/>
    <p:sldId id="283" r:id="rId16"/>
    <p:sldId id="275" r:id="rId17"/>
    <p:sldId id="285" r:id="rId1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800000"/>
    <a:srgbClr val="4F4033"/>
    <a:srgbClr val="BEAB9C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9" autoAdjust="0"/>
    <p:restoredTop sz="94634" autoAdjust="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47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48" cy="480627"/>
          </a:xfrm>
          <a:prstGeom prst="rect">
            <a:avLst/>
          </a:prstGeom>
        </p:spPr>
        <p:txBody>
          <a:bodyPr vert="horz" lIns="93772" tIns="46886" rIns="93772" bIns="46886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12" y="0"/>
            <a:ext cx="3170248" cy="480627"/>
          </a:xfrm>
          <a:prstGeom prst="rect">
            <a:avLst/>
          </a:prstGeom>
        </p:spPr>
        <p:txBody>
          <a:bodyPr vert="horz" lIns="93772" tIns="46886" rIns="93772" bIns="46886" rtlCol="0"/>
          <a:lstStyle>
            <a:lvl1pPr algn="r">
              <a:defRPr sz="1200"/>
            </a:lvl1pPr>
          </a:lstStyle>
          <a:p>
            <a:pPr>
              <a:defRPr/>
            </a:pPr>
            <a:fld id="{79A82780-ED7F-4689-A344-7985B970CCA8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72" tIns="46886" rIns="93772" bIns="46886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49" y="4560287"/>
            <a:ext cx="5851504" cy="4320783"/>
          </a:xfrm>
          <a:prstGeom prst="rect">
            <a:avLst/>
          </a:prstGeom>
        </p:spPr>
        <p:txBody>
          <a:bodyPr vert="horz" lIns="93772" tIns="46886" rIns="93772" bIns="4688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8956"/>
            <a:ext cx="3170248" cy="480626"/>
          </a:xfrm>
          <a:prstGeom prst="rect">
            <a:avLst/>
          </a:prstGeom>
        </p:spPr>
        <p:txBody>
          <a:bodyPr vert="horz" lIns="93772" tIns="46886" rIns="93772" bIns="4688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12" y="9118956"/>
            <a:ext cx="3170248" cy="480626"/>
          </a:xfrm>
          <a:prstGeom prst="rect">
            <a:avLst/>
          </a:prstGeom>
        </p:spPr>
        <p:txBody>
          <a:bodyPr vert="horz" lIns="93772" tIns="46886" rIns="93772" bIns="46886" rtlCol="0" anchor="b"/>
          <a:lstStyle>
            <a:lvl1pPr algn="r">
              <a:defRPr sz="1200"/>
            </a:lvl1pPr>
          </a:lstStyle>
          <a:p>
            <a:pPr>
              <a:defRPr/>
            </a:pPr>
            <a:fld id="{94F95EA6-95A7-41F6-9FEB-ECB6B21404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597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BF7A82-6AA3-419B-A9F5-DBBD14A67F6F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7" name="Picture 7" descr="hispanic_hm_pg1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166" y="0"/>
            <a:ext cx="9137667" cy="6858000"/>
          </a:xfrm>
          <a:prstGeom prst="rect">
            <a:avLst/>
          </a:prstGeom>
          <a:noFill/>
        </p:spPr>
      </p:pic>
      <p:sp>
        <p:nvSpPr>
          <p:cNvPr id="40968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2057400"/>
          </a:xfrm>
        </p:spPr>
        <p:txBody>
          <a:bodyPr/>
          <a:lstStyle>
            <a:lvl1pPr algn="ctr">
              <a:defRPr smtClean="0"/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40969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81000"/>
            <a:ext cx="6400800" cy="914400"/>
          </a:xfrm>
        </p:spPr>
        <p:txBody>
          <a:bodyPr/>
          <a:lstStyle>
            <a:lvl1pPr marL="0" indent="0" algn="ctr">
              <a:buFontTx/>
              <a:buNone/>
              <a:defRPr sz="2400" smtClean="0"/>
            </a:lvl1pPr>
          </a:lstStyle>
          <a:p>
            <a:r>
              <a:rPr lang="en-US" smtClean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8" grpId="0" autoUpdateAnimBg="0"/>
      <p:bldP spid="40969" grpId="0" build="p" autoUpdateAnimBg="0" advAuto="0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096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879EE-7C19-4DB0-8D68-10A2FD2159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5F161-8879-4066-887D-A6664A17F4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67818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82296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657600"/>
            <a:ext cx="82296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6D2C2-DA23-4002-A8E2-74B6407BCF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67818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219200"/>
            <a:ext cx="4038600" cy="47244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6D2C2-DA23-4002-A8E2-74B6407BCF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4ED21-B33E-4350-9CB1-775FDBAD10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22CEC-8577-46F6-8769-CBC555F85F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4EBE3-D5E5-4ED2-937B-B2B1FF0857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AAEFE-E529-45C6-B297-726EDF617F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6F987-E3FA-4F98-B5CF-4FB0C24C02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79B82-97CD-46D6-8937-B049E757C3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79361-B6BA-4A2E-A32D-E1E44880B9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67644-CE3E-42E5-B318-6AB5E9A616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hispanic_hm_pg2_V2"/>
          <p:cNvPicPr>
            <a:picLocks noChangeAspect="1" noChangeArrowheads="1"/>
          </p:cNvPicPr>
          <p:nvPr/>
        </p:nvPicPr>
        <p:blipFill>
          <a:blip r:embed="rId15" cstate="print"/>
          <a:stretch>
            <a:fillRect/>
          </a:stretch>
        </p:blipFill>
        <p:spPr bwMode="auto">
          <a:xfrm>
            <a:off x="3166" y="0"/>
            <a:ext cx="9137667" cy="685800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6781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1"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400">
                <a:latin typeface="Times New Roman" pitchFamily="18" charset="0"/>
              </a:defRPr>
            </a:lvl1pPr>
          </a:lstStyle>
          <a:p>
            <a:pPr>
              <a:defRPr/>
            </a:pPr>
            <a:fld id="{98D6D2C2-DA23-4002-A8E2-74B6407BCF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6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m/imgres?imgurl=http://www.thebigday.com/\ai\members\7C2C96A3-983F-40A1-99F0-0988A125F00A-15.jpg&amp;imgrefurl=http://studyingsocieties.wikispaces.com/Roman+Daily+Life&amp;usg=__Oms4tmqxJgbtJAb2M1Bef3h_5r8=&amp;h=235&amp;w=300&amp;sz=22&amp;hl=en&amp;start=14&amp;sig2=IazTngFFheFk3WjwaOxyiA&amp;zoom=1&amp;tbnid=3scGG9pg5b_mAM:&amp;tbnh=165&amp;tbnw=206&amp;ei=G37QTLWiKYzEsAO3k9yhAg&amp;prev=/images?q=roman+dinner&amp;hl=en&amp;biw=1171&amp;bih=684&amp;gbv=2&amp;tbs=isch:1&amp;itbs=1&amp;iact=rc&amp;dur=512&amp;oei=An7QTNmSIoPmsQOx9aChAg&amp;esq=2&amp;page=2&amp;ndsp=14&amp;ved=1t:429,r:9,s:14&amp;tx=141&amp;ty=97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hyperlink" Target="http://www.google.com/imgres?imgurl=http://www.epicurious.com/images/gourmet/menus/roman.jpg&amp;imgrefurl=http://www.epicurious.com/recipes/food/views/Lacinato-Kale-and-Leek-Flan-107821&amp;usg=__HgqtablV2o7WrVR4_6skXrJq8s4=&amp;h=277&amp;w=259&amp;sz=22&amp;hl=en&amp;start=38&amp;sig2=PiTsa0WvSsk7WXtNa-wrtg&amp;zoom=1&amp;tbnid=y4nEy19R1VaERM:&amp;tbnh=163&amp;tbnw=153&amp;ei=Zn7QTLbgN4WCsQO0xNiaAg&amp;prev=/images?q=ancient+roman+menu&amp;hl=en&amp;biw=1171&amp;bih=684&amp;gbv=2&amp;tbs=isch:1&amp;itbs=1&amp;iact=hc&amp;vpx=921&amp;vpy=135&amp;dur=124&amp;hovh=221&amp;hovw=207&amp;tx=135&amp;ty=109&amp;oei=VH7QTM-nIZC2sAPUmM2fAg&amp;esq=3&amp;page=3&amp;ndsp=15&amp;ved=1t:429,r:4,s:3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2895600"/>
            <a:ext cx="5943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smtClean="0"/>
              <a:t/>
            </a:r>
            <a:br>
              <a:rPr lang="en-US" sz="4800" smtClean="0"/>
            </a:br>
            <a:r>
              <a:rPr lang="en-US" sz="4800" dirty="0" smtClean="0">
                <a:solidFill>
                  <a:srgbClr val="990033"/>
                </a:solidFill>
                <a:latin typeface="Copperplate Gothic Bold" pitchFamily="34" charset="0"/>
              </a:rPr>
              <a:t/>
            </a:r>
            <a:br>
              <a:rPr lang="en-US" sz="4800" dirty="0" smtClean="0">
                <a:solidFill>
                  <a:srgbClr val="990033"/>
                </a:solidFill>
                <a:latin typeface="Copperplate Gothic Bold" pitchFamily="34" charset="0"/>
              </a:rPr>
            </a:br>
            <a:endParaRPr lang="en-US" sz="4800" dirty="0" smtClean="0">
              <a:solidFill>
                <a:srgbClr val="990033"/>
              </a:solidFill>
              <a:latin typeface="Copperplate Gothic Bold" pitchFamily="34" charset="0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752600" y="1066800"/>
            <a:ext cx="5562600" cy="1295400"/>
          </a:xfrm>
          <a:effectLst/>
        </p:spPr>
        <p:txBody>
          <a:bodyPr/>
          <a:lstStyle/>
          <a:p>
            <a:pPr marL="742950" indent="-742950">
              <a:defRPr/>
            </a:pPr>
            <a:r>
              <a:rPr lang="en-US" sz="5600"/>
              <a:t>Chapter </a:t>
            </a:r>
            <a:r>
              <a:rPr lang="en-US" sz="5600" smtClean="0"/>
              <a:t>Three</a:t>
            </a:r>
            <a:endParaRPr lang="en-US" sz="5600" dirty="0"/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2971800" y="6324600"/>
            <a:ext cx="2971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200">
              <a:solidFill>
                <a:srgbClr val="990033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800" y="3352800"/>
            <a:ext cx="6781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latin typeface="+mn-lt"/>
              </a:rPr>
              <a:t>Nunc gaudeo in passionibus pro vobis.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Reading Lesson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3352800"/>
          </a:xfrm>
          <a:effectLst/>
        </p:spPr>
        <p:txBody>
          <a:bodyPr/>
          <a:lstStyle/>
          <a:p>
            <a:pPr>
              <a:buFontTx/>
              <a:buNone/>
              <a:defRPr/>
            </a:pPr>
            <a:r>
              <a:rPr lang="en-US" smtClean="0"/>
              <a:t> Cenans cum Simon Pharisaeo</a:t>
            </a:r>
            <a:endParaRPr lang="en-US" u="sng" dirty="0" smtClean="0"/>
          </a:p>
          <a:p>
            <a:pPr>
              <a:buFontTx/>
              <a:buNone/>
              <a:defRPr/>
            </a:pPr>
            <a:r>
              <a:rPr lang="en-US" dirty="0" smtClean="0"/>
              <a:t>    </a:t>
            </a:r>
            <a:endParaRPr lang="en-US" dirty="0"/>
          </a:p>
        </p:txBody>
      </p:sp>
      <p:pic>
        <p:nvPicPr>
          <p:cNvPr id="7" name="il_fi" descr="http://www.burghley.co.uk/images/masterpieces_larg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743200"/>
            <a:ext cx="53911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Reading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772400" cy="4648200"/>
          </a:xfrm>
          <a:effectLst/>
        </p:spPr>
        <p:txBody>
          <a:bodyPr/>
          <a:lstStyle/>
          <a:p>
            <a:pPr marL="0" indent="0">
              <a:buNone/>
            </a:pPr>
            <a:r>
              <a:rPr lang="en-US" smtClean="0"/>
              <a:t>         </a:t>
            </a:r>
            <a:r>
              <a:rPr lang="en-US" sz="2400"/>
              <a:t>Paulo   post,   ubi   omnes   ab   itinere   iucundo   ad   Nain   redierant,   Chuza invitationem pro cen</a:t>
            </a:r>
            <a:r>
              <a:rPr lang="en-US" sz="2000"/>
              <a:t>ā</a:t>
            </a:r>
            <a:r>
              <a:rPr lang="en-US" sz="2400"/>
              <a:t> a Simone accepit.  Iairus, rabbi synagogae in Capharnao, invitationem etiam accepit. Utrique ad Simonis villam in Magdal</a:t>
            </a:r>
            <a:r>
              <a:rPr lang="en-US" sz="2000"/>
              <a:t>ā</a:t>
            </a:r>
            <a:r>
              <a:rPr lang="en-US" sz="2400"/>
              <a:t> iter facient.</a:t>
            </a:r>
          </a:p>
          <a:p>
            <a:pPr marL="0" indent="0">
              <a:buNone/>
            </a:pPr>
            <a:r>
              <a:rPr lang="en-US" sz="2400" smtClean="0"/>
              <a:t>          Ubi </a:t>
            </a:r>
            <a:r>
              <a:rPr lang="en-US" sz="2400"/>
              <a:t>illi ad villam Simonis appropinquaverunt, mensae paratae erant, et lecti erant parati, ubi convivae accumbent.  Ianuae reclusae sunt, et servi steterunt ibi, parati. Servi ad</a:t>
            </a:r>
          </a:p>
          <a:p>
            <a:pPr marL="0" indent="0">
              <a:buNone/>
            </a:pPr>
            <a:r>
              <a:rPr lang="en-US" sz="2400"/>
              <a:t>convivas cibum portaverunt.</a:t>
            </a:r>
          </a:p>
          <a:p>
            <a:pPr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Reading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3429000"/>
          </a:xfrm>
          <a:effectLst/>
        </p:spPr>
        <p:txBody>
          <a:bodyPr/>
          <a:lstStyle/>
          <a:p>
            <a:pPr marL="0" indent="0">
              <a:buNone/>
            </a:pPr>
            <a:r>
              <a:rPr lang="en-US" sz="2400" smtClean="0"/>
              <a:t>            </a:t>
            </a:r>
            <a:r>
              <a:rPr lang="en-US" sz="2400"/>
              <a:t>Simonis   servi   pedes   convivarum  lavabant,   et   capita   eorum  oleis   dulcibus inungebant, et vestimenta aqu</a:t>
            </a:r>
            <a:r>
              <a:rPr lang="en-US" sz="2000"/>
              <a:t>ā</a:t>
            </a:r>
            <a:r>
              <a:rPr lang="en-US" sz="2400"/>
              <a:t> ex odoratis rosis spargebant.   Salutavit eos, alium ex </a:t>
            </a:r>
            <a:r>
              <a:rPr lang="en-US" sz="2400" smtClean="0"/>
              <a:t>alio.  </a:t>
            </a:r>
            <a:r>
              <a:rPr lang="en-US" sz="2400"/>
              <a:t>Omnes lectos ad mensam omnibus demonstravit.</a:t>
            </a:r>
          </a:p>
          <a:p>
            <a:pPr marL="0" indent="0">
              <a:buNone/>
            </a:pPr>
            <a:r>
              <a:rPr lang="en-US" sz="2400"/>
              <a:t>Iairus Chuzaque ad sua loca demonstrati sunt.  </a:t>
            </a:r>
            <a:r>
              <a:rPr lang="en-US" sz="2400" smtClean="0"/>
              <a:t>Nullus </a:t>
            </a:r>
            <a:r>
              <a:rPr lang="en-US" sz="2400"/>
              <a:t>ad locum ad eos sedebat.</a:t>
            </a:r>
          </a:p>
          <a:p>
            <a:pPr marL="0" indent="0">
              <a:buNone/>
            </a:pPr>
            <a:r>
              <a:rPr lang="en-US" sz="2400" smtClean="0"/>
              <a:t>     Subito </a:t>
            </a:r>
            <a:r>
              <a:rPr lang="en-US" sz="2400"/>
              <a:t>magnam vocem </a:t>
            </a:r>
            <a:r>
              <a:rPr lang="en-US" sz="2400" smtClean="0"/>
              <a:t>extr</a:t>
            </a:r>
            <a:r>
              <a:rPr lang="en-US" sz="2000"/>
              <a:t>ā</a:t>
            </a:r>
            <a:r>
              <a:rPr lang="en-US" sz="2400" smtClean="0"/>
              <a:t> </a:t>
            </a:r>
            <a:r>
              <a:rPr lang="en-US" sz="2400"/>
              <a:t>audiverunt.   Turba ad anticum villae convenerat.   Mos diei convenire erat. 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Reading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3429000"/>
          </a:xfrm>
          <a:effectLst/>
        </p:spPr>
        <p:txBody>
          <a:bodyPr/>
          <a:lstStyle/>
          <a:p>
            <a:pPr marL="0" indent="0">
              <a:buNone/>
            </a:pPr>
            <a:r>
              <a:rPr lang="it-IT" sz="2400" smtClean="0"/>
              <a:t>      </a:t>
            </a:r>
            <a:r>
              <a:rPr lang="en-US" sz="2400"/>
              <a:t>E medi</a:t>
            </a:r>
            <a:r>
              <a:rPr lang="en-US" sz="2000"/>
              <a:t>ā</a:t>
            </a:r>
            <a:r>
              <a:rPr lang="en-US" sz="2400"/>
              <a:t> turb</a:t>
            </a:r>
            <a:r>
              <a:rPr lang="en-US" sz="2000"/>
              <a:t>ā</a:t>
            </a:r>
            <a:r>
              <a:rPr lang="en-US" sz="2400"/>
              <a:t>, fortis et nobilis Homo ad ianuam venit. Ubi Is in cenationem venit, Chuza Iairusque Eum esse Dominum Iesum Christum Ipsum viderunt.   Salutaverunt Eum, et mox ad eos sedebat. </a:t>
            </a:r>
            <a:r>
              <a:rPr lang="en-US" sz="2400" smtClean="0"/>
              <a:t> </a:t>
            </a:r>
            <a:r>
              <a:rPr lang="en-US" sz="2400"/>
              <a:t>Duo homines in suis locis sedebant, sed Eum spectare continuabant.</a:t>
            </a:r>
          </a:p>
          <a:p>
            <a:pPr marL="0" indent="0">
              <a:buNone/>
            </a:pPr>
            <a:r>
              <a:rPr lang="en-US" sz="2400" smtClean="0"/>
              <a:t>        Simon </a:t>
            </a:r>
            <a:r>
              <a:rPr lang="en-US" sz="2400"/>
              <a:t>cum Iesu dicere voluit.  Audiverat Iesum esse Prophetam.  Sed scribae </a:t>
            </a:r>
            <a:r>
              <a:rPr lang="en-US" sz="2400" smtClean="0"/>
              <a:t>Eum esse </a:t>
            </a:r>
            <a:r>
              <a:rPr lang="en-US" sz="2400"/>
              <a:t>mendacem et falsum magistrum dixerunt.  Itaque Simon ad Eum invitationem miserat; Eum comprehendere voluit.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Reading Lesson</a:t>
            </a:r>
            <a:endParaRPr lang="en-US" dirty="0"/>
          </a:p>
        </p:txBody>
      </p:sp>
      <p:sp>
        <p:nvSpPr>
          <p:cNvPr id="8193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85800" y="1371600"/>
            <a:ext cx="7848600" cy="3637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None/>
            </a:pPr>
            <a:r>
              <a:rPr lang="en-US" sz="2400"/>
              <a:t>Iesus consilium Simonis comprehendit.    Iesus erat bonus homo Simoni, sed non melior quam alii homines.</a:t>
            </a:r>
          </a:p>
          <a:p>
            <a:pPr marL="0" indent="0">
              <a:buNone/>
            </a:pPr>
            <a:r>
              <a:rPr lang="en-US" sz="2400" smtClean="0"/>
              <a:t>     Cibus </a:t>
            </a:r>
            <a:r>
              <a:rPr lang="en-US" sz="2400"/>
              <a:t>pro cen</a:t>
            </a:r>
            <a:r>
              <a:rPr lang="en-US" sz="2000"/>
              <a:t>ā</a:t>
            </a:r>
            <a:r>
              <a:rPr lang="en-US" sz="2400"/>
              <a:t> distribuebatur; vinum fundebatur; colloquia incipiebant.   </a:t>
            </a:r>
            <a:r>
              <a:rPr lang="en-US" sz="2400" smtClean="0"/>
              <a:t>Absque  Chuz</a:t>
            </a:r>
            <a:r>
              <a:rPr lang="en-US" sz="2000" smtClean="0"/>
              <a:t>ā</a:t>
            </a:r>
            <a:r>
              <a:rPr lang="en-US" sz="2400" smtClean="0"/>
              <a:t> </a:t>
            </a:r>
            <a:r>
              <a:rPr lang="en-US" sz="2400"/>
              <a:t>et Iairo, Iesus a divibus et superbis ignorabatur.  </a:t>
            </a:r>
            <a:r>
              <a:rPr lang="en-US" sz="2400" smtClean="0"/>
              <a:t>Iesus </a:t>
            </a:r>
            <a:r>
              <a:rPr lang="en-US" sz="2400"/>
              <a:t>eorum sententias de Eo comprehendit.</a:t>
            </a:r>
          </a:p>
          <a:p>
            <a:pPr marL="0" indent="0">
              <a:buNone/>
            </a:pPr>
            <a:r>
              <a:rPr lang="en-US" sz="2400" smtClean="0"/>
              <a:t>      Tum  </a:t>
            </a:r>
            <a:r>
              <a:rPr lang="en-US" sz="2400"/>
              <a:t>mirum  factum  est!     Femina  per  turbam  properavit,  et  in  cenationem ambulavit.      Ad  Ies</a:t>
            </a:r>
            <a:r>
              <a:rPr lang="en-US" sz="2000"/>
              <a:t>ū</a:t>
            </a:r>
            <a:r>
              <a:rPr lang="en-US" sz="2400"/>
              <a:t>s  pedes  cecidit,  et  lacrimare  incepit.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Reading Lesson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       </a:t>
            </a:r>
            <a:r>
              <a:rPr lang="en-US" sz="2400"/>
              <a:t>Nulli  causam eius  </a:t>
            </a:r>
            <a:r>
              <a:rPr lang="en-US" sz="2400" smtClean="0"/>
              <a:t>flet</a:t>
            </a:r>
            <a:r>
              <a:rPr lang="en-US" sz="2000" smtClean="0"/>
              <a:t>ū</a:t>
            </a:r>
            <a:r>
              <a:rPr lang="en-US" sz="2400" smtClean="0"/>
              <a:t>s comprehenderunt</a:t>
            </a:r>
            <a:r>
              <a:rPr lang="en-US" sz="2400"/>
              <a:t>.   Iesus comprehendit.   Is comprehendit eam esse miserrimam, quoniam</a:t>
            </a:r>
          </a:p>
          <a:p>
            <a:pPr marL="0" indent="0">
              <a:buNone/>
            </a:pPr>
            <a:r>
              <a:rPr lang="en-US" sz="2400"/>
              <a:t>erat peccatum in eius vit</a:t>
            </a:r>
            <a:r>
              <a:rPr lang="en-US" sz="2000"/>
              <a:t>ā</a:t>
            </a:r>
            <a:r>
              <a:rPr lang="en-US" sz="2400"/>
              <a:t>.   Ab omnibus spernebatur.   Audiverat Iesum docentem, et illa magnopere  Eum videre  voluit.    Eius  lacrimae  in Eius  pedibus  ceciderunt. </a:t>
            </a:r>
            <a:endParaRPr lang="en-US" sz="2400" smtClean="0"/>
          </a:p>
          <a:p>
            <a:pPr marL="0" indent="0">
              <a:buNone/>
            </a:pPr>
            <a:r>
              <a:rPr lang="en-US" sz="2400"/>
              <a:t> </a:t>
            </a:r>
            <a:r>
              <a:rPr lang="en-US" sz="2400" smtClean="0"/>
              <a:t>     </a:t>
            </a:r>
            <a:r>
              <a:rPr lang="en-US" sz="2400"/>
              <a:t>Eius  pedes iterum et iterum osculata est.   Ea inunxit Eius pedes oleo.   Hoc modo demonstrabat eius fidem ad Salvatorem.</a:t>
            </a:r>
          </a:p>
          <a:p>
            <a:pPr marL="0" indent="0">
              <a:buNone/>
            </a:pPr>
            <a:r>
              <a:rPr lang="en-US" sz="2400" smtClean="0"/>
              <a:t>      Simon </a:t>
            </a:r>
            <a:r>
              <a:rPr lang="en-US" sz="2400"/>
              <a:t>et alii Pharisaei indignanter spectaverunt.   Sciverunt quam hanc  feminam esse. Iesus etiam comprehendit superbas sententias in eorum mentibus.</a:t>
            </a:r>
          </a:p>
          <a:p>
            <a:pPr marL="0" indent="0">
              <a:buNone/>
            </a:pPr>
            <a:endParaRPr lang="en-US"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Reading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7772400" cy="3429000"/>
          </a:xfrm>
          <a:effectLst/>
        </p:spPr>
        <p:txBody>
          <a:bodyPr/>
          <a:lstStyle/>
          <a:p>
            <a:pPr>
              <a:buNone/>
            </a:pPr>
            <a:r>
              <a:rPr lang="en-US" sz="2400" smtClean="0"/>
              <a:t> </a:t>
            </a:r>
            <a:endParaRPr lang="en-US" sz="2400" b="1" smtClean="0"/>
          </a:p>
          <a:p>
            <a:pPr>
              <a:buFontTx/>
              <a:buNone/>
              <a:defRPr/>
            </a:pPr>
            <a:endParaRPr lang="en-US" sz="1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il_fi" descr="http://photos6.flickr.com/6027097_950bb5e837_m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057400"/>
            <a:ext cx="4953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 Dining with Simon</a:t>
            </a:r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763" y="1905000"/>
            <a:ext cx="6342221" cy="3505200"/>
          </a:xfrm>
        </p:spPr>
      </p:pic>
    </p:spTree>
    <p:extLst>
      <p:ext uri="{BB962C8B-B14F-4D97-AF65-F5344CB8AC3E}">
        <p14:creationId xmlns:p14="http://schemas.microsoft.com/office/powerpoint/2010/main" val="770818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Contents</a:t>
            </a:r>
            <a:endParaRPr lang="en-US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772400" cy="3048000"/>
          </a:xfrm>
          <a:effectLst/>
        </p:spPr>
        <p:txBody>
          <a:bodyPr/>
          <a:lstStyle/>
          <a:p>
            <a:pPr marL="742950" indent="-742950" eaLnBrk="1" hangingPunct="1">
              <a:buFontTx/>
              <a:buNone/>
              <a:defRPr/>
            </a:pPr>
            <a:r>
              <a:rPr lang="en-US" b="1" dirty="0" smtClean="0"/>
              <a:t>         </a:t>
            </a:r>
          </a:p>
          <a:p>
            <a:pPr marL="742950" indent="-742950" algn="ctr" eaLnBrk="1" hangingPunct="1">
              <a:buFontTx/>
              <a:buNone/>
              <a:defRPr/>
            </a:pPr>
            <a:r>
              <a:rPr lang="en-US" sz="3200" dirty="0" smtClean="0"/>
              <a:t>Fifth Declension Nouns</a:t>
            </a:r>
            <a:br>
              <a:rPr lang="en-US" sz="3200" dirty="0" smtClean="0"/>
            </a:br>
            <a:r>
              <a:rPr lang="en-US" sz="3200" dirty="0" smtClean="0"/>
              <a:t>(mostly feminine) </a:t>
            </a:r>
          </a:p>
          <a:p>
            <a:pPr marL="742950" indent="-742950" algn="ctr" eaLnBrk="1" hangingPunct="1">
              <a:buFontTx/>
              <a:buNone/>
              <a:defRPr/>
            </a:pP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Dinners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Decline res.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724400"/>
          </a:xfrm>
          <a:effectLst/>
        </p:spPr>
        <p:txBody>
          <a:bodyPr/>
          <a:lstStyle/>
          <a:p>
            <a:pPr marL="742950" indent="-742950" eaLnBrk="1" hangingPunct="1">
              <a:buFontTx/>
              <a:buNone/>
              <a:defRPr/>
            </a:pPr>
            <a:r>
              <a:rPr lang="en-US" smtClean="0"/>
              <a:t> </a:t>
            </a:r>
            <a:r>
              <a:rPr lang="en-US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</a:t>
            </a:r>
            <a:r>
              <a:rPr lang="en-US" b="1" smtClean="0">
                <a:ea typeface="Verdana" pitchFamily="34" charset="0"/>
                <a:cs typeface="Verdana" pitchFamily="34" charset="0"/>
              </a:rPr>
              <a:t>res, rei</a:t>
            </a:r>
            <a:r>
              <a:rPr lang="en-US" smtClean="0">
                <a:ea typeface="Verdana" pitchFamily="34" charset="0"/>
                <a:cs typeface="Verdana" pitchFamily="34" charset="0"/>
              </a:rPr>
              <a:t>, f., </a:t>
            </a:r>
            <a:r>
              <a:rPr lang="en-US" i="1" smtClean="0">
                <a:ea typeface="Verdana" pitchFamily="34" charset="0"/>
                <a:cs typeface="Verdana" pitchFamily="34" charset="0"/>
              </a:rPr>
              <a:t>thing, affair, business, matter</a:t>
            </a:r>
          </a:p>
          <a:p>
            <a:pPr marL="742950" indent="-742950" eaLnBrk="1" hangingPunct="1">
              <a:buFontTx/>
              <a:buNone/>
              <a:defRPr/>
            </a:pPr>
            <a:endParaRPr lang="en-US" i="1" smtClean="0">
              <a:ea typeface="Verdana" pitchFamily="34" charset="0"/>
              <a:cs typeface="Verdana" pitchFamily="34" charset="0"/>
            </a:endParaRPr>
          </a:p>
          <a:p>
            <a:pPr marL="742950" indent="-742950" eaLnBrk="1" hangingPunct="1">
              <a:buFontTx/>
              <a:buNone/>
              <a:defRPr/>
            </a:pPr>
            <a:r>
              <a:rPr lang="en-US" b="1" smtClean="0">
                <a:ea typeface="Verdana" pitchFamily="34" charset="0"/>
                <a:cs typeface="Verdana" pitchFamily="34" charset="0"/>
              </a:rPr>
              <a:t>     			</a:t>
            </a:r>
            <a:r>
              <a:rPr lang="en-US" smtClean="0">
                <a:ea typeface="Verdana" pitchFamily="34" charset="0"/>
                <a:cs typeface="Verdana" pitchFamily="34" charset="0"/>
              </a:rPr>
              <a:t>res		res</a:t>
            </a:r>
            <a:br>
              <a:rPr lang="en-US" smtClean="0">
                <a:ea typeface="Verdana" pitchFamily="34" charset="0"/>
                <a:cs typeface="Verdana" pitchFamily="34" charset="0"/>
              </a:rPr>
            </a:br>
            <a:r>
              <a:rPr lang="en-US" smtClean="0">
                <a:ea typeface="Verdana" pitchFamily="34" charset="0"/>
                <a:cs typeface="Verdana" pitchFamily="34" charset="0"/>
              </a:rPr>
              <a:t>		rei		rerum</a:t>
            </a:r>
          </a:p>
          <a:p>
            <a:pPr marL="1143000" lvl="1" indent="-742950">
              <a:buFontTx/>
              <a:buNone/>
              <a:defRPr/>
            </a:pPr>
            <a:r>
              <a:rPr lang="en-US" sz="2800" smtClean="0">
                <a:ea typeface="Verdana" pitchFamily="34" charset="0"/>
                <a:cs typeface="Verdana" pitchFamily="34" charset="0"/>
              </a:rPr>
              <a:t>		rei		rebus</a:t>
            </a:r>
          </a:p>
          <a:p>
            <a:pPr marL="742950" indent="-742950" eaLnBrk="1" hangingPunct="1">
              <a:buFontTx/>
              <a:buNone/>
              <a:defRPr/>
            </a:pPr>
            <a:r>
              <a:rPr lang="en-US" smtClean="0">
                <a:ea typeface="Verdana" pitchFamily="34" charset="0"/>
                <a:cs typeface="Verdana" pitchFamily="34" charset="0"/>
              </a:rPr>
              <a:t>   			rem	          res</a:t>
            </a:r>
          </a:p>
          <a:p>
            <a:pPr marL="742950" indent="-742950" eaLnBrk="1" hangingPunct="1">
              <a:buFontTx/>
              <a:buNone/>
              <a:defRPr/>
            </a:pPr>
            <a:r>
              <a:rPr lang="en-US" smtClean="0">
                <a:ea typeface="Verdana" pitchFamily="34" charset="0"/>
                <a:cs typeface="Verdana" pitchFamily="34" charset="0"/>
              </a:rPr>
              <a:t>			re		rebus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Causa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048000"/>
          </a:xfrm>
          <a:effectLst/>
        </p:spPr>
        <p:txBody>
          <a:bodyPr/>
          <a:lstStyle/>
          <a:p>
            <a:pPr marL="742950" indent="-742950" eaLnBrk="1" hangingPunct="1">
              <a:buFontTx/>
              <a:buNone/>
              <a:defRPr/>
            </a:pPr>
            <a:r>
              <a:rPr lang="en-US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</a:t>
            </a:r>
            <a:endParaRPr lang="en-US" sz="30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742950" indent="-742950" eaLnBrk="1" hangingPunct="1">
              <a:buFontTx/>
              <a:buNone/>
              <a:defRPr/>
            </a:pPr>
            <a:r>
              <a:rPr lang="en-US" sz="3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</a:t>
            </a:r>
            <a:r>
              <a:rPr lang="en-US" smtClean="0">
                <a:ea typeface="Verdana" pitchFamily="34" charset="0"/>
                <a:cs typeface="Verdana" pitchFamily="34" charset="0"/>
              </a:rPr>
              <a:t>Caus</a:t>
            </a:r>
            <a:r>
              <a:rPr lang="en-US" sz="2200" smtClean="0">
                <a:solidFill>
                  <a:srgbClr val="C00000"/>
                </a:solidFill>
                <a:ea typeface="Verdana" pitchFamily="34" charset="0"/>
                <a:cs typeface="Verdana" pitchFamily="34" charset="0"/>
              </a:rPr>
              <a:t>ā</a:t>
            </a:r>
            <a:r>
              <a:rPr lang="en-US" smtClean="0">
                <a:ea typeface="Verdana" pitchFamily="34" charset="0"/>
                <a:cs typeface="Verdana" pitchFamily="34" charset="0"/>
              </a:rPr>
              <a:t> = for the sake </a:t>
            </a:r>
            <a:br>
              <a:rPr lang="en-US" smtClean="0">
                <a:ea typeface="Verdana" pitchFamily="34" charset="0"/>
                <a:cs typeface="Verdana" pitchFamily="34" charset="0"/>
              </a:rPr>
            </a:br>
            <a:r>
              <a:rPr lang="en-US" smtClean="0">
                <a:ea typeface="Verdana" pitchFamily="34" charset="0"/>
                <a:cs typeface="Verdana" pitchFamily="34" charset="0"/>
              </a:rPr>
              <a:t>        preceded by a genitive</a:t>
            </a:r>
          </a:p>
          <a:p>
            <a:pPr marL="742950" indent="-742950" eaLnBrk="1" hangingPunct="1">
              <a:buFontTx/>
              <a:buNone/>
              <a:defRPr/>
            </a:pPr>
            <a:r>
              <a:rPr lang="en-US" smtClean="0">
                <a:ea typeface="Verdana" pitchFamily="34" charset="0"/>
                <a:cs typeface="Verdana" pitchFamily="34" charset="0"/>
              </a:rPr>
              <a:t>    </a:t>
            </a:r>
          </a:p>
          <a:p>
            <a:pPr marL="742950" indent="-742950">
              <a:buNone/>
              <a:defRPr/>
            </a:pPr>
            <a:r>
              <a:rPr lang="en-US" smtClean="0">
                <a:ea typeface="Verdana" pitchFamily="34" charset="0"/>
                <a:cs typeface="Verdana" pitchFamily="34" charset="0"/>
              </a:rPr>
              <a:t>       libertatis caus</a:t>
            </a:r>
            <a:r>
              <a:rPr lang="en-US" sz="2200" smtClean="0">
                <a:solidFill>
                  <a:srgbClr val="C00000"/>
                </a:solidFill>
                <a:ea typeface="Verdana" pitchFamily="34" charset="0"/>
                <a:cs typeface="Verdana" pitchFamily="34" charset="0"/>
              </a:rPr>
              <a:t>ā</a:t>
            </a:r>
            <a:r>
              <a:rPr lang="en-US" smtClean="0">
                <a:ea typeface="Verdana" pitchFamily="34" charset="0"/>
                <a:cs typeface="Verdana" pitchFamily="34" charset="0"/>
              </a:rPr>
              <a:t> = for the sake of freedom</a:t>
            </a:r>
          </a:p>
          <a:p>
            <a:pPr marL="742950" indent="-742950" eaLnBrk="1" hangingPunct="1">
              <a:buFontTx/>
              <a:buNone/>
              <a:defRPr/>
            </a:pPr>
            <a:r>
              <a:rPr lang="en-US" sz="3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Vocabulary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772400" cy="4038600"/>
          </a:xfrm>
          <a:effectLst/>
        </p:spPr>
        <p:txBody>
          <a:bodyPr/>
          <a:lstStyle/>
          <a:p>
            <a:pPr marL="742950" indent="-742950" eaLnBrk="1" hangingPunct="1">
              <a:buFontTx/>
              <a:buNone/>
              <a:defRPr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smtClean="0"/>
              <a:t/>
            </a:r>
            <a:br>
              <a:rPr lang="en-US" b="1" smtClean="0"/>
            </a:br>
            <a:endParaRPr lang="en-US" sz="28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1981200"/>
            <a:ext cx="7086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+mn-lt"/>
              </a:rPr>
              <a:t>dulcis			dies			oleum</a:t>
            </a:r>
          </a:p>
          <a:p>
            <a:r>
              <a:rPr lang="en-US" sz="2800" smtClean="0">
                <a:latin typeface="+mn-lt"/>
              </a:rPr>
              <a:t>indignanter		ianua			res</a:t>
            </a:r>
          </a:p>
          <a:p>
            <a:r>
              <a:rPr lang="en-US" sz="2800" smtClean="0">
                <a:latin typeface="+mn-lt"/>
              </a:rPr>
              <a:t>subito			lectus			rosa</a:t>
            </a:r>
          </a:p>
          <a:p>
            <a:r>
              <a:rPr lang="en-US" sz="2800" smtClean="0">
                <a:latin typeface="+mn-lt"/>
              </a:rPr>
              <a:t>Africa			mendax		spes</a:t>
            </a:r>
          </a:p>
          <a:p>
            <a:r>
              <a:rPr lang="en-US" sz="2800" smtClean="0">
                <a:latin typeface="+mn-lt"/>
              </a:rPr>
              <a:t>causa			meridies		cado</a:t>
            </a:r>
          </a:p>
          <a:p>
            <a:r>
              <a:rPr lang="en-US" sz="2800" smtClean="0">
                <a:latin typeface="+mn-lt"/>
              </a:rPr>
              <a:t>conviva		mos			inungo</a:t>
            </a:r>
            <a:endParaRPr lang="en-US" sz="2800">
              <a:latin typeface="+mn-lt"/>
            </a:endParaRPr>
          </a:p>
        </p:txBody>
      </p:sp>
      <p:pic>
        <p:nvPicPr>
          <p:cNvPr id="5" name="il_fi" descr="http://4.bp.blogspot.com/_jEnt88QHqAA/R_5N0OJPKQI/AAAAAAAAAik/KjXfR0ygpE4/s400/ros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4876800"/>
            <a:ext cx="1333500" cy="886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l_fi" descr="http://images.nationalgeographic.com/wpf/media-live/photos/000/004/cache/african-lion-male_436_600x45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4800600"/>
            <a:ext cx="1752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Exercise A.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38400"/>
            <a:ext cx="8229600" cy="4038600"/>
          </a:xfrm>
          <a:effectLst/>
        </p:spPr>
        <p:txBody>
          <a:bodyPr/>
          <a:lstStyle/>
          <a:p>
            <a:pPr>
              <a:buFontTx/>
              <a:buNone/>
              <a:defRPr/>
            </a:pPr>
            <a:r>
              <a:rPr lang="en-US" smtClean="0"/>
              <a:t>1. The dinner guests sit.</a:t>
            </a:r>
            <a:br>
              <a:rPr lang="en-US" smtClean="0"/>
            </a:br>
            <a:r>
              <a:rPr lang="en-US" smtClean="0"/>
              <a:t>         Present tense, plural.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      Convivae sedent.</a:t>
            </a:r>
            <a:endParaRPr lang="en-US" dirty="0" smtClean="0"/>
          </a:p>
        </p:txBody>
      </p:sp>
      <p:pic>
        <p:nvPicPr>
          <p:cNvPr id="4" name="il_fi" descr="http://www.bobmeyers.com/dinne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2514600"/>
            <a:ext cx="2286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Exercise B.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772400" cy="3048000"/>
          </a:xfrm>
          <a:effectLst/>
        </p:spPr>
        <p:txBody>
          <a:bodyPr/>
          <a:lstStyle/>
          <a:p>
            <a:pPr>
              <a:buFontTx/>
              <a:buNone/>
              <a:defRPr/>
            </a:pPr>
            <a:r>
              <a:rPr lang="en-US" smtClean="0"/>
              <a:t>   </a:t>
            </a:r>
            <a:endParaRPr lang="en-US" dirty="0" smtClean="0"/>
          </a:p>
          <a:p>
            <a:pPr>
              <a:buFontTx/>
              <a:buNone/>
              <a:defRPr/>
            </a:pPr>
            <a:r>
              <a:rPr lang="en-US" smtClean="0">
                <a:solidFill>
                  <a:schemeClr val="tx1"/>
                </a:solidFill>
              </a:rPr>
              <a:t>       1. In Africa, est altissimus mons, nomine Kilimanjaro.</a:t>
            </a:r>
          </a:p>
          <a:p>
            <a:pPr>
              <a:buFontTx/>
              <a:buNone/>
              <a:defRPr/>
            </a:pPr>
            <a:r>
              <a:rPr lang="en-US" smtClean="0">
                <a:solidFill>
                  <a:schemeClr val="tx1"/>
                </a:solidFill>
              </a:rPr>
              <a:t>       In Africa, there is a very tall mountain,</a:t>
            </a:r>
            <a:br>
              <a:rPr lang="en-US" smtClean="0">
                <a:solidFill>
                  <a:schemeClr val="tx1"/>
                </a:solidFill>
              </a:rPr>
            </a:br>
            <a:r>
              <a:rPr lang="en-US" smtClean="0">
                <a:solidFill>
                  <a:schemeClr val="tx1"/>
                </a:solidFill>
              </a:rPr>
              <a:t>        by the name of Kilimanjaro</a:t>
            </a:r>
            <a:r>
              <a:rPr lang="en-US" i="1" smtClean="0">
                <a:solidFill>
                  <a:schemeClr val="tx1"/>
                </a:solidFill>
              </a:rPr>
              <a:t>.                    </a:t>
            </a:r>
            <a:endParaRPr lang="en-US" smtClean="0">
              <a:solidFill>
                <a:schemeClr val="tx1"/>
              </a:solidFill>
            </a:endParaRPr>
          </a:p>
        </p:txBody>
      </p:sp>
      <p:pic>
        <p:nvPicPr>
          <p:cNvPr id="4" name="il_fi" descr="http://www.climbkili.com/wp-content/uploads/Climb-Kili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4343400"/>
            <a:ext cx="2743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Exercise C.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7772400" cy="3429000"/>
          </a:xfrm>
          <a:effectLst/>
        </p:spPr>
        <p:txBody>
          <a:bodyPr/>
          <a:lstStyle/>
          <a:p>
            <a:pPr>
              <a:buNone/>
            </a:pPr>
            <a:r>
              <a:rPr lang="en-US" u="sng" smtClean="0"/>
              <a:t/>
            </a:r>
            <a:br>
              <a:rPr lang="en-US" u="sng" smtClean="0"/>
            </a:br>
            <a:r>
              <a:rPr lang="en-US" u="sng" smtClean="0"/>
              <a:t/>
            </a:r>
            <a:br>
              <a:rPr lang="en-US" u="sng" smtClean="0"/>
            </a:br>
            <a:r>
              <a:rPr lang="en-US" sz="1800" smtClean="0"/>
              <a:t>           nom.s.f.          3/s. imperfect passive</a:t>
            </a:r>
            <a:r>
              <a:rPr lang="en-US" smtClean="0"/>
              <a:t/>
            </a:r>
            <a:br>
              <a:rPr lang="en-US" smtClean="0"/>
            </a:br>
            <a:r>
              <a:rPr lang="en-US" sz="2400" smtClean="0"/>
              <a:t>1. His </a:t>
            </a:r>
            <a:r>
              <a:rPr lang="en-US" sz="2400" u="sng" smtClean="0"/>
              <a:t>majesty</a:t>
            </a:r>
            <a:r>
              <a:rPr lang="en-US" sz="2400" smtClean="0"/>
              <a:t> </a:t>
            </a:r>
            <a:r>
              <a:rPr lang="en-US" sz="2400" u="dbl" smtClean="0"/>
              <a:t>was awaited</a:t>
            </a:r>
            <a:r>
              <a:rPr lang="en-US" sz="2400" smtClean="0"/>
              <a:t>.</a:t>
            </a:r>
            <a:br>
              <a:rPr lang="en-US" sz="2400" smtClean="0"/>
            </a:br>
            <a:endParaRPr lang="en-US" sz="2400" smtClean="0"/>
          </a:p>
          <a:p>
            <a:pPr>
              <a:buNone/>
            </a:pPr>
            <a:r>
              <a:rPr lang="en-US" sz="2400" smtClean="0">
                <a:solidFill>
                  <a:srgbClr val="990033"/>
                </a:solidFill>
              </a:rPr>
              <a:t>            </a:t>
            </a:r>
          </a:p>
          <a:p>
            <a:pPr>
              <a:buNone/>
            </a:pPr>
            <a:endParaRPr lang="en-US" sz="2400" smtClean="0">
              <a:solidFill>
                <a:srgbClr val="990033"/>
              </a:solidFill>
            </a:endParaRPr>
          </a:p>
          <a:p>
            <a:pPr>
              <a:buNone/>
            </a:pPr>
            <a:r>
              <a:rPr lang="en-US" sz="2400" smtClean="0">
                <a:solidFill>
                  <a:schemeClr val="tx1"/>
                </a:solidFill>
              </a:rPr>
              <a:t>Eius maiestas expectabatur.</a:t>
            </a:r>
          </a:p>
          <a:p>
            <a:pPr>
              <a:buNone/>
            </a:pPr>
            <a:r>
              <a:rPr lang="en-US" sz="2400" smtClean="0">
                <a:solidFill>
                  <a:schemeClr val="tx1"/>
                </a:solidFill>
              </a:rPr>
              <a:t>     OR:  Eius maiestas exspectatus est.</a:t>
            </a:r>
            <a:r>
              <a:rPr lang="en-US" sz="1800" smtClean="0">
                <a:solidFill>
                  <a:schemeClr val="tx1"/>
                </a:solidFill>
              </a:rPr>
              <a:t>  (if perfect tense)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il_fi" descr="http://www.creativeroots.org/wp-content/uploads/2009/08/His-Majesty-King-Bhumibol-Adulyadej-and-Her-Majesty-Queen-Siriki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2667000"/>
            <a:ext cx="2480733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Dinners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7772400" cy="3048000"/>
          </a:xfrm>
          <a:effectLst/>
        </p:spPr>
        <p:txBody>
          <a:bodyPr/>
          <a:lstStyle/>
          <a:p>
            <a:pPr>
              <a:buNone/>
            </a:pPr>
            <a:r>
              <a:rPr lang="en-US" sz="2000" i="1" smtClean="0"/>
              <a:t>       </a:t>
            </a:r>
          </a:p>
          <a:p>
            <a:pPr>
              <a:buNone/>
            </a:pPr>
            <a:endParaRPr lang="en-US" sz="2000" i="1" smtClean="0"/>
          </a:p>
          <a:p>
            <a:pPr>
              <a:buNone/>
            </a:pPr>
            <a:endParaRPr lang="en-US" sz="2000" i="1" dirty="0"/>
          </a:p>
        </p:txBody>
      </p:sp>
      <p:pic>
        <p:nvPicPr>
          <p:cNvPr id="4" name="3scGG9pg5b_mAM:b" descr="http://t2.gstatic.com/images?q=tbn:ANd9GcQ41jk4h0BYNba3nUhgqgxo8oVGW5o0zYpgTdjfDKmxsNEU6OM&amp;t=1&amp;h=171&amp;w=218&amp;usg=__OahQ3ndvlXkizG3G_OavDKUZp_4=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676400"/>
            <a:ext cx="2012950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rg_hi" descr="http://t0.gstatic.com/images?q=tbn:ANd9GcQnM_r2xDwa3gXEf2SWvvNIOhi7vmVSr-8hBAUAW0Wlh_-m7oo&amp;t=1&amp;usg=__DW1y9lo7eSc8cAvx5hujjdC7Qnw=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1600200"/>
            <a:ext cx="197485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l_fi" descr="http://www.sharecg.com/images/medium/64975.pn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52600" y="3733800"/>
            <a:ext cx="2819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omans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sianPacAmerHerMonth_TP10131490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sianPacAmerHerMonth_TP10131490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ianPacAmerHerMonth_TP10131490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anPacAmerHerMonth_TP1013149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anPacAmerHerMonth_TP10131490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ianPacAmerHerMonth_TP10131490 5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CB7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D6A6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anPacAmerHerMonth_TP10131490 6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28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CD81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Romans</Template>
  <TotalTime>799</TotalTime>
  <Words>505</Words>
  <Application>Microsoft Office PowerPoint</Application>
  <PresentationFormat>On-screen Show (4:3)</PresentationFormat>
  <Paragraphs>69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Romans</vt:lpstr>
      <vt:lpstr>  </vt:lpstr>
      <vt:lpstr> Contents</vt:lpstr>
      <vt:lpstr>Decline res.</vt:lpstr>
      <vt:lpstr>Causa</vt:lpstr>
      <vt:lpstr>Vocabulary</vt:lpstr>
      <vt:lpstr>Exercise A.</vt:lpstr>
      <vt:lpstr>Exercise B.</vt:lpstr>
      <vt:lpstr>Exercise C.</vt:lpstr>
      <vt:lpstr>Dinners</vt:lpstr>
      <vt:lpstr>Reading Lesson</vt:lpstr>
      <vt:lpstr>Reading Lesson</vt:lpstr>
      <vt:lpstr>Reading Lesson</vt:lpstr>
      <vt:lpstr>Reading Lesson</vt:lpstr>
      <vt:lpstr>Reading Lesson</vt:lpstr>
      <vt:lpstr>Reading Lesson</vt:lpstr>
      <vt:lpstr>Reading Lesson</vt:lpstr>
      <vt:lpstr>  Dining with Simon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 Latin in the Christian Trivium?</dc:title>
  <dc:creator>Customer</dc:creator>
  <cp:lastModifiedBy>Owner</cp:lastModifiedBy>
  <cp:revision>97</cp:revision>
  <cp:lastPrinted>1601-01-01T00:00:00Z</cp:lastPrinted>
  <dcterms:created xsi:type="dcterms:W3CDTF">2010-04-22T18:49:57Z</dcterms:created>
  <dcterms:modified xsi:type="dcterms:W3CDTF">2019-01-18T14:58:55Z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TC010902931033</vt:lpwstr>
  </property>
</Properties>
</file>