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23"/>
  </p:notesMasterIdLst>
  <p:sldIdLst>
    <p:sldId id="256" r:id="rId2"/>
    <p:sldId id="265" r:id="rId3"/>
    <p:sldId id="283" r:id="rId4"/>
    <p:sldId id="277" r:id="rId5"/>
    <p:sldId id="263" r:id="rId6"/>
    <p:sldId id="280" r:id="rId7"/>
    <p:sldId id="259" r:id="rId8"/>
    <p:sldId id="261" r:id="rId9"/>
    <p:sldId id="267" r:id="rId10"/>
    <p:sldId id="278" r:id="rId11"/>
    <p:sldId id="282" r:id="rId12"/>
    <p:sldId id="269" r:id="rId13"/>
    <p:sldId id="268" r:id="rId14"/>
    <p:sldId id="270" r:id="rId15"/>
    <p:sldId id="271" r:id="rId16"/>
    <p:sldId id="272" r:id="rId17"/>
    <p:sldId id="273" r:id="rId18"/>
    <p:sldId id="275" r:id="rId19"/>
    <p:sldId id="279" r:id="rId20"/>
    <p:sldId id="284" r:id="rId21"/>
    <p:sldId id="276"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5" autoAdjust="0"/>
    <p:restoredTop sz="94679" autoAdjust="0"/>
  </p:normalViewPr>
  <p:slideViewPr>
    <p:cSldViewPr>
      <p:cViewPr varScale="1">
        <p:scale>
          <a:sx n="73" d="100"/>
          <a:sy n="73" d="100"/>
        </p:scale>
        <p:origin x="-67" y="-82"/>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79A82780-ED7F-4689-A344-7985B970CCA8}" type="datetimeFigureOut">
              <a:rPr lang="en-US"/>
              <a:pPr>
                <a:defRPr/>
              </a:pPr>
              <a:t>2/21/2015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94F95EA6-95A7-41F6-9FEB-ECB6B2140469}" type="slidenum">
              <a:rPr lang="en-US"/>
              <a:pPr>
                <a:defRPr/>
              </a:pPr>
              <a:t>‹#›</a:t>
            </a:fld>
            <a:endParaRPr lang="en-US"/>
          </a:p>
        </p:txBody>
      </p:sp>
    </p:spTree>
    <p:extLst>
      <p:ext uri="{BB962C8B-B14F-4D97-AF65-F5344CB8AC3E}">
        <p14:creationId xmlns:p14="http://schemas.microsoft.com/office/powerpoint/2010/main" val="3145932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a:t>
            </a:fld>
            <a:endParaRPr lang="en-US"/>
          </a:p>
        </p:txBody>
      </p:sp>
    </p:spTree>
    <p:extLst>
      <p:ext uri="{BB962C8B-B14F-4D97-AF65-F5344CB8AC3E}">
        <p14:creationId xmlns:p14="http://schemas.microsoft.com/office/powerpoint/2010/main" val="97644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10</a:t>
            </a:fld>
            <a:endParaRPr lang="en-US"/>
          </a:p>
        </p:txBody>
      </p:sp>
    </p:spTree>
    <p:extLst>
      <p:ext uri="{BB962C8B-B14F-4D97-AF65-F5344CB8AC3E}">
        <p14:creationId xmlns:p14="http://schemas.microsoft.com/office/powerpoint/2010/main" val="369175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11</a:t>
            </a:fld>
            <a:endParaRPr lang="en-US"/>
          </a:p>
        </p:txBody>
      </p:sp>
    </p:spTree>
    <p:extLst>
      <p:ext uri="{BB962C8B-B14F-4D97-AF65-F5344CB8AC3E}">
        <p14:creationId xmlns:p14="http://schemas.microsoft.com/office/powerpoint/2010/main" val="590545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12</a:t>
            </a:fld>
            <a:endParaRPr lang="en-US"/>
          </a:p>
        </p:txBody>
      </p:sp>
    </p:spTree>
    <p:extLst>
      <p:ext uri="{BB962C8B-B14F-4D97-AF65-F5344CB8AC3E}">
        <p14:creationId xmlns:p14="http://schemas.microsoft.com/office/powerpoint/2010/main" val="2742299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13</a:t>
            </a:fld>
            <a:endParaRPr lang="en-US"/>
          </a:p>
        </p:txBody>
      </p:sp>
    </p:spTree>
    <p:extLst>
      <p:ext uri="{BB962C8B-B14F-4D97-AF65-F5344CB8AC3E}">
        <p14:creationId xmlns:p14="http://schemas.microsoft.com/office/powerpoint/2010/main" val="2408036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14</a:t>
            </a:fld>
            <a:endParaRPr lang="en-US"/>
          </a:p>
        </p:txBody>
      </p:sp>
    </p:spTree>
    <p:extLst>
      <p:ext uri="{BB962C8B-B14F-4D97-AF65-F5344CB8AC3E}">
        <p14:creationId xmlns:p14="http://schemas.microsoft.com/office/powerpoint/2010/main" val="668043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15</a:t>
            </a:fld>
            <a:endParaRPr lang="en-US"/>
          </a:p>
        </p:txBody>
      </p:sp>
    </p:spTree>
    <p:extLst>
      <p:ext uri="{BB962C8B-B14F-4D97-AF65-F5344CB8AC3E}">
        <p14:creationId xmlns:p14="http://schemas.microsoft.com/office/powerpoint/2010/main" val="3034137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16</a:t>
            </a:fld>
            <a:endParaRPr lang="en-US"/>
          </a:p>
        </p:txBody>
      </p:sp>
    </p:spTree>
    <p:extLst>
      <p:ext uri="{BB962C8B-B14F-4D97-AF65-F5344CB8AC3E}">
        <p14:creationId xmlns:p14="http://schemas.microsoft.com/office/powerpoint/2010/main" val="56826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17</a:t>
            </a:fld>
            <a:endParaRPr lang="en-US"/>
          </a:p>
        </p:txBody>
      </p:sp>
    </p:spTree>
    <p:extLst>
      <p:ext uri="{BB962C8B-B14F-4D97-AF65-F5344CB8AC3E}">
        <p14:creationId xmlns:p14="http://schemas.microsoft.com/office/powerpoint/2010/main" val="2997628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18</a:t>
            </a:fld>
            <a:endParaRPr lang="en-US"/>
          </a:p>
        </p:txBody>
      </p:sp>
    </p:spTree>
    <p:extLst>
      <p:ext uri="{BB962C8B-B14F-4D97-AF65-F5344CB8AC3E}">
        <p14:creationId xmlns:p14="http://schemas.microsoft.com/office/powerpoint/2010/main" val="671773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19</a:t>
            </a:fld>
            <a:endParaRPr lang="en-US"/>
          </a:p>
        </p:txBody>
      </p:sp>
    </p:spTree>
    <p:extLst>
      <p:ext uri="{BB962C8B-B14F-4D97-AF65-F5344CB8AC3E}">
        <p14:creationId xmlns:p14="http://schemas.microsoft.com/office/powerpoint/2010/main" val="263576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a:t>
            </a:fld>
            <a:endParaRPr lang="en-US"/>
          </a:p>
        </p:txBody>
      </p:sp>
    </p:spTree>
    <p:extLst>
      <p:ext uri="{BB962C8B-B14F-4D97-AF65-F5344CB8AC3E}">
        <p14:creationId xmlns:p14="http://schemas.microsoft.com/office/powerpoint/2010/main" val="1557040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20</a:t>
            </a:fld>
            <a:endParaRPr lang="en-US"/>
          </a:p>
        </p:txBody>
      </p:sp>
    </p:spTree>
    <p:extLst>
      <p:ext uri="{BB962C8B-B14F-4D97-AF65-F5344CB8AC3E}">
        <p14:creationId xmlns:p14="http://schemas.microsoft.com/office/powerpoint/2010/main" val="138152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21</a:t>
            </a:fld>
            <a:endParaRPr lang="en-US"/>
          </a:p>
        </p:txBody>
      </p:sp>
    </p:spTree>
    <p:extLst>
      <p:ext uri="{BB962C8B-B14F-4D97-AF65-F5344CB8AC3E}">
        <p14:creationId xmlns:p14="http://schemas.microsoft.com/office/powerpoint/2010/main" val="4942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3</a:t>
            </a:fld>
            <a:endParaRPr lang="en-US"/>
          </a:p>
        </p:txBody>
      </p:sp>
    </p:spTree>
    <p:extLst>
      <p:ext uri="{BB962C8B-B14F-4D97-AF65-F5344CB8AC3E}">
        <p14:creationId xmlns:p14="http://schemas.microsoft.com/office/powerpoint/2010/main" val="80761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4</a:t>
            </a:fld>
            <a:endParaRPr lang="en-US"/>
          </a:p>
        </p:txBody>
      </p:sp>
    </p:spTree>
    <p:extLst>
      <p:ext uri="{BB962C8B-B14F-4D97-AF65-F5344CB8AC3E}">
        <p14:creationId xmlns:p14="http://schemas.microsoft.com/office/powerpoint/2010/main" val="278645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5</a:t>
            </a:fld>
            <a:endParaRPr lang="en-US"/>
          </a:p>
        </p:txBody>
      </p:sp>
    </p:spTree>
    <p:extLst>
      <p:ext uri="{BB962C8B-B14F-4D97-AF65-F5344CB8AC3E}">
        <p14:creationId xmlns:p14="http://schemas.microsoft.com/office/powerpoint/2010/main" val="214992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6</a:t>
            </a:fld>
            <a:endParaRPr lang="en-US"/>
          </a:p>
        </p:txBody>
      </p:sp>
    </p:spTree>
    <p:extLst>
      <p:ext uri="{BB962C8B-B14F-4D97-AF65-F5344CB8AC3E}">
        <p14:creationId xmlns:p14="http://schemas.microsoft.com/office/powerpoint/2010/main" val="225324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7</a:t>
            </a:fld>
            <a:endParaRPr lang="en-US"/>
          </a:p>
        </p:txBody>
      </p:sp>
    </p:spTree>
    <p:extLst>
      <p:ext uri="{BB962C8B-B14F-4D97-AF65-F5344CB8AC3E}">
        <p14:creationId xmlns:p14="http://schemas.microsoft.com/office/powerpoint/2010/main" val="31965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8</a:t>
            </a:fld>
            <a:endParaRPr lang="en-US"/>
          </a:p>
        </p:txBody>
      </p:sp>
    </p:spTree>
    <p:extLst>
      <p:ext uri="{BB962C8B-B14F-4D97-AF65-F5344CB8AC3E}">
        <p14:creationId xmlns:p14="http://schemas.microsoft.com/office/powerpoint/2010/main" val="2872048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9</a:t>
            </a:fld>
            <a:endParaRPr lang="en-US"/>
          </a:p>
        </p:txBody>
      </p:sp>
    </p:spTree>
    <p:extLst>
      <p:ext uri="{BB962C8B-B14F-4D97-AF65-F5344CB8AC3E}">
        <p14:creationId xmlns:p14="http://schemas.microsoft.com/office/powerpoint/2010/main" val="2713707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CE879EE-7C19-4DB0-8D68-10A2FD2159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6C75F161-8879-4066-887D-A6664A17F47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8D6D2C2-DA23-4002-A8E2-74B6407BCFDB}"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8D6D2C2-DA23-4002-A8E2-74B6407BCFD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C64ED21-B33E-4350-9CB1-775FDBAD106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E122CEC-8577-46F6-8769-CBC555F85F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14EBE3-D5E5-4ED2-937B-B2B1FF0857E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992AAEFE-E529-45C6-B297-726EDF617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7D96F987-E3FA-4F98-B5CF-4FB0C24C02A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ADA79B82-97CD-46D6-8937-B049E757C31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A3179361-B6BA-4A2E-A32D-E1E44880B9B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6C67644-CE3E-42E5-B318-6AB5E9A616C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98D6D2C2-DA23-4002-A8E2-74B6407BCF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www.google.com/imgres?imgurl=http://www.thefamouspeople.com/profiles/images/joseph-stalin-1.jpg&amp;imgrefurl=http://www.thefamouspeople.com/profiles/joseph-stalin-51.php&amp;usg=__Mr1oFSMGlYdIVWwuHJ29kMdhTOY=&amp;h=250&amp;w=300&amp;sz=15&amp;hl=en&amp;start=2&amp;sig2=u7106pKAA8hhIhik0qeZBg&amp;zoom=1&amp;tbnid=xv_Dk18daj0xTM:&amp;tbnh=97&amp;tbnw=116&amp;ei=Ce2sTezJFOXUiAKe8sjrCw&amp;prev=/search?q=Stalin&amp;um=1&amp;hl=en&amp;sa=N&amp;rlz=1T4SKPT_enUS402US402&amp;biw=1148&amp;bih=713&amp;tbm=isch&amp;um=1&amp;itbs=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66800" y="2667000"/>
            <a:ext cx="73152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r>
              <a:rPr lang="en-US" sz="2400" smtClean="0">
                <a:solidFill>
                  <a:schemeClr val="tx1"/>
                </a:solidFill>
                <a:latin typeface="+mn-lt"/>
              </a:rPr>
              <a:t>Delectate in Domino, et dabit tibi petitiones cordis tui.</a:t>
            </a:r>
            <a:endParaRPr lang="en-US" sz="4800" dirty="0" smtClean="0">
              <a:solidFill>
                <a:schemeClr val="tx1"/>
              </a:solidFill>
              <a:latin typeface="Copperplate Gothic Bold" pitchFamily="34" charset="0"/>
            </a:endParaRPr>
          </a:p>
        </p:txBody>
      </p:sp>
      <p:sp>
        <p:nvSpPr>
          <p:cNvPr id="3075" name="Subtitle 2"/>
          <p:cNvSpPr>
            <a:spLocks noGrp="1"/>
          </p:cNvSpPr>
          <p:nvPr>
            <p:ph type="subTitle" idx="1"/>
          </p:nvPr>
        </p:nvSpPr>
        <p:spPr>
          <a:xfrm>
            <a:off x="1752600" y="1066800"/>
            <a:ext cx="5562600" cy="1295400"/>
          </a:xfrm>
          <a:effectLst/>
        </p:spPr>
        <p:txBody>
          <a:bodyPr/>
          <a:lstStyle/>
          <a:p>
            <a:pPr marL="742950" indent="-742950" eaLnBrk="1" hangingPunct="1">
              <a:defRPr/>
            </a:pPr>
            <a:r>
              <a:rPr lang="en-US" sz="5400" smtClean="0">
                <a:latin typeface="+mj-lt"/>
              </a:rPr>
              <a:t>Chapter Two</a:t>
            </a:r>
            <a:endParaRPr lang="en-US" sz="5400" dirty="0" smtClean="0">
              <a:latin typeface="+mj-lt"/>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r>
              <a:rPr lang="en-US" smtClean="0">
                <a:solidFill>
                  <a:schemeClr val="tx1"/>
                </a:solidFill>
                <a:ea typeface="Verdana" pitchFamily="34" charset="0"/>
                <a:cs typeface="Verdana" pitchFamily="34" charset="0"/>
              </a:rPr>
              <a:t>Exercise C. </a:t>
            </a:r>
            <a:endParaRPr lang="en-US" dirty="0"/>
          </a:p>
        </p:txBody>
      </p:sp>
      <p:sp>
        <p:nvSpPr>
          <p:cNvPr id="3" name="Content Placeholder 2"/>
          <p:cNvSpPr>
            <a:spLocks noGrp="1"/>
          </p:cNvSpPr>
          <p:nvPr>
            <p:ph idx="1"/>
          </p:nvPr>
        </p:nvSpPr>
        <p:spPr>
          <a:xfrm>
            <a:off x="685800" y="1981200"/>
            <a:ext cx="7772400" cy="4419600"/>
          </a:xfrm>
          <a:effectLst/>
        </p:spPr>
        <p:txBody>
          <a:bodyPr/>
          <a:lstStyle/>
          <a:p>
            <a:pPr>
              <a:buNone/>
            </a:pPr>
            <a:r>
              <a:rPr lang="en-US" smtClean="0"/>
              <a:t>  Translate.</a:t>
            </a:r>
            <a:r>
              <a:rPr lang="en-US" u="sng" dirty="0" smtClean="0"/>
              <a:t/>
            </a:r>
            <a:br>
              <a:rPr lang="en-US" u="sng" dirty="0" smtClean="0"/>
            </a:br>
            <a:r>
              <a:rPr lang="en-US" u="sng" dirty="0" smtClean="0"/>
              <a:t/>
            </a:r>
            <a:br>
              <a:rPr lang="en-US" u="sng" dirty="0" smtClean="0"/>
            </a:br>
            <a:r>
              <a:rPr lang="en-US" sz="1600" dirty="0" smtClean="0"/>
              <a:t> nom. pl. neuter      3/pl. </a:t>
            </a:r>
            <a:r>
              <a:rPr lang="en-US" sz="1600" smtClean="0"/>
              <a:t>imperfect      </a:t>
            </a:r>
            <a:r>
              <a:rPr lang="en-US" sz="1600" dirty="0" smtClean="0"/>
              <a:t>(ad + acc. </a:t>
            </a:r>
            <a:r>
              <a:rPr lang="en-US" sz="1600" dirty="0" err="1" smtClean="0"/>
              <a:t>sg</a:t>
            </a:r>
            <a:r>
              <a:rPr lang="en-US" sz="1600" dirty="0" smtClean="0"/>
              <a:t>.)</a:t>
            </a:r>
            <a:r>
              <a:rPr lang="en-US" dirty="0" smtClean="0"/>
              <a:t/>
            </a:r>
            <a:br>
              <a:rPr lang="en-US" dirty="0" smtClean="0"/>
            </a:br>
            <a:r>
              <a:rPr lang="en-US" dirty="0" err="1" smtClean="0"/>
              <a:t>Navigia</a:t>
            </a:r>
            <a:r>
              <a:rPr lang="en-US" dirty="0" smtClean="0"/>
              <a:t> </a:t>
            </a:r>
            <a:r>
              <a:rPr lang="en-US" dirty="0" err="1" smtClean="0"/>
              <a:t>navigabant</a:t>
            </a:r>
            <a:r>
              <a:rPr lang="en-US" dirty="0" smtClean="0"/>
              <a:t> (per </a:t>
            </a:r>
            <a:r>
              <a:rPr lang="en-US" dirty="0" err="1" smtClean="0"/>
              <a:t>oram</a:t>
            </a:r>
            <a:r>
              <a:rPr lang="en-US" dirty="0" smtClean="0"/>
              <a:t>) </a:t>
            </a:r>
            <a:br>
              <a:rPr lang="en-US" dirty="0" smtClean="0"/>
            </a:br>
            <a:endParaRPr lang="en-US" dirty="0" smtClean="0"/>
          </a:p>
          <a:p>
            <a:pPr>
              <a:buNone/>
            </a:pPr>
            <a:r>
              <a:rPr lang="en-US" sz="1600" dirty="0" smtClean="0"/>
              <a:t>              (ad + acc. pl</a:t>
            </a:r>
            <a:r>
              <a:rPr lang="en-US" sz="1600" smtClean="0"/>
              <a:t>.)                      </a:t>
            </a:r>
            <a:r>
              <a:rPr lang="en-US" sz="1600" dirty="0" smtClean="0"/>
              <a:t>adverb</a:t>
            </a:r>
            <a:r>
              <a:rPr lang="en-US" dirty="0" smtClean="0"/>
              <a:t/>
            </a:r>
            <a:br>
              <a:rPr lang="en-US" dirty="0" smtClean="0"/>
            </a:br>
            <a:r>
              <a:rPr lang="en-US" dirty="0" smtClean="0"/>
              <a:t>(ad </a:t>
            </a:r>
            <a:r>
              <a:rPr lang="en-US" dirty="0" err="1" smtClean="0"/>
              <a:t>magnas</a:t>
            </a:r>
            <a:r>
              <a:rPr lang="en-US" dirty="0" smtClean="0"/>
              <a:t> naves) </a:t>
            </a:r>
            <a:r>
              <a:rPr lang="en-US" dirty="0" err="1" smtClean="0"/>
              <a:t>hodie</a:t>
            </a:r>
            <a:r>
              <a:rPr lang="en-US" dirty="0" smtClean="0"/>
              <a:t>.</a:t>
            </a:r>
            <a:endParaRPr lang="en-US" dirty="0"/>
          </a:p>
        </p:txBody>
      </p:sp>
      <p:pic>
        <p:nvPicPr>
          <p:cNvPr id="4" name="il_fi" descr="http://www.stinkymouse.com/files/little-boat-b1.jpg"/>
          <p:cNvPicPr/>
          <p:nvPr/>
        </p:nvPicPr>
        <p:blipFill>
          <a:blip r:embed="rId3" cstate="print"/>
          <a:srcRect/>
          <a:stretch>
            <a:fillRect/>
          </a:stretch>
        </p:blipFill>
        <p:spPr bwMode="auto">
          <a:xfrm>
            <a:off x="5334000" y="4343400"/>
            <a:ext cx="2032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chemeClr val="tx1"/>
                </a:solidFill>
                <a:ea typeface="Verdana" pitchFamily="34" charset="0"/>
                <a:cs typeface="Verdana" pitchFamily="34" charset="0"/>
              </a:rPr>
              <a:t>Exercise D.</a:t>
            </a:r>
            <a:endParaRPr lang="en-US" dirty="0"/>
          </a:p>
        </p:txBody>
      </p:sp>
      <p:sp>
        <p:nvSpPr>
          <p:cNvPr id="3" name="Content Placeholder 2"/>
          <p:cNvSpPr>
            <a:spLocks noGrp="1"/>
          </p:cNvSpPr>
          <p:nvPr>
            <p:ph idx="1"/>
          </p:nvPr>
        </p:nvSpPr>
        <p:spPr>
          <a:xfrm>
            <a:off x="533400" y="1752600"/>
            <a:ext cx="7772400" cy="3048000"/>
          </a:xfrm>
          <a:effectLst/>
        </p:spPr>
        <p:txBody>
          <a:bodyPr/>
          <a:lstStyle/>
          <a:p>
            <a:pPr>
              <a:buNone/>
            </a:pPr>
            <a:endParaRPr lang="en-US" sz="1600" dirty="0" smtClean="0"/>
          </a:p>
          <a:p>
            <a:pPr>
              <a:buNone/>
            </a:pPr>
            <a:r>
              <a:rPr lang="en-US" sz="2400" smtClean="0"/>
              <a:t> 1.                      </a:t>
            </a:r>
            <a:r>
              <a:rPr lang="en-US" sz="1600" dirty="0" smtClean="0"/>
              <a:t>2/ sing. perfect tense                        (abl. means)                              </a:t>
            </a:r>
            <a:endParaRPr lang="en-US" sz="1600" u="sng" dirty="0" smtClean="0"/>
          </a:p>
          <a:p>
            <a:pPr>
              <a:buNone/>
            </a:pPr>
            <a:r>
              <a:rPr lang="en-US" u="dbl" dirty="0" smtClean="0"/>
              <a:t>Have</a:t>
            </a:r>
            <a:r>
              <a:rPr lang="en-US" dirty="0" smtClean="0"/>
              <a:t> </a:t>
            </a:r>
            <a:r>
              <a:rPr lang="en-US" u="sng" dirty="0" smtClean="0"/>
              <a:t>you</a:t>
            </a:r>
            <a:r>
              <a:rPr lang="en-US" dirty="0" smtClean="0"/>
              <a:t> </a:t>
            </a:r>
            <a:r>
              <a:rPr lang="en-US" u="dbl" dirty="0" smtClean="0"/>
              <a:t>been frightened</a:t>
            </a:r>
            <a:r>
              <a:rPr lang="en-US" dirty="0" smtClean="0"/>
              <a:t> (by the sounds)</a:t>
            </a:r>
            <a:br>
              <a:rPr lang="en-US" dirty="0" smtClean="0"/>
            </a:br>
            <a:r>
              <a:rPr lang="en-US" dirty="0" smtClean="0"/>
              <a:t/>
            </a:r>
            <a:br>
              <a:rPr lang="en-US" dirty="0" smtClean="0"/>
            </a:br>
            <a:r>
              <a:rPr lang="en-US" sz="1600" smtClean="0"/>
              <a:t>            gen</a:t>
            </a:r>
            <a:r>
              <a:rPr lang="en-US" sz="1600" dirty="0" smtClean="0"/>
              <a:t>. pl. </a:t>
            </a:r>
            <a:r>
              <a:rPr lang="en-US" sz="1600" smtClean="0"/>
              <a:t>m.      participle – gen. pl.</a:t>
            </a:r>
            <a:r>
              <a:rPr lang="en-US" dirty="0" smtClean="0"/>
              <a:t/>
            </a:r>
            <a:br>
              <a:rPr lang="en-US" dirty="0" smtClean="0"/>
            </a:br>
            <a:r>
              <a:rPr lang="en-US" dirty="0" smtClean="0"/>
              <a:t> (of soldiers walking)?</a:t>
            </a:r>
          </a:p>
          <a:p>
            <a:pPr>
              <a:buNone/>
            </a:pPr>
            <a:endParaRPr lang="en-US" dirty="0"/>
          </a:p>
        </p:txBody>
      </p:sp>
      <p:pic>
        <p:nvPicPr>
          <p:cNvPr id="4" name="Picture 3" descr="http://graphics8.nytimes.com/images/2006/10/09/world/09history.span.jpg"/>
          <p:cNvPicPr/>
          <p:nvPr/>
        </p:nvPicPr>
        <p:blipFill>
          <a:blip r:embed="rId3" cstate="print"/>
          <a:srcRect/>
          <a:stretch>
            <a:fillRect/>
          </a:stretch>
        </p:blipFill>
        <p:spPr bwMode="auto">
          <a:xfrm>
            <a:off x="2438400" y="4648200"/>
            <a:ext cx="3124200" cy="153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Shepherds</a:t>
            </a:r>
            <a:endParaRPr lang="en-US" dirty="0">
              <a:solidFill>
                <a:schemeClr val="tx1"/>
              </a:solidFill>
            </a:endParaRPr>
          </a:p>
        </p:txBody>
      </p:sp>
      <p:sp>
        <p:nvSpPr>
          <p:cNvPr id="3" name="Content Placeholder 2"/>
          <p:cNvSpPr>
            <a:spLocks noGrp="1"/>
          </p:cNvSpPr>
          <p:nvPr>
            <p:ph idx="1"/>
          </p:nvPr>
        </p:nvSpPr>
        <p:spPr>
          <a:xfrm>
            <a:off x="609600" y="1600200"/>
            <a:ext cx="7772400" cy="3352800"/>
          </a:xfrm>
          <a:effectLst/>
        </p:spPr>
        <p:txBody>
          <a:bodyPr/>
          <a:lstStyle/>
          <a:p>
            <a:pPr>
              <a:buFontTx/>
              <a:buNone/>
              <a:defRPr/>
            </a:pPr>
            <a:r>
              <a:rPr lang="en-US" dirty="0" smtClean="0"/>
              <a:t> </a:t>
            </a:r>
            <a:r>
              <a:rPr lang="en-US" u="sng" smtClean="0"/>
              <a:t>Shepherds – Pastors</a:t>
            </a:r>
          </a:p>
          <a:p>
            <a:pPr>
              <a:buFontTx/>
              <a:buNone/>
              <a:defRPr/>
            </a:pPr>
            <a:r>
              <a:rPr lang="en-US" smtClean="0"/>
              <a:t>   How did they live?</a:t>
            </a:r>
            <a:br>
              <a:rPr lang="en-US" smtClean="0"/>
            </a:br>
            <a:r>
              <a:rPr lang="en-US" smtClean="0"/>
              <a:t>Why did Jews call them shepherds?</a:t>
            </a:r>
            <a:endParaRPr lang="en-US" dirty="0" smtClean="0"/>
          </a:p>
          <a:p>
            <a:pPr>
              <a:buFontTx/>
              <a:buNone/>
              <a:defRPr/>
            </a:pPr>
            <a:endParaRPr lang="en-US" u="sng" dirty="0" smtClean="0"/>
          </a:p>
          <a:p>
            <a:pPr>
              <a:buFontTx/>
              <a:buNone/>
              <a:defRPr/>
            </a:pPr>
            <a:r>
              <a:rPr lang="en-US" dirty="0" smtClean="0"/>
              <a:t>    </a:t>
            </a:r>
            <a:endParaRPr lang="en-US" dirty="0"/>
          </a:p>
        </p:txBody>
      </p:sp>
      <p:pic>
        <p:nvPicPr>
          <p:cNvPr id="6" name="Picture 5" descr="Shepherds"/>
          <p:cNvPicPr/>
          <p:nvPr/>
        </p:nvPicPr>
        <p:blipFill>
          <a:blip r:embed="rId3" cstate="print"/>
          <a:srcRect/>
          <a:stretch>
            <a:fillRect/>
          </a:stretch>
        </p:blipFill>
        <p:spPr bwMode="auto">
          <a:xfrm>
            <a:off x="2286000" y="3886200"/>
            <a:ext cx="3568700"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0"/>
            <a:ext cx="7772400" cy="1143000"/>
          </a:xfrm>
        </p:spPr>
        <p:txBody>
          <a:bodyPr/>
          <a:lstStyle/>
          <a:p>
            <a:pPr>
              <a:defRPr/>
            </a:pPr>
            <a:r>
              <a:rPr lang="en-US" smtClean="0">
                <a:solidFill>
                  <a:schemeClr val="tx1"/>
                </a:solidFill>
                <a:ea typeface="Verdana" pitchFamily="34" charset="0"/>
                <a:cs typeface="Verdana" pitchFamily="34" charset="0"/>
              </a:rPr>
              <a:t>The Good Shepherd</a:t>
            </a:r>
            <a:endParaRPr lang="en-US" dirty="0">
              <a:solidFill>
                <a:schemeClr val="tx1"/>
              </a:solidFill>
            </a:endParaRPr>
          </a:p>
        </p:txBody>
      </p:sp>
      <p:sp>
        <p:nvSpPr>
          <p:cNvPr id="3" name="Content Placeholder 2"/>
          <p:cNvSpPr>
            <a:spLocks noGrp="1"/>
          </p:cNvSpPr>
          <p:nvPr>
            <p:ph idx="1"/>
          </p:nvPr>
        </p:nvSpPr>
        <p:spPr>
          <a:xfrm>
            <a:off x="609600" y="2057400"/>
            <a:ext cx="7772400" cy="3352800"/>
          </a:xfrm>
          <a:effectLst/>
        </p:spPr>
        <p:txBody>
          <a:bodyPr/>
          <a:lstStyle/>
          <a:p>
            <a:pPr>
              <a:buNone/>
              <a:defRPr/>
            </a:pPr>
            <a:r>
              <a:rPr lang="en-US" dirty="0" smtClean="0"/>
              <a:t>         </a:t>
            </a:r>
            <a:r>
              <a:rPr lang="en-US" sz="2800" dirty="0" smtClean="0"/>
              <a:t>Ego sum pastor bonus.  Bonus pastor </a:t>
            </a:r>
            <a:r>
              <a:rPr lang="en-US" sz="2800" dirty="0" err="1" smtClean="0"/>
              <a:t>vitam</a:t>
            </a:r>
            <a:r>
              <a:rPr lang="en-US" sz="2800" dirty="0" smtClean="0"/>
              <a:t> </a:t>
            </a:r>
            <a:r>
              <a:rPr lang="en-US" sz="2800" dirty="0" err="1" smtClean="0"/>
              <a:t>suam</a:t>
            </a:r>
            <a:r>
              <a:rPr lang="en-US" sz="2800" dirty="0" smtClean="0"/>
              <a:t> </a:t>
            </a:r>
            <a:r>
              <a:rPr lang="en-US" sz="2800" dirty="0" err="1" smtClean="0"/>
              <a:t>dat</a:t>
            </a:r>
            <a:r>
              <a:rPr lang="en-US" sz="2800" dirty="0" smtClean="0"/>
              <a:t> pro </a:t>
            </a:r>
            <a:r>
              <a:rPr lang="en-US" sz="2800" dirty="0" err="1" smtClean="0"/>
              <a:t>ovibus</a:t>
            </a:r>
            <a:r>
              <a:rPr lang="en-US" sz="2800" dirty="0" smtClean="0"/>
              <a:t> </a:t>
            </a:r>
            <a:r>
              <a:rPr lang="en-US" sz="2800" dirty="0" err="1" smtClean="0"/>
              <a:t>suis</a:t>
            </a:r>
            <a:r>
              <a:rPr lang="en-US" sz="2800" dirty="0" smtClean="0"/>
              <a:t>.  </a:t>
            </a:r>
            <a:r>
              <a:rPr lang="en-US" sz="2800" dirty="0" err="1" smtClean="0"/>
              <a:t>Mercenarius</a:t>
            </a:r>
            <a:r>
              <a:rPr lang="en-US" sz="2800" dirty="0" smtClean="0"/>
              <a:t> </a:t>
            </a:r>
            <a:r>
              <a:rPr lang="en-US" sz="2800" dirty="0" err="1" smtClean="0"/>
              <a:t>autem</a:t>
            </a:r>
            <a:r>
              <a:rPr lang="en-US" sz="2800" dirty="0" smtClean="0"/>
              <a:t>, qui non </a:t>
            </a:r>
            <a:r>
              <a:rPr lang="en-US" sz="2800" dirty="0" err="1" smtClean="0"/>
              <a:t>est</a:t>
            </a:r>
            <a:r>
              <a:rPr lang="en-US" sz="2800" dirty="0" smtClean="0"/>
              <a:t> pastor, et </a:t>
            </a:r>
            <a:r>
              <a:rPr lang="en-US" sz="2800" dirty="0" err="1" smtClean="0"/>
              <a:t>cuius</a:t>
            </a:r>
            <a:r>
              <a:rPr lang="en-US" sz="2800" dirty="0" smtClean="0"/>
              <a:t> </a:t>
            </a:r>
            <a:r>
              <a:rPr lang="en-US" sz="2800" dirty="0" err="1" smtClean="0"/>
              <a:t>oves</a:t>
            </a:r>
            <a:r>
              <a:rPr lang="en-US" sz="2800" dirty="0" smtClean="0"/>
              <a:t> non </a:t>
            </a:r>
            <a:r>
              <a:rPr lang="en-US" sz="2800" dirty="0" err="1" smtClean="0"/>
              <a:t>sunt</a:t>
            </a:r>
            <a:r>
              <a:rPr lang="en-US" sz="2800" dirty="0" smtClean="0"/>
              <a:t> </a:t>
            </a:r>
            <a:r>
              <a:rPr lang="en-US" sz="2800" dirty="0" err="1" smtClean="0"/>
              <a:t>suae</a:t>
            </a:r>
            <a:r>
              <a:rPr lang="en-US" sz="2800" dirty="0" smtClean="0"/>
              <a:t>, </a:t>
            </a:r>
            <a:r>
              <a:rPr lang="en-US" sz="2800" dirty="0" err="1" smtClean="0"/>
              <a:t>videt</a:t>
            </a:r>
            <a:r>
              <a:rPr lang="en-US" sz="2800" dirty="0" smtClean="0"/>
              <a:t> </a:t>
            </a:r>
            <a:r>
              <a:rPr lang="en-US" sz="2800" dirty="0" err="1" smtClean="0"/>
              <a:t>lupum</a:t>
            </a:r>
            <a:r>
              <a:rPr lang="en-US" sz="2800" dirty="0" smtClean="0"/>
              <a:t> </a:t>
            </a:r>
            <a:r>
              <a:rPr lang="en-US" sz="2800" dirty="0" err="1" smtClean="0"/>
              <a:t>venientem</a:t>
            </a:r>
            <a:r>
              <a:rPr lang="en-US" sz="2800" dirty="0" smtClean="0"/>
              <a:t>, et </a:t>
            </a:r>
            <a:r>
              <a:rPr lang="en-US" sz="2800" dirty="0" err="1" smtClean="0"/>
              <a:t>dimittit</a:t>
            </a:r>
            <a:r>
              <a:rPr lang="en-US" sz="2800" dirty="0" smtClean="0"/>
              <a:t> </a:t>
            </a:r>
            <a:r>
              <a:rPr lang="en-US" sz="2800" dirty="0" err="1" smtClean="0"/>
              <a:t>oves</a:t>
            </a:r>
            <a:r>
              <a:rPr lang="en-US" sz="2800" dirty="0" smtClean="0"/>
              <a:t>, et fugit; et lupus </a:t>
            </a:r>
            <a:r>
              <a:rPr lang="en-US" sz="2800" dirty="0" err="1" smtClean="0"/>
              <a:t>eas</a:t>
            </a:r>
            <a:r>
              <a:rPr lang="en-US" sz="2800" dirty="0" smtClean="0"/>
              <a:t> </a:t>
            </a:r>
            <a:r>
              <a:rPr lang="en-US" sz="2800" dirty="0" err="1" smtClean="0"/>
              <a:t>rapit</a:t>
            </a:r>
            <a:r>
              <a:rPr lang="en-US" sz="2800" dirty="0" smtClean="0"/>
              <a:t>, et </a:t>
            </a:r>
            <a:r>
              <a:rPr lang="en-US" sz="2800" dirty="0" err="1" smtClean="0"/>
              <a:t>dispergit</a:t>
            </a:r>
            <a:r>
              <a:rPr lang="en-US" sz="2800" dirty="0" smtClean="0"/>
              <a:t> </a:t>
            </a:r>
            <a:r>
              <a:rPr lang="en-US" sz="2800" dirty="0" err="1" smtClean="0"/>
              <a:t>eas</a:t>
            </a:r>
            <a:r>
              <a:rPr lang="en-US" sz="2800" dirty="0" smtClean="0"/>
              <a:t>.  Is </a:t>
            </a:r>
            <a:r>
              <a:rPr lang="en-US" sz="2800" dirty="0" err="1" smtClean="0"/>
              <a:t>autem</a:t>
            </a:r>
            <a:r>
              <a:rPr lang="en-US" sz="2800" dirty="0" smtClean="0"/>
              <a:t> fugit, </a:t>
            </a:r>
            <a:r>
              <a:rPr lang="en-US" sz="2800" dirty="0" err="1" smtClean="0"/>
              <a:t>quia</a:t>
            </a:r>
            <a:r>
              <a:rPr lang="en-US" sz="2800" dirty="0" smtClean="0"/>
              <a:t> </a:t>
            </a:r>
            <a:r>
              <a:rPr lang="en-US" sz="2800" dirty="0" err="1" smtClean="0"/>
              <a:t>mercenarius</a:t>
            </a:r>
            <a:r>
              <a:rPr lang="en-US" sz="2800" dirty="0" smtClean="0"/>
              <a:t> </a:t>
            </a:r>
            <a:r>
              <a:rPr lang="en-US" sz="2800" dirty="0" err="1" smtClean="0"/>
              <a:t>est</a:t>
            </a:r>
            <a:r>
              <a:rPr lang="en-US" sz="2800" dirty="0" smtClean="0"/>
              <a:t>, et </a:t>
            </a:r>
            <a:r>
              <a:rPr lang="en-US" sz="2800" dirty="0" err="1" smtClean="0"/>
              <a:t>oves</a:t>
            </a:r>
            <a:r>
              <a:rPr lang="en-US" sz="2800" dirty="0" smtClean="0"/>
              <a:t> non </a:t>
            </a:r>
            <a:r>
              <a:rPr lang="en-US" sz="2800" dirty="0" err="1" smtClean="0"/>
              <a:t>curat</a:t>
            </a:r>
            <a:r>
              <a:rPr lang="en-US" sz="28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latin typeface="+mn-lt"/>
                <a:ea typeface="Verdana" pitchFamily="34" charset="0"/>
                <a:cs typeface="Verdana" pitchFamily="34" charset="0"/>
              </a:rPr>
              <a:t>The Good Shepherd</a:t>
            </a:r>
            <a:endParaRPr lang="en-US" dirty="0">
              <a:solidFill>
                <a:schemeClr val="tx1"/>
              </a:solidFill>
              <a:latin typeface="+mn-lt"/>
            </a:endParaRPr>
          </a:p>
        </p:txBody>
      </p:sp>
      <p:sp>
        <p:nvSpPr>
          <p:cNvPr id="3" name="Content Placeholder 2"/>
          <p:cNvSpPr>
            <a:spLocks noGrp="1"/>
          </p:cNvSpPr>
          <p:nvPr>
            <p:ph idx="1"/>
          </p:nvPr>
        </p:nvSpPr>
        <p:spPr>
          <a:xfrm>
            <a:off x="762000" y="1676400"/>
            <a:ext cx="7772400" cy="3048000"/>
          </a:xfrm>
          <a:effectLst/>
        </p:spPr>
        <p:txBody>
          <a:bodyPr/>
          <a:lstStyle/>
          <a:p>
            <a:pPr>
              <a:buNone/>
              <a:defRPr/>
            </a:pPr>
            <a:r>
              <a:rPr lang="en-US" dirty="0" smtClean="0"/>
              <a:t>     </a:t>
            </a:r>
            <a:r>
              <a:rPr lang="en-US" sz="2800" dirty="0" err="1" smtClean="0"/>
              <a:t>mercenarius</a:t>
            </a:r>
            <a:r>
              <a:rPr lang="en-US" sz="2800" dirty="0" smtClean="0"/>
              <a:t> </a:t>
            </a:r>
            <a:r>
              <a:rPr lang="en-US" sz="2800" dirty="0" err="1" smtClean="0"/>
              <a:t>est</a:t>
            </a:r>
            <a:r>
              <a:rPr lang="en-US" sz="2800" dirty="0" smtClean="0"/>
              <a:t>, et </a:t>
            </a:r>
            <a:r>
              <a:rPr lang="en-US" sz="2800" dirty="0" err="1" smtClean="0"/>
              <a:t>oves</a:t>
            </a:r>
            <a:r>
              <a:rPr lang="en-US" sz="2800" dirty="0" smtClean="0"/>
              <a:t> non </a:t>
            </a:r>
            <a:r>
              <a:rPr lang="en-US" sz="2800" dirty="0" err="1" smtClean="0"/>
              <a:t>curat</a:t>
            </a:r>
            <a:r>
              <a:rPr lang="en-US" sz="2800" dirty="0" smtClean="0"/>
              <a:t>.  Ego sum pastor bonus; et </a:t>
            </a:r>
            <a:r>
              <a:rPr lang="en-US" sz="2800" dirty="0" err="1" smtClean="0"/>
              <a:t>scio</a:t>
            </a:r>
            <a:r>
              <a:rPr lang="en-US" sz="2800" dirty="0" smtClean="0"/>
              <a:t> </a:t>
            </a:r>
            <a:r>
              <a:rPr lang="en-US" sz="2800" dirty="0" err="1" smtClean="0"/>
              <a:t>meas</a:t>
            </a:r>
            <a:r>
              <a:rPr lang="en-US" sz="2800" dirty="0" smtClean="0"/>
              <a:t>, et </a:t>
            </a:r>
            <a:r>
              <a:rPr lang="en-US" sz="2800" dirty="0" err="1" smtClean="0"/>
              <a:t>meae</a:t>
            </a:r>
            <a:r>
              <a:rPr lang="en-US" sz="2800" dirty="0" smtClean="0"/>
              <a:t> </a:t>
            </a:r>
            <a:r>
              <a:rPr lang="en-US" sz="2800" dirty="0" err="1" smtClean="0"/>
              <a:t>oves</a:t>
            </a:r>
            <a:r>
              <a:rPr lang="en-US" sz="2800" dirty="0" smtClean="0"/>
              <a:t> </a:t>
            </a:r>
            <a:r>
              <a:rPr lang="en-US" sz="2800" dirty="0" err="1" smtClean="0"/>
              <a:t>sciunt</a:t>
            </a:r>
            <a:r>
              <a:rPr lang="en-US" sz="2800" dirty="0" smtClean="0"/>
              <a:t> me.  </a:t>
            </a:r>
            <a:r>
              <a:rPr lang="en-US" sz="2800" dirty="0" err="1" smtClean="0"/>
              <a:t>Sicut</a:t>
            </a:r>
            <a:r>
              <a:rPr lang="en-US" sz="2800" dirty="0" smtClean="0"/>
              <a:t> </a:t>
            </a:r>
            <a:r>
              <a:rPr lang="en-US" sz="2800" dirty="0" err="1" smtClean="0"/>
              <a:t>scit</a:t>
            </a:r>
            <a:r>
              <a:rPr lang="en-US" sz="2800" dirty="0" smtClean="0"/>
              <a:t> me Pater, et ego </a:t>
            </a:r>
            <a:r>
              <a:rPr lang="en-US" sz="2800" dirty="0" err="1" smtClean="0"/>
              <a:t>scio</a:t>
            </a:r>
            <a:r>
              <a:rPr lang="en-US" sz="2800" dirty="0" smtClean="0"/>
              <a:t> </a:t>
            </a:r>
            <a:r>
              <a:rPr lang="en-US" sz="2800" dirty="0" err="1" smtClean="0"/>
              <a:t>Patrem</a:t>
            </a:r>
            <a:r>
              <a:rPr lang="en-US" sz="2800" dirty="0" smtClean="0"/>
              <a:t>, et </a:t>
            </a:r>
            <a:r>
              <a:rPr lang="en-US" sz="2800" dirty="0" err="1" smtClean="0"/>
              <a:t>vitam</a:t>
            </a:r>
            <a:r>
              <a:rPr lang="en-US" sz="2800" dirty="0" smtClean="0"/>
              <a:t> </a:t>
            </a:r>
            <a:r>
              <a:rPr lang="en-US" sz="2800" err="1" smtClean="0"/>
              <a:t>meam</a:t>
            </a:r>
            <a:r>
              <a:rPr lang="en-US" sz="2800" smtClean="0"/>
              <a:t> do pro ovibus</a:t>
            </a:r>
          </a:p>
          <a:p>
            <a:pPr>
              <a:buNone/>
              <a:defRPr/>
            </a:pPr>
            <a:r>
              <a:rPr lang="en-US" smtClean="0"/>
              <a:t>  </a:t>
            </a:r>
            <a:r>
              <a:rPr lang="en-US" sz="2800" smtClean="0"/>
              <a:t> </a:t>
            </a:r>
            <a:r>
              <a:rPr lang="en-US" sz="2800" dirty="0" err="1" smtClean="0"/>
              <a:t>meis</a:t>
            </a:r>
            <a:r>
              <a:rPr lang="en-US" sz="2800" dirty="0" smtClean="0"/>
              <a:t>.  Et </a:t>
            </a:r>
            <a:r>
              <a:rPr lang="en-US" sz="2800" smtClean="0"/>
              <a:t>alias oves </a:t>
            </a:r>
            <a:r>
              <a:rPr lang="en-US" sz="2800" dirty="0" err="1" smtClean="0"/>
              <a:t>habeo</a:t>
            </a:r>
            <a:r>
              <a:rPr lang="en-US" sz="2800" smtClean="0"/>
              <a:t>, </a:t>
            </a:r>
          </a:p>
          <a:p>
            <a:pPr>
              <a:buNone/>
              <a:defRPr/>
            </a:pPr>
            <a:r>
              <a:rPr lang="en-US" smtClean="0"/>
              <a:t>  </a:t>
            </a:r>
            <a:r>
              <a:rPr lang="en-US" sz="2800" smtClean="0"/>
              <a:t>quae </a:t>
            </a:r>
            <a:r>
              <a:rPr lang="en-US" sz="2800" dirty="0" smtClean="0"/>
              <a:t>non </a:t>
            </a:r>
            <a:r>
              <a:rPr lang="en-US" sz="2800" dirty="0" err="1" smtClean="0"/>
              <a:t>sunt</a:t>
            </a:r>
            <a:r>
              <a:rPr lang="en-US" sz="2800" dirty="0" smtClean="0"/>
              <a:t> ex hoc </a:t>
            </a:r>
            <a:r>
              <a:rPr lang="en-US" sz="2800" dirty="0" err="1" smtClean="0"/>
              <a:t>ovile</a:t>
            </a:r>
            <a:r>
              <a:rPr lang="en-US" sz="2800" smtClean="0"/>
              <a:t>; …</a:t>
            </a:r>
          </a:p>
          <a:p>
            <a:pPr>
              <a:buNone/>
              <a:defRPr/>
            </a:pPr>
            <a:r>
              <a:rPr lang="en-US" sz="2800" smtClean="0"/>
              <a:t>et </a:t>
            </a:r>
            <a:r>
              <a:rPr lang="en-US" sz="2800" dirty="0" err="1" smtClean="0"/>
              <a:t>vocem</a:t>
            </a:r>
            <a:r>
              <a:rPr lang="en-US" sz="2800" dirty="0" smtClean="0"/>
              <a:t> </a:t>
            </a:r>
            <a:r>
              <a:rPr lang="en-US" sz="2800" dirty="0" err="1" smtClean="0"/>
              <a:t>meam</a:t>
            </a:r>
            <a:r>
              <a:rPr lang="en-US" sz="2800" dirty="0" smtClean="0"/>
              <a:t> audient, et </a:t>
            </a:r>
            <a:r>
              <a:rPr lang="en-US" sz="2800" err="1" smtClean="0"/>
              <a:t>erit</a:t>
            </a:r>
            <a:r>
              <a:rPr lang="en-US" sz="2800" smtClean="0"/>
              <a:t> </a:t>
            </a:r>
          </a:p>
          <a:p>
            <a:pPr>
              <a:buNone/>
              <a:defRPr/>
            </a:pPr>
            <a:r>
              <a:rPr lang="en-US" sz="2800" smtClean="0"/>
              <a:t>unum </a:t>
            </a:r>
            <a:r>
              <a:rPr lang="en-US" sz="2800" dirty="0" err="1" smtClean="0"/>
              <a:t>ovile</a:t>
            </a:r>
            <a:r>
              <a:rPr lang="en-US" sz="2800" dirty="0" smtClean="0"/>
              <a:t> cum </a:t>
            </a:r>
            <a:r>
              <a:rPr lang="en-US" sz="2800" dirty="0" err="1" smtClean="0"/>
              <a:t>uno</a:t>
            </a:r>
            <a:r>
              <a:rPr lang="en-US" sz="2800" dirty="0" smtClean="0"/>
              <a:t> </a:t>
            </a:r>
            <a:r>
              <a:rPr lang="en-US" sz="2800" dirty="0" err="1" smtClean="0"/>
              <a:t>pastore</a:t>
            </a:r>
            <a:r>
              <a:rPr lang="en-US" sz="2800" dirty="0" smtClean="0"/>
              <a:t>.</a:t>
            </a:r>
          </a:p>
        </p:txBody>
      </p:sp>
      <p:pic>
        <p:nvPicPr>
          <p:cNvPr id="4" name="il_fi" descr="http://2.bp.blogspot.com/_Qj3UsToau3A/TSu8ffei6RI/AAAAAAAAA4o/jTGRYb-HvtY/s400/good_shepherd.jpg"/>
          <p:cNvPicPr/>
          <p:nvPr/>
        </p:nvPicPr>
        <p:blipFill>
          <a:blip r:embed="rId3" cstate="print"/>
          <a:srcRect/>
          <a:stretch>
            <a:fillRect/>
          </a:stretch>
        </p:blipFill>
        <p:spPr bwMode="auto">
          <a:xfrm>
            <a:off x="5943600" y="3352800"/>
            <a:ext cx="1365250" cy="1696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609600" y="2057400"/>
            <a:ext cx="7772400" cy="3429000"/>
          </a:xfrm>
          <a:effectLst/>
        </p:spPr>
        <p:txBody>
          <a:bodyPr/>
          <a:lstStyle/>
          <a:p>
            <a:pPr>
              <a:buNone/>
            </a:pPr>
            <a:r>
              <a:rPr lang="en-US" b="1" dirty="0" smtClean="0"/>
              <a:t>                                 Nain</a:t>
            </a:r>
            <a:endParaRPr lang="en-US" dirty="0" smtClean="0"/>
          </a:p>
          <a:p>
            <a:pPr marL="0" indent="0">
              <a:buNone/>
            </a:pPr>
            <a:r>
              <a:rPr lang="en-US" sz="2800" smtClean="0"/>
              <a:t>         </a:t>
            </a:r>
            <a:r>
              <a:rPr lang="en-US" sz="2400"/>
              <a:t>Turba (ad) Nain vespere appropinquat.  Omnes sunt defessi et esurientes</a:t>
            </a:r>
            <a:r>
              <a:rPr lang="en-US" sz="2400" i="1"/>
              <a:t>.  </a:t>
            </a:r>
            <a:r>
              <a:rPr lang="en-US" sz="2400"/>
              <a:t>Omnes ambulatione</a:t>
            </a:r>
          </a:p>
          <a:p>
            <a:pPr marL="0" indent="0">
              <a:buNone/>
            </a:pPr>
            <a:r>
              <a:rPr lang="en-US" sz="2400"/>
              <a:t>fructi sunt, quoniam Galilea vernat.   "Terra pulchritudinem ostendit, et aer est canorus sonis novae vitae."</a:t>
            </a:r>
          </a:p>
          <a:p>
            <a:pPr marL="0" indent="0">
              <a:buNone/>
            </a:pPr>
            <a:r>
              <a:rPr lang="en-US" sz="2400" smtClean="0"/>
              <a:t>    Iesus </a:t>
            </a:r>
            <a:r>
              <a:rPr lang="en-US" sz="2400"/>
              <a:t>ambulat ad Nain a septentrionali et oriente ad Endor.  Multitudo sepulcretum transit, quod est minus quam mille pass</a:t>
            </a:r>
            <a:r>
              <a:rPr lang="en-US" sz="2000"/>
              <a:t>ū</a:t>
            </a:r>
            <a:r>
              <a:rPr lang="en-US" sz="2400"/>
              <a:t>s a vico Nain.</a:t>
            </a:r>
          </a:p>
          <a:p>
            <a:pPr>
              <a:buNone/>
            </a:pPr>
            <a:r>
              <a:rPr lang="it-IT" dirty="0" smtClean="0"/>
              <a:t/>
            </a:r>
            <a:br>
              <a:rPr lang="it-IT"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609600" y="1371600"/>
            <a:ext cx="7772400" cy="3429000"/>
          </a:xfrm>
          <a:ln>
            <a:noFill/>
          </a:ln>
          <a:effectLst/>
        </p:spPr>
        <p:txBody>
          <a:bodyPr/>
          <a:lstStyle/>
          <a:p>
            <a:pPr marL="0" indent="0">
              <a:buNone/>
            </a:pPr>
            <a:r>
              <a:rPr lang="en-US" b="1" smtClean="0"/>
              <a:t>         </a:t>
            </a:r>
            <a:r>
              <a:rPr lang="en-US" sz="2400"/>
              <a:t>Ad urbis portam in hac vi</a:t>
            </a:r>
            <a:r>
              <a:rPr lang="en-US" sz="2000"/>
              <a:t>ā</a:t>
            </a:r>
            <a:r>
              <a:rPr lang="en-US" sz="2400"/>
              <a:t>, "magna multitudo</a:t>
            </a:r>
            <a:r>
              <a:rPr lang="en-US" sz="2400" smtClean="0"/>
              <a:t>" </a:t>
            </a:r>
            <a:r>
              <a:rPr lang="en-US" sz="2400"/>
              <a:t>quae cum Principe Vitae est cum ali</a:t>
            </a:r>
            <a:r>
              <a:rPr lang="en-US" sz="2000"/>
              <a:t>ā</a:t>
            </a:r>
            <a:r>
              <a:rPr lang="en-US" sz="2400"/>
              <a:t> multitudine</a:t>
            </a:r>
          </a:p>
          <a:p>
            <a:pPr marL="0" indent="0">
              <a:buNone/>
            </a:pPr>
            <a:r>
              <a:rPr lang="en-US" sz="2400"/>
              <a:t>convenit. Haec multitudo, portans corpus ad sepulchretum, Iesum transit. Mortuus puer est adulescens. Ante feretrum est tristis mater. Multi ploratores sequuntur </a:t>
            </a:r>
            <a:r>
              <a:rPr lang="en-US" sz="2400" smtClean="0"/>
              <a:t>lamentationibus, </a:t>
            </a:r>
            <a:r>
              <a:rPr lang="en-US" sz="2400"/>
              <a:t>feminae lacrimant, et soni cymbalorum audiuntur.</a:t>
            </a:r>
          </a:p>
          <a:p>
            <a:pPr>
              <a:buNone/>
            </a:pPr>
            <a:r>
              <a:rPr lang="en-US" sz="2400" smtClean="0"/>
              <a:t>    Multi </a:t>
            </a:r>
            <a:r>
              <a:rPr lang="en-US" sz="2400" dirty="0" err="1" smtClean="0"/>
              <a:t>ploratores</a:t>
            </a:r>
            <a:r>
              <a:rPr lang="en-US" sz="2400" dirty="0" smtClean="0"/>
              <a:t> </a:t>
            </a:r>
            <a:r>
              <a:rPr lang="en-US" sz="2400" dirty="0" err="1" smtClean="0"/>
              <a:t>sequiuntur</a:t>
            </a:r>
            <a:r>
              <a:rPr lang="en-US" sz="2400" dirty="0" smtClean="0"/>
              <a:t> </a:t>
            </a:r>
            <a:r>
              <a:rPr lang="en-US" sz="2400" dirty="0" err="1" smtClean="0"/>
              <a:t>lamentationibus</a:t>
            </a:r>
            <a:r>
              <a:rPr lang="en-US" sz="2400" smtClean="0"/>
              <a:t>; feminae lacrimant </a:t>
            </a:r>
            <a:r>
              <a:rPr lang="en-US" sz="2400" dirty="0" smtClean="0"/>
              <a:t>et </a:t>
            </a:r>
            <a:r>
              <a:rPr lang="en-US" sz="2400" dirty="0" err="1" smtClean="0"/>
              <a:t>soni</a:t>
            </a:r>
            <a:r>
              <a:rPr lang="en-US" sz="2400" dirty="0" smtClean="0"/>
              <a:t> </a:t>
            </a:r>
            <a:r>
              <a:rPr lang="en-US" sz="2400" dirty="0" err="1" smtClean="0"/>
              <a:t>cymbalorum</a:t>
            </a:r>
            <a:r>
              <a:rPr lang="en-US" sz="2400" dirty="0" smtClean="0"/>
              <a:t> </a:t>
            </a:r>
            <a:r>
              <a:rPr lang="en-US" sz="2400" dirty="0" err="1" smtClean="0"/>
              <a:t>audiuntur</a:t>
            </a:r>
            <a:r>
              <a:rPr lang="en-US" sz="2400" dirty="0" smtClean="0"/>
              <a:t>.</a:t>
            </a:r>
          </a:p>
          <a:p>
            <a:pPr marL="0" indent="0">
              <a:buNone/>
            </a:pPr>
            <a:r>
              <a:rPr lang="en-US" sz="2400" smtClean="0"/>
              <a:t>        </a:t>
            </a:r>
            <a:r>
              <a:rPr lang="en-US" sz="2400"/>
              <a:t>Dum exsequia transit, Ioanna Aquilaque matrem esse suam amicam Susannam vident, quae </a:t>
            </a:r>
            <a:r>
              <a:rPr lang="en-US" sz="2400" smtClean="0"/>
              <a:t>est recens </a:t>
            </a:r>
            <a:r>
              <a:rPr lang="en-US" sz="2400"/>
              <a:t>vidua.</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8193" name="Rectangle 1"/>
          <p:cNvSpPr>
            <a:spLocks noGrp="1" noChangeArrowheads="1"/>
          </p:cNvSpPr>
          <p:nvPr>
            <p:ph idx="1"/>
          </p:nvPr>
        </p:nvSpPr>
        <p:spPr bwMode="auto">
          <a:xfrm>
            <a:off x="1143000" y="1676400"/>
            <a:ext cx="6477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0" indent="457200" algn="just">
              <a:spcBef>
                <a:spcPct val="0"/>
              </a:spcBef>
              <a:buClrTx/>
              <a:buNone/>
            </a:pPr>
            <a:r>
              <a:rPr lang="en-US" sz="2400"/>
              <a:t>Et Ioanna et Aquila quoque lacrimare incipiunt.  Pueri etiam sunt miserrimi, quoniam hic erat suus amicus, quocum visitare </a:t>
            </a:r>
            <a:r>
              <a:rPr lang="en-US" sz="2400" smtClean="0"/>
              <a:t>volebant.</a:t>
            </a:r>
          </a:p>
          <a:p>
            <a:pPr marL="0" indent="457200" algn="just">
              <a:spcBef>
                <a:spcPct val="0"/>
              </a:spcBef>
              <a:buClrTx/>
              <a:buNone/>
            </a:pPr>
            <a:r>
              <a:rPr lang="en-US" sz="2400"/>
              <a:t>Dominus Susannam videt, sed ea Eum non videt. Ea lacrimat, etsi Iesus ad eam properat.  Ea videre non potest propter suas lacrimas et desperationem.  Misericordia super Eum movet et Iesus dicit illi, ′Noli lacrimare!′”</a:t>
            </a:r>
          </a:p>
          <a:p>
            <a:pPr marL="0" lvl="0" indent="457200" algn="just">
              <a:spcBef>
                <a:spcPct val="0"/>
              </a:spcBef>
              <a:buClrTx/>
              <a:buNone/>
            </a:pPr>
            <a:endParaRPr kumimoji="0" lang="it-IT"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762000" y="2057400"/>
            <a:ext cx="7772400" cy="3429000"/>
          </a:xfrm>
          <a:effectLst/>
        </p:spPr>
        <p:txBody>
          <a:bodyPr/>
          <a:lstStyle/>
          <a:p>
            <a:pPr marL="0" indent="0">
              <a:buNone/>
            </a:pPr>
            <a:r>
              <a:rPr lang="en-US" sz="1800" smtClean="0">
                <a:latin typeface="Verdana" pitchFamily="34" charset="0"/>
                <a:ea typeface="Verdana" pitchFamily="34" charset="0"/>
                <a:cs typeface="Verdana" pitchFamily="34" charset="0"/>
              </a:rPr>
              <a:t>             </a:t>
            </a:r>
            <a:r>
              <a:rPr lang="en-US" sz="2400"/>
              <a:t>Feretrum tangit, dum hi qui portant id stant. Et dicit, “Adulescens, tibi dico, ′Surge!′”  Tum qui erat mortuus dicere incipit. Et Iesus eum matri suae dat.</a:t>
            </a:r>
          </a:p>
          <a:p>
            <a:pPr marL="0" indent="0">
              <a:buNone/>
            </a:pPr>
            <a:r>
              <a:rPr lang="en-US" sz="2400" smtClean="0"/>
              <a:t>   Eratne </a:t>
            </a:r>
            <a:r>
              <a:rPr lang="en-US" sz="2400"/>
              <a:t>congressio duarum multitudinum extra portam Nain fortuita? </a:t>
            </a:r>
            <a:r>
              <a:rPr lang="en-US" sz="2400" smtClean="0"/>
              <a:t/>
            </a:r>
            <a:br>
              <a:rPr lang="en-US" sz="2400" smtClean="0"/>
            </a:br>
            <a:r>
              <a:rPr lang="en-US" sz="2400" smtClean="0"/>
              <a:t>   Utraque </a:t>
            </a:r>
            <a:r>
              <a:rPr lang="en-US" sz="2400"/>
              <a:t>convenit sponte, sed semper Deus in Suo animo hoc consilium habebat.</a:t>
            </a:r>
          </a:p>
          <a:p>
            <a:pPr marL="0" indent="0">
              <a:buNone/>
            </a:pPr>
            <a:r>
              <a:rPr lang="en-US" sz="2400" smtClean="0"/>
              <a:t>   Mater </a:t>
            </a:r>
            <a:r>
              <a:rPr lang="en-US" sz="2400"/>
              <a:t>et filius posthac Iesui credunt, et Ei esse Vero Messiae.  Posthac semper Eum invocabunt.</a:t>
            </a:r>
          </a:p>
          <a:p>
            <a:pPr marL="0" indent="0">
              <a:buNone/>
            </a:pP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r>
              <a:rPr lang="en-US" smtClean="0">
                <a:solidFill>
                  <a:schemeClr val="tx1"/>
                </a:solidFill>
                <a:ea typeface="Verdana" pitchFamily="34" charset="0"/>
                <a:cs typeface="Verdana" pitchFamily="34" charset="0"/>
              </a:rPr>
              <a:t>Reading Lesson</a:t>
            </a:r>
            <a:endParaRPr lang="en-US" dirty="0"/>
          </a:p>
        </p:txBody>
      </p:sp>
      <p:sp>
        <p:nvSpPr>
          <p:cNvPr id="6151" name="Rectangle 7"/>
          <p:cNvSpPr>
            <a:spLocks noGrp="1" noChangeArrowheads="1"/>
          </p:cNvSpPr>
          <p:nvPr>
            <p:ph idx="1"/>
          </p:nvPr>
        </p:nvSpPr>
        <p:spPr bwMode="auto">
          <a:xfrm>
            <a:off x="1371600" y="1752600"/>
            <a:ext cx="6172200" cy="3490186"/>
          </a:xfrm>
          <a:prstGeom prst="rect">
            <a:avLst/>
          </a:prstGeom>
          <a:noFill/>
          <a:ln w="9525">
            <a:noFill/>
            <a:miter lim="800000"/>
            <a:headEnd/>
            <a:tailEnd/>
          </a:ln>
          <a:effectLst/>
          <a:scene3d>
            <a:camera prst="orthographicFront"/>
            <a:lightRig rig="threePt" dir="t"/>
          </a:scene3d>
          <a:sp3d>
            <a:bevelT prst="relaxedInset"/>
          </a:sp3d>
        </p:spPr>
        <p:txBody>
          <a:bodyPr vert="horz" wrap="square" lIns="91440" tIns="45720" rIns="91440" bIns="45720" numCol="1" anchor="ctr" anchorCtr="0" compatLnSpc="1">
            <a:prstTxWarp prst="textNoShape">
              <a:avLst/>
            </a:prstTxWarp>
            <a:spAutoFit/>
          </a:bodyPr>
          <a:lstStyle/>
          <a:p>
            <a:pPr marL="0" indent="0">
              <a:buNone/>
            </a:pPr>
            <a:r>
              <a:rPr lang="en-US" sz="2400" smtClean="0"/>
              <a:t>Carmen </a:t>
            </a:r>
            <a:r>
              <a:rPr lang="en-US" sz="2400"/>
              <a:t>Divinae laudis auditur. Timorem etiam sentiunt quoniam Magnus Propheta inter eos surrexit. Laudem sentiunt quoniam Suum populum Deus visitavit. </a:t>
            </a:r>
            <a:endParaRPr lang="en-US" sz="2400" smtClean="0"/>
          </a:p>
          <a:p>
            <a:pPr marL="0" indent="0">
              <a:buNone/>
            </a:pPr>
            <a:r>
              <a:rPr lang="it-IT" sz="1800"/>
              <a:t> </a:t>
            </a:r>
            <a:r>
              <a:rPr lang="en-US" sz="2400"/>
              <a:t>Fama longe et late volat, undique ad Iudeam et ultra.   Est gaudium domi Susannae et sui fili et circum Nain e</a:t>
            </a:r>
            <a:r>
              <a:rPr lang="en-US" sz="2000"/>
              <a:t>ā</a:t>
            </a:r>
            <a:r>
              <a:rPr lang="en-US" sz="2400"/>
              <a:t> nocte. Sed omnes qui sunt hac domi sentiunt Iesum esse non solum Magnum Prophetam sed etiam Filium Dei!</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4800" y="381000"/>
            <a:ext cx="5638800" cy="646331"/>
          </a:xfrm>
          <a:prstGeom prst="rect">
            <a:avLst/>
          </a:prstGeom>
          <a:noFill/>
        </p:spPr>
        <p:txBody>
          <a:bodyPr wrap="square" rtlCol="0">
            <a:spAutoFit/>
          </a:bodyPr>
          <a:lstStyle/>
          <a:p>
            <a:r>
              <a:rPr lang="en-US" sz="3600" smtClean="0"/>
              <a:t>Contents</a:t>
            </a:r>
            <a:endParaRPr lang="en-US" sz="3600"/>
          </a:p>
        </p:txBody>
      </p:sp>
      <p:sp>
        <p:nvSpPr>
          <p:cNvPr id="6" name="TextBox 5"/>
          <p:cNvSpPr txBox="1"/>
          <p:nvPr/>
        </p:nvSpPr>
        <p:spPr>
          <a:xfrm>
            <a:off x="914400" y="1828800"/>
            <a:ext cx="7315200" cy="954107"/>
          </a:xfrm>
          <a:prstGeom prst="rect">
            <a:avLst/>
          </a:prstGeom>
          <a:noFill/>
        </p:spPr>
        <p:txBody>
          <a:bodyPr wrap="square" rtlCol="0">
            <a:spAutoFit/>
          </a:bodyPr>
          <a:lstStyle/>
          <a:p>
            <a:pPr algn="ctr"/>
            <a:r>
              <a:rPr lang="en-US" sz="2800" smtClean="0"/>
              <a:t>Ipse, iste, idem, Ablative of Specification, </a:t>
            </a:r>
            <a:br>
              <a:rPr lang="en-US" sz="2800" smtClean="0"/>
            </a:br>
            <a:r>
              <a:rPr lang="en-US" sz="2800" smtClean="0"/>
              <a:t>Shepherds, The Good Shepherd</a:t>
            </a:r>
            <a:endParaRPr lang="en-US" sz="2800"/>
          </a:p>
        </p:txBody>
      </p:sp>
      <p:sp>
        <p:nvSpPr>
          <p:cNvPr id="9" name="Content Placeholder 8"/>
          <p:cNvSpPr>
            <a:spLocks noGrp="1"/>
          </p:cNvSpPr>
          <p:nvPr>
            <p:ph idx="1"/>
          </p:nvPr>
        </p:nvSpPr>
        <p:spPr/>
        <p:txBody>
          <a:bodyPr/>
          <a:lstStyle/>
          <a:p>
            <a:endParaRPr lang="en-US" smtClean="0"/>
          </a:p>
          <a:p>
            <a:endParaRPr lang="en-US" smtClean="0"/>
          </a:p>
          <a:p>
            <a:endParaRPr lang="en-US" smtClean="0"/>
          </a:p>
          <a:p>
            <a:pPr>
              <a:buNone/>
            </a:pPr>
            <a:endParaRPr lang="en-US"/>
          </a:p>
        </p:txBody>
      </p:sp>
      <p:pic>
        <p:nvPicPr>
          <p:cNvPr id="10" name="il_fi" descr="http://danniwrites.files.wordpress.com/2010/04/good_shepherd.jpg"/>
          <p:cNvPicPr/>
          <p:nvPr/>
        </p:nvPicPr>
        <p:blipFill>
          <a:blip r:embed="rId3" cstate="print"/>
          <a:srcRect/>
          <a:stretch>
            <a:fillRect/>
          </a:stretch>
        </p:blipFill>
        <p:spPr bwMode="auto">
          <a:xfrm>
            <a:off x="2971800" y="3352800"/>
            <a:ext cx="28194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43000" y="76200"/>
            <a:ext cx="6781800" cy="1066800"/>
          </a:xfrm>
        </p:spPr>
        <p:txBody>
          <a:bodyPr/>
          <a:lstStyle/>
          <a:p>
            <a:pPr algn="ctr"/>
            <a:r>
              <a:rPr lang="en-US" smtClean="0"/>
              <a:t>Jesus raises the boy from the dead.</a:t>
            </a:r>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200" y="1905000"/>
            <a:ext cx="3276600" cy="38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585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0" y="2743200"/>
            <a:ext cx="1905000" cy="1676400"/>
          </a:xfrm>
          <a:effectLst/>
        </p:spPr>
        <p:txBody>
          <a:bodyPr/>
          <a:lstStyle/>
          <a:p>
            <a:pPr>
              <a:defRPr/>
            </a:pPr>
            <a:r>
              <a:rPr lang="en-US" sz="1800" b="1" dirty="0" smtClean="0">
                <a:solidFill>
                  <a:srgbClr val="990033"/>
                </a:solidFill>
                <a:latin typeface="Verdana" pitchFamily="34" charset="0"/>
                <a:ea typeface="Verdana" pitchFamily="34" charset="0"/>
                <a:cs typeface="Verdana" pitchFamily="34" charset="0"/>
              </a:rPr>
              <a:t>Can you find Nain?</a:t>
            </a:r>
            <a:br>
              <a:rPr lang="en-US" sz="1800" b="1" dirty="0" smtClean="0">
                <a:solidFill>
                  <a:srgbClr val="990033"/>
                </a:solidFill>
                <a:latin typeface="Verdana" pitchFamily="34" charset="0"/>
                <a:ea typeface="Verdana" pitchFamily="34" charset="0"/>
                <a:cs typeface="Verdana" pitchFamily="34" charset="0"/>
              </a:rPr>
            </a:br>
            <a:r>
              <a:rPr lang="en-US" sz="1800" b="1" dirty="0" smtClean="0">
                <a:solidFill>
                  <a:srgbClr val="990033"/>
                </a:solidFill>
                <a:latin typeface="Verdana" pitchFamily="34" charset="0"/>
                <a:ea typeface="Verdana" pitchFamily="34" charset="0"/>
                <a:cs typeface="Verdana" pitchFamily="34" charset="0"/>
              </a:rPr>
              <a:t/>
            </a:r>
            <a:br>
              <a:rPr lang="en-US" sz="1800" b="1" dirty="0" smtClean="0">
                <a:solidFill>
                  <a:srgbClr val="990033"/>
                </a:solidFill>
                <a:latin typeface="Verdana" pitchFamily="34" charset="0"/>
                <a:ea typeface="Verdana" pitchFamily="34" charset="0"/>
                <a:cs typeface="Verdana" pitchFamily="34" charset="0"/>
              </a:rPr>
            </a:br>
            <a:r>
              <a:rPr lang="en-US" sz="1800" b="1" dirty="0" smtClean="0">
                <a:solidFill>
                  <a:srgbClr val="990033"/>
                </a:solidFill>
                <a:latin typeface="Verdana" pitchFamily="34" charset="0"/>
                <a:ea typeface="Verdana" pitchFamily="34" charset="0"/>
                <a:cs typeface="Verdana" pitchFamily="34" charset="0"/>
              </a:rPr>
              <a:t>Can  you draw this map?</a:t>
            </a:r>
            <a:endParaRPr lang="en-US" sz="1800" dirty="0"/>
          </a:p>
        </p:txBody>
      </p:sp>
      <p:pic>
        <p:nvPicPr>
          <p:cNvPr id="6" name="Content Placeholder 5" descr="Map Of Galilee"/>
          <p:cNvPicPr>
            <a:picLocks noGrp="1"/>
          </p:cNvPicPr>
          <p:nvPr>
            <p:ph idx="1"/>
          </p:nvPr>
        </p:nvPicPr>
        <p:blipFill>
          <a:blip r:embed="rId3" cstate="print"/>
          <a:srcRect/>
          <a:stretch>
            <a:fillRect/>
          </a:stretch>
        </p:blipFill>
        <p:spPr bwMode="auto">
          <a:xfrm>
            <a:off x="1981200" y="609600"/>
            <a:ext cx="56388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Decline ipse.</a:t>
            </a:r>
            <a:endParaRPr lang="en-US"/>
          </a:p>
        </p:txBody>
      </p:sp>
      <p:sp>
        <p:nvSpPr>
          <p:cNvPr id="3" name="Content Placeholder 2"/>
          <p:cNvSpPr>
            <a:spLocks noGrp="1"/>
          </p:cNvSpPr>
          <p:nvPr>
            <p:ph idx="1"/>
          </p:nvPr>
        </p:nvSpPr>
        <p:spPr>
          <a:xfrm>
            <a:off x="457200" y="1524000"/>
            <a:ext cx="8229600" cy="4724400"/>
          </a:xfrm>
        </p:spPr>
        <p:txBody>
          <a:bodyPr/>
          <a:lstStyle/>
          <a:p>
            <a:pPr marL="742950" indent="-742950">
              <a:buNone/>
              <a:defRPr/>
            </a:pPr>
            <a:r>
              <a:rPr lang="en-US" sz="2400" smtClean="0">
                <a:ea typeface="Verdana" pitchFamily="34" charset="0"/>
                <a:cs typeface="Verdana" pitchFamily="34" charset="0"/>
              </a:rPr>
              <a:t>Sg.  		ipse	       	ipsa      	ipsum</a:t>
            </a:r>
            <a:br>
              <a:rPr lang="en-US" sz="2400" smtClean="0">
                <a:ea typeface="Verdana" pitchFamily="34" charset="0"/>
                <a:cs typeface="Verdana" pitchFamily="34" charset="0"/>
              </a:rPr>
            </a:br>
            <a:r>
              <a:rPr lang="en-US" sz="2400" smtClean="0">
                <a:ea typeface="Verdana" pitchFamily="34" charset="0"/>
                <a:cs typeface="Verdana" pitchFamily="34" charset="0"/>
              </a:rPr>
              <a:t> 	ipsius    	ipsius   	ipsius</a:t>
            </a:r>
            <a:br>
              <a:rPr lang="en-US" sz="2400" smtClean="0">
                <a:ea typeface="Verdana" pitchFamily="34" charset="0"/>
                <a:cs typeface="Verdana" pitchFamily="34" charset="0"/>
              </a:rPr>
            </a:br>
            <a:r>
              <a:rPr lang="en-US" sz="2400" smtClean="0">
                <a:ea typeface="Verdana" pitchFamily="34" charset="0"/>
                <a:cs typeface="Verdana" pitchFamily="34" charset="0"/>
              </a:rPr>
              <a:t> 	ipsi        	ipsi       	ipsi</a:t>
            </a:r>
          </a:p>
          <a:p>
            <a:pPr marL="742950" indent="-742950">
              <a:buNone/>
              <a:defRPr/>
            </a:pPr>
            <a:r>
              <a:rPr lang="en-US" sz="2400" smtClean="0">
                <a:ea typeface="Verdana" pitchFamily="34" charset="0"/>
                <a:cs typeface="Verdana" pitchFamily="34" charset="0"/>
              </a:rPr>
              <a:t>      		ipsum    	ipsam   	ipsum</a:t>
            </a:r>
            <a:br>
              <a:rPr lang="en-US" sz="2400" smtClean="0">
                <a:ea typeface="Verdana" pitchFamily="34" charset="0"/>
                <a:cs typeface="Verdana" pitchFamily="34" charset="0"/>
              </a:rPr>
            </a:br>
            <a:r>
              <a:rPr lang="en-US" sz="2400" smtClean="0">
                <a:ea typeface="Verdana" pitchFamily="34" charset="0"/>
                <a:cs typeface="Verdana" pitchFamily="34" charset="0"/>
              </a:rPr>
              <a:t>	ipso       	ipsa      	ipso</a:t>
            </a:r>
          </a:p>
          <a:p>
            <a:pPr marL="742950" indent="-742950">
              <a:buNone/>
              <a:defRPr/>
            </a:pPr>
            <a:endParaRPr lang="en-US" sz="2400" smtClean="0">
              <a:ea typeface="Verdana" pitchFamily="34" charset="0"/>
              <a:cs typeface="Verdana" pitchFamily="34" charset="0"/>
            </a:endParaRPr>
          </a:p>
          <a:p>
            <a:pPr marL="742950" indent="-742950">
              <a:buNone/>
              <a:defRPr/>
            </a:pPr>
            <a:r>
              <a:rPr lang="en-US" sz="2400" smtClean="0">
                <a:ea typeface="Verdana" pitchFamily="34" charset="0"/>
                <a:cs typeface="Verdana" pitchFamily="34" charset="0"/>
              </a:rPr>
              <a:t>Pl.   		ipsi		ipsae		ipsa</a:t>
            </a:r>
            <a:br>
              <a:rPr lang="en-US" sz="2400" smtClean="0">
                <a:ea typeface="Verdana" pitchFamily="34" charset="0"/>
                <a:cs typeface="Verdana" pitchFamily="34" charset="0"/>
              </a:rPr>
            </a:br>
            <a:r>
              <a:rPr lang="en-US" sz="2400" smtClean="0">
                <a:ea typeface="Verdana" pitchFamily="34" charset="0"/>
                <a:cs typeface="Verdana" pitchFamily="34" charset="0"/>
              </a:rPr>
              <a:t>	ipsorum 	ipsarum 	ipsorum</a:t>
            </a:r>
            <a:br>
              <a:rPr lang="en-US" sz="2400" smtClean="0">
                <a:ea typeface="Verdana" pitchFamily="34" charset="0"/>
                <a:cs typeface="Verdana" pitchFamily="34" charset="0"/>
              </a:rPr>
            </a:br>
            <a:r>
              <a:rPr lang="en-US" sz="2400" smtClean="0">
                <a:ea typeface="Verdana" pitchFamily="34" charset="0"/>
                <a:cs typeface="Verdana" pitchFamily="34" charset="0"/>
              </a:rPr>
              <a:t>	ipsis		ipsis		ipsis</a:t>
            </a:r>
          </a:p>
          <a:p>
            <a:pPr marL="742950" indent="-742950">
              <a:buNone/>
              <a:defRPr/>
            </a:pPr>
            <a:r>
              <a:rPr lang="en-US" sz="2400" smtClean="0">
                <a:ea typeface="Verdana" pitchFamily="34" charset="0"/>
                <a:cs typeface="Verdana" pitchFamily="34" charset="0"/>
              </a:rPr>
              <a:t>      		ipsos  		ipsas  		ipsa</a:t>
            </a:r>
            <a:br>
              <a:rPr lang="en-US" sz="2400" smtClean="0">
                <a:ea typeface="Verdana" pitchFamily="34" charset="0"/>
                <a:cs typeface="Verdana" pitchFamily="34" charset="0"/>
              </a:rPr>
            </a:br>
            <a:r>
              <a:rPr lang="en-US" sz="2400" smtClean="0">
                <a:ea typeface="Verdana" pitchFamily="34" charset="0"/>
                <a:cs typeface="Verdana" pitchFamily="34" charset="0"/>
              </a:rPr>
              <a:t>	ipsis  		ipsis  		ipsis</a:t>
            </a:r>
            <a:endParaRPr lang="en-US" sz="2400" smtClean="0"/>
          </a:p>
          <a:p>
            <a:pPr>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524000"/>
            <a:ext cx="8229600" cy="4876800"/>
          </a:xfrm>
          <a:effectLst/>
        </p:spPr>
        <p:txBody>
          <a:bodyPr/>
          <a:lstStyle/>
          <a:p>
            <a:pPr marL="742950" indent="-742950" eaLnBrk="1" hangingPunct="1">
              <a:buFontTx/>
              <a:buNone/>
              <a:defRPr/>
            </a:pPr>
            <a:r>
              <a:rPr lang="en-US" smtClean="0"/>
              <a:t> </a:t>
            </a:r>
            <a:r>
              <a:rPr lang="en-US" sz="2400" smtClean="0"/>
              <a:t>Sg.</a:t>
            </a:r>
            <a:r>
              <a:rPr lang="en-US" sz="2400" b="1" smtClean="0">
                <a:ea typeface="Verdana" pitchFamily="34" charset="0"/>
                <a:cs typeface="Verdana" pitchFamily="34" charset="0"/>
              </a:rPr>
              <a:t>    </a:t>
            </a:r>
            <a:r>
              <a:rPr lang="en-US" sz="2400" smtClean="0">
                <a:ea typeface="Verdana" pitchFamily="34" charset="0"/>
                <a:cs typeface="Verdana" pitchFamily="34" charset="0"/>
              </a:rPr>
              <a:t>iste       		ista        	istud</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istius</a:t>
            </a:r>
            <a:r>
              <a:rPr lang="en-US" sz="2400" smtClean="0">
                <a:ea typeface="Verdana" pitchFamily="34" charset="0"/>
                <a:cs typeface="Verdana" pitchFamily="34" charset="0"/>
              </a:rPr>
              <a:t>     		istius     	istius</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isti</a:t>
            </a:r>
            <a:r>
              <a:rPr lang="en-US" sz="2400" smtClean="0">
                <a:ea typeface="Verdana" pitchFamily="34" charset="0"/>
                <a:cs typeface="Verdana" pitchFamily="34" charset="0"/>
              </a:rPr>
              <a:t>         	isti         	isti</a:t>
            </a:r>
            <a:br>
              <a:rPr lang="en-US" sz="2400" smtClean="0">
                <a:ea typeface="Verdana" pitchFamily="34" charset="0"/>
                <a:cs typeface="Verdana" pitchFamily="34" charset="0"/>
              </a:rPr>
            </a:br>
            <a:r>
              <a:rPr lang="en-US" sz="2400" smtClean="0">
                <a:ea typeface="Verdana" pitchFamily="34" charset="0"/>
                <a:cs typeface="Verdana" pitchFamily="34" charset="0"/>
              </a:rPr>
              <a:t>istum     	istam     	istud</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isto</a:t>
            </a:r>
            <a:r>
              <a:rPr lang="en-US" sz="2400" smtClean="0">
                <a:ea typeface="Verdana" pitchFamily="34" charset="0"/>
                <a:cs typeface="Verdana" pitchFamily="34" charset="0"/>
              </a:rPr>
              <a:t>        	ista        	isto</a:t>
            </a:r>
            <a:br>
              <a:rPr lang="en-US" sz="2400" smtClean="0">
                <a:ea typeface="Verdana" pitchFamily="34" charset="0"/>
                <a:cs typeface="Verdana" pitchFamily="34" charset="0"/>
              </a:rPr>
            </a:br>
            <a:endParaRPr lang="en-US" sz="2400" smtClean="0">
              <a:ea typeface="Verdana" pitchFamily="34" charset="0"/>
              <a:cs typeface="Verdana" pitchFamily="34" charset="0"/>
            </a:endParaRPr>
          </a:p>
          <a:p>
            <a:pPr marL="742950" indent="-742950" eaLnBrk="1" hangingPunct="1">
              <a:buFontTx/>
              <a:buNone/>
              <a:defRPr/>
            </a:pPr>
            <a:r>
              <a:rPr lang="en-US" sz="2400" smtClean="0">
                <a:ea typeface="Verdana" pitchFamily="34" charset="0"/>
                <a:cs typeface="Verdana" pitchFamily="34" charset="0"/>
              </a:rPr>
              <a:t>Pl.     isti		istae		ista</a:t>
            </a:r>
            <a:br>
              <a:rPr lang="en-US" sz="2400" smtClean="0">
                <a:ea typeface="Verdana" pitchFamily="34" charset="0"/>
                <a:cs typeface="Verdana" pitchFamily="34" charset="0"/>
              </a:rPr>
            </a:br>
            <a:r>
              <a:rPr lang="en-US" sz="2400" smtClean="0">
                <a:ea typeface="Verdana" pitchFamily="34" charset="0"/>
                <a:cs typeface="Verdana" pitchFamily="34" charset="0"/>
              </a:rPr>
              <a:t>istorum		istarum	istorum</a:t>
            </a:r>
          </a:p>
          <a:p>
            <a:pPr marL="742950" indent="-742950" eaLnBrk="1" hangingPunct="1">
              <a:buFontTx/>
              <a:buNone/>
              <a:defRPr/>
            </a:pPr>
            <a:r>
              <a:rPr lang="en-US" sz="2400" smtClean="0">
                <a:ea typeface="Verdana" pitchFamily="34" charset="0"/>
                <a:cs typeface="Verdana" pitchFamily="34" charset="0"/>
              </a:rPr>
              <a:t>	istis		istis		istis</a:t>
            </a:r>
            <a:br>
              <a:rPr lang="en-US" sz="2400" smtClean="0">
                <a:ea typeface="Verdana" pitchFamily="34" charset="0"/>
                <a:cs typeface="Verdana" pitchFamily="34" charset="0"/>
              </a:rPr>
            </a:br>
            <a:r>
              <a:rPr lang="en-US" sz="2400" smtClean="0">
                <a:ea typeface="Verdana" pitchFamily="34" charset="0"/>
                <a:cs typeface="Verdana" pitchFamily="34" charset="0"/>
              </a:rPr>
              <a:t>istos		istas		ista</a:t>
            </a:r>
            <a:br>
              <a:rPr lang="en-US" sz="2400" smtClean="0">
                <a:ea typeface="Verdana" pitchFamily="34" charset="0"/>
                <a:cs typeface="Verdana" pitchFamily="34" charset="0"/>
              </a:rPr>
            </a:br>
            <a:r>
              <a:rPr lang="en-US" sz="2400" smtClean="0">
                <a:ea typeface="Verdana" pitchFamily="34" charset="0"/>
                <a:cs typeface="Verdana" pitchFamily="34" charset="0"/>
              </a:rPr>
              <a:t>istis		istis		istis</a:t>
            </a:r>
            <a:endParaRPr lang="en-US" sz="2400" dirty="0"/>
          </a:p>
        </p:txBody>
      </p:sp>
      <p:sp>
        <p:nvSpPr>
          <p:cNvPr id="4" name="Title 1"/>
          <p:cNvSpPr txBox="1">
            <a:spLocks/>
          </p:cNvSpPr>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rgbClr val="000000"/>
                </a:solidFill>
                <a:effectLst/>
                <a:uLnTx/>
                <a:uFillTx/>
                <a:latin typeface="+mj-lt"/>
                <a:ea typeface="+mj-ea"/>
                <a:cs typeface="+mj-cs"/>
              </a:rPr>
              <a:t>Decline iste.</a:t>
            </a:r>
            <a:endParaRPr kumimoji="0" lang="en-US" sz="3600" b="0" i="0" u="none" strike="noStrike" kern="0" cap="none" spc="0" normalizeH="0" baseline="0" noProof="0">
              <a:ln>
                <a:noFill/>
              </a:ln>
              <a:solidFill>
                <a:srgbClr val="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685800" y="1676400"/>
            <a:ext cx="7772400" cy="4572000"/>
          </a:xfrm>
          <a:effectLst/>
        </p:spPr>
        <p:txBody>
          <a:bodyPr/>
          <a:lstStyle/>
          <a:p>
            <a:pPr marL="742950" indent="-742950" eaLnBrk="1" hangingPunct="1">
              <a:buFontTx/>
              <a:buNone/>
              <a:defRPr/>
            </a:pPr>
            <a:r>
              <a:rPr lang="en-US" sz="2400" smtClean="0">
                <a:ea typeface="Verdana" pitchFamily="34" charset="0"/>
                <a:cs typeface="Verdana" pitchFamily="34" charset="0"/>
              </a:rPr>
              <a:t>  Sg. 	idem       	eadem     	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eiusdem</a:t>
            </a:r>
            <a:r>
              <a:rPr lang="en-US" sz="2400" smtClean="0">
                <a:ea typeface="Verdana" pitchFamily="34" charset="0"/>
                <a:cs typeface="Verdana" pitchFamily="34" charset="0"/>
              </a:rPr>
              <a:t>  	eiusdem  	eiusdem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eidem</a:t>
            </a:r>
            <a:r>
              <a:rPr lang="en-US" sz="2400" smtClean="0">
                <a:ea typeface="Verdana" pitchFamily="34" charset="0"/>
                <a:cs typeface="Verdana" pitchFamily="34" charset="0"/>
              </a:rPr>
              <a:t>      	eidem      	eidem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eundem</a:t>
            </a:r>
            <a:r>
              <a:rPr lang="en-US" sz="2400" smtClean="0">
                <a:ea typeface="Verdana" pitchFamily="34" charset="0"/>
                <a:cs typeface="Verdana" pitchFamily="34" charset="0"/>
              </a:rPr>
              <a:t>   	eandem   	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eodem</a:t>
            </a:r>
            <a:r>
              <a:rPr lang="en-US" sz="2400" smtClean="0">
                <a:ea typeface="Verdana" pitchFamily="34" charset="0"/>
                <a:cs typeface="Verdana" pitchFamily="34" charset="0"/>
              </a:rPr>
              <a:t>     	eadem     	eodem</a:t>
            </a:r>
            <a:br>
              <a:rPr lang="en-US" sz="2400" smtClean="0">
                <a:ea typeface="Verdana" pitchFamily="34" charset="0"/>
                <a:cs typeface="Verdana" pitchFamily="34" charset="0"/>
              </a:rPr>
            </a:br>
            <a:endParaRPr lang="en-US" sz="2400" smtClean="0">
              <a:ea typeface="Verdana" pitchFamily="34" charset="0"/>
              <a:cs typeface="Verdana" pitchFamily="34" charset="0"/>
            </a:endParaRPr>
          </a:p>
          <a:p>
            <a:pPr marL="742950" indent="-742950" eaLnBrk="1" hangingPunct="1">
              <a:buFontTx/>
              <a:buNone/>
              <a:defRPr/>
            </a:pPr>
            <a:r>
              <a:rPr lang="en-US" sz="2400" smtClean="0">
                <a:ea typeface="Verdana" pitchFamily="34" charset="0"/>
                <a:cs typeface="Verdana" pitchFamily="34" charset="0"/>
              </a:rPr>
              <a:t>  Pl. 	eidem		eaedem	eadem</a:t>
            </a:r>
            <a:br>
              <a:rPr lang="en-US" sz="2400" smtClean="0">
                <a:ea typeface="Verdana" pitchFamily="34" charset="0"/>
                <a:cs typeface="Verdana" pitchFamily="34" charset="0"/>
              </a:rPr>
            </a:br>
            <a:r>
              <a:rPr lang="en-US" sz="2400" smtClean="0">
                <a:ea typeface="Verdana" pitchFamily="34" charset="0"/>
                <a:cs typeface="Verdana" pitchFamily="34" charset="0"/>
              </a:rPr>
              <a:t>eorundem	eorandem	eorundem</a:t>
            </a:r>
            <a:br>
              <a:rPr lang="en-US" sz="2400" smtClean="0">
                <a:ea typeface="Verdana" pitchFamily="34" charset="0"/>
                <a:cs typeface="Verdana" pitchFamily="34" charset="0"/>
              </a:rPr>
            </a:br>
            <a:r>
              <a:rPr lang="en-US" sz="2400" smtClean="0">
                <a:ea typeface="Verdana" pitchFamily="34" charset="0"/>
                <a:cs typeface="Verdana" pitchFamily="34" charset="0"/>
              </a:rPr>
              <a:t>eisdem		eisdem		eisdem</a:t>
            </a:r>
            <a:br>
              <a:rPr lang="en-US" sz="2400" smtClean="0">
                <a:ea typeface="Verdana" pitchFamily="34" charset="0"/>
                <a:cs typeface="Verdana" pitchFamily="34" charset="0"/>
              </a:rPr>
            </a:br>
            <a:r>
              <a:rPr lang="en-US" sz="2400" smtClean="0">
                <a:ea typeface="Verdana" pitchFamily="34" charset="0"/>
                <a:cs typeface="Verdana" pitchFamily="34" charset="0"/>
              </a:rPr>
              <a:t>eosdem		easdem	eadem</a:t>
            </a:r>
            <a:br>
              <a:rPr lang="en-US" sz="2400" smtClean="0">
                <a:ea typeface="Verdana" pitchFamily="34" charset="0"/>
                <a:cs typeface="Verdana" pitchFamily="34" charset="0"/>
              </a:rPr>
            </a:br>
            <a:r>
              <a:rPr lang="en-US" sz="2400" smtClean="0">
                <a:ea typeface="Verdana" pitchFamily="34" charset="0"/>
                <a:cs typeface="Verdana" pitchFamily="34" charset="0"/>
              </a:rPr>
              <a:t>eidem		eidem		eidem</a:t>
            </a:r>
            <a:endParaRPr lang="en-US" sz="2400" dirty="0" smtClean="0">
              <a:ea typeface="Verdana" pitchFamily="34" charset="0"/>
              <a:cs typeface="Verdana" pitchFamily="34" charset="0"/>
            </a:endParaRPr>
          </a:p>
          <a:p>
            <a:pPr marL="742950" indent="-742950" eaLnBrk="1" hangingPunct="1">
              <a:buFontTx/>
              <a:buNone/>
              <a:defRPr/>
            </a:pPr>
            <a:r>
              <a:rPr lang="en-US" dirty="0" smtClean="0">
                <a:latin typeface="Verdana" pitchFamily="34" charset="0"/>
                <a:ea typeface="Verdana" pitchFamily="34" charset="0"/>
                <a:cs typeface="Verdana" pitchFamily="34" charset="0"/>
              </a:rPr>
              <a:t>  </a:t>
            </a:r>
            <a:endParaRPr lang="en-US" dirty="0">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lstStyle/>
          <a:p>
            <a:r>
              <a:rPr lang="en-US" smtClean="0"/>
              <a:t>Decline idem.</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chemeClr val="tx1"/>
                </a:solidFill>
              </a:rPr>
              <a:t>Ablative of Specification</a:t>
            </a:r>
            <a:endParaRPr lang="en-US" dirty="0">
              <a:solidFill>
                <a:schemeClr val="tx1"/>
              </a:solidFill>
            </a:endParaRPr>
          </a:p>
        </p:txBody>
      </p:sp>
      <p:sp>
        <p:nvSpPr>
          <p:cNvPr id="3" name="Content Placeholder 2"/>
          <p:cNvSpPr>
            <a:spLocks noGrp="1"/>
          </p:cNvSpPr>
          <p:nvPr>
            <p:ph idx="1"/>
          </p:nvPr>
        </p:nvSpPr>
        <p:spPr>
          <a:effectLst/>
        </p:spPr>
        <p:txBody>
          <a:bodyPr/>
          <a:lstStyle/>
          <a:p>
            <a:pPr>
              <a:buNone/>
            </a:pPr>
            <a:r>
              <a:rPr lang="en-US" smtClean="0"/>
              <a:t>  </a:t>
            </a:r>
            <a:endParaRPr lang="en-US" u="sng" dirty="0" smtClean="0"/>
          </a:p>
          <a:p>
            <a:pPr>
              <a:buNone/>
            </a:pPr>
            <a:r>
              <a:rPr lang="en-US" smtClean="0"/>
              <a:t>  tells  </a:t>
            </a:r>
            <a:r>
              <a:rPr lang="en-US" dirty="0" smtClean="0"/>
              <a:t>“in what respect”</a:t>
            </a:r>
          </a:p>
          <a:p>
            <a:pPr>
              <a:buNone/>
            </a:pPr>
            <a:r>
              <a:rPr lang="en-US" dirty="0" smtClean="0"/>
              <a:t>    </a:t>
            </a:r>
          </a:p>
          <a:p>
            <a:pPr>
              <a:buNone/>
            </a:pPr>
            <a:r>
              <a:rPr lang="en-US" dirty="0" smtClean="0"/>
              <a:t>   </a:t>
            </a:r>
            <a:r>
              <a:rPr lang="en-US" dirty="0" smtClean="0">
                <a:solidFill>
                  <a:srgbClr val="990033"/>
                </a:solidFill>
              </a:rPr>
              <a:t>Marcus </a:t>
            </a:r>
            <a:r>
              <a:rPr lang="en-US" dirty="0" err="1" smtClean="0">
                <a:solidFill>
                  <a:srgbClr val="990033"/>
                </a:solidFill>
              </a:rPr>
              <a:t>Cornelium</a:t>
            </a:r>
            <a:r>
              <a:rPr lang="en-US" dirty="0" smtClean="0">
                <a:solidFill>
                  <a:srgbClr val="990033"/>
                </a:solidFill>
              </a:rPr>
              <a:t> </a:t>
            </a:r>
            <a:r>
              <a:rPr lang="en-US" err="1" smtClean="0">
                <a:solidFill>
                  <a:srgbClr val="990033"/>
                </a:solidFill>
              </a:rPr>
              <a:t>honore</a:t>
            </a:r>
            <a:r>
              <a:rPr lang="en-US" smtClean="0">
                <a:solidFill>
                  <a:srgbClr val="990033"/>
                </a:solidFill>
              </a:rPr>
              <a:t> </a:t>
            </a:r>
            <a:br>
              <a:rPr lang="en-US" smtClean="0">
                <a:solidFill>
                  <a:srgbClr val="990033"/>
                </a:solidFill>
              </a:rPr>
            </a:br>
            <a:r>
              <a:rPr lang="en-US" smtClean="0">
                <a:solidFill>
                  <a:srgbClr val="990033"/>
                </a:solidFill>
              </a:rPr>
              <a:t>superat.</a:t>
            </a:r>
          </a:p>
          <a:p>
            <a:pPr>
              <a:buNone/>
            </a:pPr>
            <a:endParaRPr lang="en-US" smtClean="0"/>
          </a:p>
          <a:p>
            <a:pPr>
              <a:buNone/>
            </a:pPr>
            <a:r>
              <a:rPr lang="en-US" smtClean="0"/>
              <a:t> Marcus surpasses Cornelius with respect to honor.</a:t>
            </a:r>
          </a:p>
          <a:p>
            <a:pPr>
              <a:buNone/>
            </a:pPr>
            <a:r>
              <a:rPr lang="en-US" smtClean="0"/>
              <a:t> Marcus surpasses Cornelius in honor.</a:t>
            </a:r>
            <a:endParaRPr lang="en-US" dirty="0"/>
          </a:p>
        </p:txBody>
      </p:sp>
      <p:pic>
        <p:nvPicPr>
          <p:cNvPr id="4" name="il_fi" descr="http://bloximages.chicago2.vip.townnews.com/nctimes.com/content/tncms/assets/editorial/c/f4/413/cf441332-ccd1-52e4-b6d9-4af53d228013.image.jpg"/>
          <p:cNvPicPr/>
          <p:nvPr/>
        </p:nvPicPr>
        <p:blipFill>
          <a:blip r:embed="rId3" cstate="print"/>
          <a:srcRect/>
          <a:stretch>
            <a:fillRect/>
          </a:stretch>
        </p:blipFill>
        <p:spPr bwMode="auto">
          <a:xfrm>
            <a:off x="5486400" y="1828800"/>
            <a:ext cx="25654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dirty="0">
              <a:solidFill>
                <a:schemeClr val="tx1"/>
              </a:solidFill>
            </a:endParaRPr>
          </a:p>
        </p:txBody>
      </p:sp>
      <p:sp>
        <p:nvSpPr>
          <p:cNvPr id="3" name="Content Placeholder 2"/>
          <p:cNvSpPr>
            <a:spLocks noGrp="1"/>
          </p:cNvSpPr>
          <p:nvPr>
            <p:ph idx="1"/>
          </p:nvPr>
        </p:nvSpPr>
        <p:spPr>
          <a:xfrm>
            <a:off x="685800" y="1905000"/>
            <a:ext cx="7772400" cy="3886200"/>
          </a:xfrm>
          <a:effectLst/>
        </p:spPr>
        <p:txBody>
          <a:bodyPr/>
          <a:lstStyle/>
          <a:p>
            <a:pPr marL="742950" indent="-742950" eaLnBrk="1" hangingPunct="1">
              <a:buFontTx/>
              <a:buNone/>
              <a:defRPr/>
            </a:pPr>
            <a:r>
              <a:rPr lang="en-US" b="1" smtClean="0"/>
              <a:t/>
            </a:r>
            <a:br>
              <a:rPr lang="en-US" b="1" smtClean="0"/>
            </a:br>
            <a:r>
              <a:rPr lang="en-US" sz="2400" smtClean="0">
                <a:latin typeface="Verdana" pitchFamily="34" charset="0"/>
                <a:ea typeface="Verdana" pitchFamily="34" charset="0"/>
                <a:cs typeface="Verdana" pitchFamily="34" charset="0"/>
              </a:rPr>
              <a:t>fortuitus 			desperatio</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maestis 			lacrima</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mortuus 			mercenarius</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uterque			creo</a:t>
            </a:r>
          </a:p>
          <a:p>
            <a:pPr marL="742950" indent="-742950" eaLnBrk="1" hangingPunct="1">
              <a:buFontTx/>
              <a:buNone/>
              <a:defRPr/>
            </a:pPr>
            <a:r>
              <a:rPr lang="en-US" sz="2400" smtClean="0">
                <a:latin typeface="Verdana" pitchFamily="34" charset="0"/>
                <a:ea typeface="Verdana" pitchFamily="34" charset="0"/>
                <a:cs typeface="Verdana" pitchFamily="34" charset="0"/>
              </a:rPr>
              <a:t>	posthac			sentio</a:t>
            </a:r>
          </a:p>
          <a:p>
            <a:pPr marL="742950" indent="-742950" eaLnBrk="1" hangingPunct="1">
              <a:buFontTx/>
              <a:buNone/>
              <a:defRPr/>
            </a:pPr>
            <a:r>
              <a:rPr lang="en-US" sz="2400" smtClean="0">
                <a:latin typeface="Verdana" pitchFamily="34" charset="0"/>
                <a:ea typeface="Verdana" pitchFamily="34" charset="0"/>
                <a:cs typeface="Verdana" pitchFamily="34" charset="0"/>
              </a:rPr>
              <a:t>	sponte				tango</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etsi </a:t>
            </a:r>
            <a:endParaRPr lang="en-US" sz="2400" dirty="0">
              <a:latin typeface="Verdana" pitchFamily="34" charset="0"/>
              <a:ea typeface="Verdana" pitchFamily="34" charset="0"/>
              <a:cs typeface="Verdana" pitchFamily="34" charset="0"/>
            </a:endParaRPr>
          </a:p>
        </p:txBody>
      </p:sp>
      <p:pic>
        <p:nvPicPr>
          <p:cNvPr id="4" name="il_fi" descr="http://chrisvaisvil.com/wp-content/uploads/2010/12/crying-tears.jpg"/>
          <p:cNvPicPr/>
          <p:nvPr/>
        </p:nvPicPr>
        <p:blipFill>
          <a:blip r:embed="rId3" cstate="print"/>
          <a:srcRect/>
          <a:stretch>
            <a:fillRect/>
          </a:stretch>
        </p:blipFill>
        <p:spPr bwMode="auto">
          <a:xfrm>
            <a:off x="3352800" y="2362200"/>
            <a:ext cx="1587500" cy="1338480"/>
          </a:xfrm>
          <a:prstGeom prst="rect">
            <a:avLst/>
          </a:prstGeom>
          <a:noFill/>
          <a:ln w="9525">
            <a:noFill/>
            <a:miter lim="800000"/>
            <a:headEnd/>
            <a:tailEnd/>
          </a:ln>
        </p:spPr>
      </p:pic>
      <p:pic>
        <p:nvPicPr>
          <p:cNvPr id="5" name="il_fi" descr="http://library.thinkquest.org/20991/media/geo_tan.gif"/>
          <p:cNvPicPr/>
          <p:nvPr/>
        </p:nvPicPr>
        <p:blipFill>
          <a:blip r:embed="rId4" cstate="print"/>
          <a:srcRect/>
          <a:stretch>
            <a:fillRect/>
          </a:stretch>
        </p:blipFill>
        <p:spPr bwMode="auto">
          <a:xfrm>
            <a:off x="2971800" y="4114800"/>
            <a:ext cx="2032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Exercise A.</a:t>
            </a:r>
            <a:endParaRPr lang="en-US" dirty="0">
              <a:solidFill>
                <a:schemeClr val="tx1"/>
              </a:solidFill>
            </a:endParaRPr>
          </a:p>
        </p:txBody>
      </p:sp>
      <p:sp>
        <p:nvSpPr>
          <p:cNvPr id="3" name="Content Placeholder 2"/>
          <p:cNvSpPr>
            <a:spLocks noGrp="1"/>
          </p:cNvSpPr>
          <p:nvPr>
            <p:ph idx="1"/>
          </p:nvPr>
        </p:nvSpPr>
        <p:spPr>
          <a:xfrm>
            <a:off x="381000" y="1600200"/>
            <a:ext cx="8229600" cy="4724400"/>
          </a:xfrm>
          <a:effectLst/>
        </p:spPr>
        <p:txBody>
          <a:bodyPr/>
          <a:lstStyle/>
          <a:p>
            <a:pPr>
              <a:buFontTx/>
              <a:buNone/>
              <a:defRPr/>
            </a:pPr>
            <a:r>
              <a:rPr lang="en-US" smtClean="0"/>
              <a:t>1. </a:t>
            </a:r>
            <a:endParaRPr lang="en-US" dirty="0" smtClean="0"/>
          </a:p>
          <a:p>
            <a:pPr>
              <a:buFontTx/>
              <a:buNone/>
              <a:defRPr/>
            </a:pPr>
            <a:r>
              <a:rPr lang="en-US" dirty="0" smtClean="0"/>
              <a:t>  </a:t>
            </a:r>
            <a:r>
              <a:rPr lang="en-US" dirty="0" err="1" smtClean="0"/>
              <a:t>mercenari</a:t>
            </a:r>
            <a:r>
              <a:rPr lang="en-US" dirty="0" smtClean="0"/>
              <a:t> </a:t>
            </a:r>
            <a:r>
              <a:rPr lang="en-US" dirty="0" err="1" smtClean="0"/>
              <a:t>ipsius</a:t>
            </a:r>
            <a:r>
              <a:rPr lang="en-US" dirty="0" smtClean="0"/>
              <a:t> = gen. sing.</a:t>
            </a:r>
          </a:p>
          <a:p>
            <a:pPr>
              <a:buFontTx/>
              <a:buNone/>
              <a:defRPr/>
            </a:pPr>
            <a:r>
              <a:rPr lang="en-US" dirty="0" smtClean="0"/>
              <a:t>          of the hired worker himself</a:t>
            </a:r>
          </a:p>
        </p:txBody>
      </p:sp>
      <p:pic>
        <p:nvPicPr>
          <p:cNvPr id="4" name="il_fi" descr="http://cdn.wn.com/pd/f1/2f/da5d18c2142fc33caf06b7ba1845_grande.jpg"/>
          <p:cNvPicPr/>
          <p:nvPr/>
        </p:nvPicPr>
        <p:blipFill>
          <a:blip r:embed="rId3" cstate="print"/>
          <a:srcRect/>
          <a:stretch>
            <a:fillRect/>
          </a:stretch>
        </p:blipFill>
        <p:spPr bwMode="auto">
          <a:xfrm>
            <a:off x="2590800" y="3505200"/>
            <a:ext cx="3352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B. </a:t>
            </a:r>
            <a:endParaRPr lang="en-US" dirty="0"/>
          </a:p>
        </p:txBody>
      </p:sp>
      <p:sp>
        <p:nvSpPr>
          <p:cNvPr id="3" name="Content Placeholder 2"/>
          <p:cNvSpPr>
            <a:spLocks noGrp="1"/>
          </p:cNvSpPr>
          <p:nvPr>
            <p:ph idx="1"/>
          </p:nvPr>
        </p:nvSpPr>
        <p:spPr>
          <a:xfrm>
            <a:off x="762000" y="1905000"/>
            <a:ext cx="7772400" cy="4343400"/>
          </a:xfrm>
          <a:effectLst/>
        </p:spPr>
        <p:txBody>
          <a:bodyPr/>
          <a:lstStyle/>
          <a:p>
            <a:pPr>
              <a:buFontTx/>
              <a:buNone/>
              <a:defRPr/>
            </a:pPr>
            <a:r>
              <a:rPr lang="en-US" smtClean="0"/>
              <a:t>1. by </a:t>
            </a:r>
            <a:r>
              <a:rPr lang="en-US" dirty="0" smtClean="0"/>
              <a:t>that (not good) leader</a:t>
            </a:r>
          </a:p>
          <a:p>
            <a:pPr>
              <a:buFontTx/>
              <a:buNone/>
              <a:defRPr/>
            </a:pPr>
            <a:r>
              <a:rPr lang="en-US" dirty="0" smtClean="0"/>
              <a:t>          ablative singular</a:t>
            </a:r>
          </a:p>
          <a:p>
            <a:pPr>
              <a:buFontTx/>
              <a:buNone/>
              <a:defRPr/>
            </a:pPr>
            <a:r>
              <a:rPr lang="en-US" dirty="0" smtClean="0"/>
              <a:t>             </a:t>
            </a:r>
            <a:r>
              <a:rPr lang="en-US" dirty="0" err="1" smtClean="0"/>
              <a:t>ab</a:t>
            </a:r>
            <a:r>
              <a:rPr lang="en-US" dirty="0" smtClean="0"/>
              <a:t> </a:t>
            </a:r>
            <a:r>
              <a:rPr lang="en-US" dirty="0" err="1" smtClean="0"/>
              <a:t>isto</a:t>
            </a:r>
            <a:r>
              <a:rPr lang="en-US" dirty="0" smtClean="0"/>
              <a:t> </a:t>
            </a:r>
            <a:r>
              <a:rPr lang="en-US" dirty="0" err="1" smtClean="0"/>
              <a:t>ductore</a:t>
            </a:r>
            <a:r>
              <a:rPr lang="en-US" dirty="0" smtClean="0"/>
              <a:t> (or, duce)</a:t>
            </a:r>
          </a:p>
        </p:txBody>
      </p:sp>
      <p:pic>
        <p:nvPicPr>
          <p:cNvPr id="4" name="il_fi" descr="http://www.topnews.in/files/adolf-hitler.jpg"/>
          <p:cNvPicPr/>
          <p:nvPr/>
        </p:nvPicPr>
        <p:blipFill>
          <a:blip r:embed="rId3" cstate="print"/>
          <a:srcRect/>
          <a:stretch>
            <a:fillRect/>
          </a:stretch>
        </p:blipFill>
        <p:spPr bwMode="auto">
          <a:xfrm>
            <a:off x="1143000" y="3810000"/>
            <a:ext cx="1466850" cy="2056722"/>
          </a:xfrm>
          <a:prstGeom prst="rect">
            <a:avLst/>
          </a:prstGeom>
          <a:noFill/>
          <a:ln w="9525">
            <a:noFill/>
            <a:miter lim="800000"/>
            <a:headEnd/>
            <a:tailEnd/>
          </a:ln>
        </p:spPr>
      </p:pic>
      <p:pic>
        <p:nvPicPr>
          <p:cNvPr id="5" name="rg_hi" descr="http://t3.gstatic.com/images?q=tbn:ANd9GcRpm7xUqotLPUeWxI9NFYGoto4L4CjlRFH35gqS52dbjLsHRnEU">
            <a:hlinkClick r:id="rId4"/>
          </p:cNvPr>
          <p:cNvPicPr/>
          <p:nvPr/>
        </p:nvPicPr>
        <p:blipFill>
          <a:blip r:embed="rId5" cstate="print"/>
          <a:srcRect/>
          <a:stretch>
            <a:fillRect/>
          </a:stretch>
        </p:blipFill>
        <p:spPr bwMode="auto">
          <a:xfrm>
            <a:off x="3352800" y="4038600"/>
            <a:ext cx="1752600" cy="1524000"/>
          </a:xfrm>
          <a:prstGeom prst="rect">
            <a:avLst/>
          </a:prstGeom>
          <a:noFill/>
          <a:ln w="9525">
            <a:noFill/>
            <a:miter lim="800000"/>
            <a:headEnd/>
            <a:tailEnd/>
          </a:ln>
        </p:spPr>
      </p:pic>
      <p:pic>
        <p:nvPicPr>
          <p:cNvPr id="6" name="il_fi" descr="http://www.sfbayview.com/wp-content/uploads/mao-tse-tung1.jpg"/>
          <p:cNvPicPr/>
          <p:nvPr/>
        </p:nvPicPr>
        <p:blipFill>
          <a:blip r:embed="rId6" cstate="print"/>
          <a:srcRect/>
          <a:stretch>
            <a:fillRect/>
          </a:stretch>
        </p:blipFill>
        <p:spPr bwMode="auto">
          <a:xfrm>
            <a:off x="5867400" y="3962400"/>
            <a:ext cx="1447800" cy="1881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757</TotalTime>
  <Words>650</Words>
  <Application>Microsoft Office PowerPoint</Application>
  <PresentationFormat>On-screen Show (4:3)</PresentationFormat>
  <Paragraphs>104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Romans</vt:lpstr>
      <vt:lpstr>  Delectate in Domino, et dabit tibi petitiones cordis tui.</vt:lpstr>
      <vt:lpstr>PowerPoint Presentation</vt:lpstr>
      <vt:lpstr>Decline ipse.</vt:lpstr>
      <vt:lpstr>PowerPoint Presentation</vt:lpstr>
      <vt:lpstr>Decline idem.</vt:lpstr>
      <vt:lpstr>Ablative of Specification</vt:lpstr>
      <vt:lpstr>Vocabulary</vt:lpstr>
      <vt:lpstr>Exercise A.</vt:lpstr>
      <vt:lpstr>Exercise B. </vt:lpstr>
      <vt:lpstr>Exercise C. </vt:lpstr>
      <vt:lpstr>Exercise D.</vt:lpstr>
      <vt:lpstr>Shepherds</vt:lpstr>
      <vt:lpstr>The Good Shepherd</vt:lpstr>
      <vt:lpstr>The Good Shepherd</vt:lpstr>
      <vt:lpstr>Reading Lesson</vt:lpstr>
      <vt:lpstr>Reading Lesson</vt:lpstr>
      <vt:lpstr>Reading Lesson</vt:lpstr>
      <vt:lpstr>Reading Lesson</vt:lpstr>
      <vt:lpstr>Reading Lesson</vt:lpstr>
      <vt:lpstr>Jesus raises the boy from the dead.</vt:lpstr>
      <vt:lpstr>Can you find Nain?  Can  you draw this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Customer</cp:lastModifiedBy>
  <cp:revision>87</cp:revision>
  <cp:lastPrinted>1601-01-01T00:00:00Z</cp:lastPrinted>
  <dcterms:created xsi:type="dcterms:W3CDTF">2010-04-22T18:49:57Z</dcterms:created>
  <dcterms:modified xsi:type="dcterms:W3CDTF">2015-02-21T21:04:23Z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