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2"/>
  </p:sldMasterIdLst>
  <p:notesMasterIdLst>
    <p:notesMasterId r:id="rId30"/>
  </p:notesMasterIdLst>
  <p:handoutMasterIdLst>
    <p:handoutMasterId r:id="rId31"/>
  </p:handoutMasterIdLst>
  <p:sldIdLst>
    <p:sldId id="277" r:id="rId3"/>
    <p:sldId id="257" r:id="rId4"/>
    <p:sldId id="258" r:id="rId5"/>
    <p:sldId id="286" r:id="rId6"/>
    <p:sldId id="287" r:id="rId7"/>
    <p:sldId id="320" r:id="rId8"/>
    <p:sldId id="300" r:id="rId9"/>
    <p:sldId id="301" r:id="rId10"/>
    <p:sldId id="302" r:id="rId11"/>
    <p:sldId id="303" r:id="rId12"/>
    <p:sldId id="278" r:id="rId13"/>
    <p:sldId id="289" r:id="rId14"/>
    <p:sldId id="321" r:id="rId15"/>
    <p:sldId id="290"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22" r:id="rId2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58023"/>
    <a:srgbClr val="480000"/>
    <a:srgbClr val="99CCFF"/>
    <a:srgbClr val="FFFF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570" y="-84"/>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1836"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3185B626-9074-40F9-8B9A-1D0844EF0C1D}" type="datetimeFigureOut">
              <a:rPr lang="en-US" smtClean="0"/>
              <a:pPr/>
              <a:t>6/11/2019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75CAE87-8C1A-4519-A70D-D2E53F5297D5}" type="slidenum">
              <a:rPr lang="en-US" smtClean="0"/>
              <a:pPr/>
              <a:t>‹#›</a:t>
            </a:fld>
            <a:endParaRPr lang="en-US"/>
          </a:p>
        </p:txBody>
      </p:sp>
    </p:spTree>
    <p:extLst>
      <p:ext uri="{BB962C8B-B14F-4D97-AF65-F5344CB8AC3E}">
        <p14:creationId xmlns:p14="http://schemas.microsoft.com/office/powerpoint/2010/main" val="2026539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6C7031C-F503-4FB4-8641-F9F61C85912A}" type="datetimeFigureOut">
              <a:rPr lang="en-US" smtClean="0"/>
              <a:pPr/>
              <a:t>6/11/2019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5B57D10-5958-44B1-BF27-E0743AF1B594}" type="slidenum">
              <a:rPr lang="en-US" smtClean="0"/>
              <a:pPr/>
              <a:t>‹#›</a:t>
            </a:fld>
            <a:endParaRPr lang="en-US"/>
          </a:p>
        </p:txBody>
      </p:sp>
    </p:spTree>
    <p:extLst>
      <p:ext uri="{BB962C8B-B14F-4D97-AF65-F5344CB8AC3E}">
        <p14:creationId xmlns:p14="http://schemas.microsoft.com/office/powerpoint/2010/main" val="303901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967" name="Picture 7" descr="hispanic_hm_pg1"/>
          <p:cNvPicPr>
            <a:picLocks noChangeAspect="1" noChangeArrowheads="1"/>
          </p:cNvPicPr>
          <p:nvPr/>
        </p:nvPicPr>
        <p:blipFill>
          <a:blip r:embed="rId2" cstate="print"/>
          <a:stretch>
            <a:fillRect/>
          </a:stretch>
        </p:blipFill>
        <p:spPr bwMode="auto">
          <a:xfrm>
            <a:off x="3166" y="0"/>
            <a:ext cx="9137667" cy="6858000"/>
          </a:xfrm>
          <a:prstGeom prst="rect">
            <a:avLst/>
          </a:prstGeom>
          <a:noFill/>
        </p:spPr>
      </p:pic>
      <p:sp>
        <p:nvSpPr>
          <p:cNvPr id="40968" name="Rectangle 8"/>
          <p:cNvSpPr>
            <a:spLocks noGrp="1" noChangeArrowheads="1"/>
          </p:cNvSpPr>
          <p:nvPr>
            <p:ph type="ctrTitle"/>
          </p:nvPr>
        </p:nvSpPr>
        <p:spPr>
          <a:xfrm>
            <a:off x="685800" y="2819400"/>
            <a:ext cx="7772400" cy="2057400"/>
          </a:xfrm>
        </p:spPr>
        <p:txBody>
          <a:bodyPr/>
          <a:lstStyle>
            <a:lvl1pPr algn="ctr">
              <a:defRPr smtClean="0"/>
            </a:lvl1pPr>
          </a:lstStyle>
          <a:p>
            <a:r>
              <a:rPr lang="en-US" smtClean="0"/>
              <a:t>Click to edit Master title style</a:t>
            </a:r>
          </a:p>
        </p:txBody>
      </p:sp>
      <p:sp>
        <p:nvSpPr>
          <p:cNvPr id="40969" name="Rectangle 9"/>
          <p:cNvSpPr>
            <a:spLocks noGrp="1" noChangeArrowheads="1"/>
          </p:cNvSpPr>
          <p:nvPr>
            <p:ph type="subTitle" idx="1"/>
          </p:nvPr>
        </p:nvSpPr>
        <p:spPr>
          <a:xfrm>
            <a:off x="1219200" y="381000"/>
            <a:ext cx="6400800" cy="914400"/>
          </a:xfrm>
        </p:spPr>
        <p:txBody>
          <a:bodyPr/>
          <a:lstStyle>
            <a:lvl1pPr marL="0" indent="0" algn="ctr">
              <a:buFontTx/>
              <a:buNone/>
              <a:defRPr sz="2400" smtClean="0"/>
            </a:lvl1pPr>
          </a:lstStyle>
          <a:p>
            <a:r>
              <a:rPr lang="en-US" smtClean="0"/>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dissolve">
                                      <p:cBhvr>
                                        <p:cTn id="7" dur="500"/>
                                        <p:tgtEl>
                                          <p:spTgt spid="4096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69">
                                            <p:txEl>
                                              <p:pRg st="0" end="0"/>
                                            </p:txEl>
                                          </p:spTgt>
                                        </p:tgtEl>
                                        <p:attrNameLst>
                                          <p:attrName>style.visibility</p:attrName>
                                        </p:attrNameLst>
                                      </p:cBhvr>
                                      <p:to>
                                        <p:strVal val="visible"/>
                                      </p:to>
                                    </p:set>
                                    <p:animEffect transition="in" filter="dissolve">
                                      <p:cBhvr>
                                        <p:cTn id="11" dur="500"/>
                                        <p:tgtEl>
                                          <p:spTgt spid="409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utoUpdateAnimBg="0"/>
      <p:bldP spid="40969"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40969"/>
                        </p:tgtEl>
                        <p:attrNameLst>
                          <p:attrName>style.visibility</p:attrName>
                        </p:attrNameLst>
                      </p:cBhvr>
                      <p:to>
                        <p:strVal val="visible"/>
                      </p:to>
                    </p:set>
                    <p:animEffect transition="in" filter="dissolve">
                      <p:cBhvr>
                        <p:cTn dur="500"/>
                        <p:tgtEl>
                          <p:spTgt spid="4096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endParaRPr lang="en-US"/>
          </a:p>
        </p:txBody>
      </p:sp>
      <p:sp>
        <p:nvSpPr>
          <p:cNvPr id="5"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6" name="Rectangle 12"/>
          <p:cNvSpPr>
            <a:spLocks noGrp="1" noChangeArrowheads="1"/>
          </p:cNvSpPr>
          <p:nvPr>
            <p:ph type="sldNum" sz="quarter" idx="12"/>
          </p:nvPr>
        </p:nvSpPr>
        <p:spPr>
          <a:ln/>
        </p:spPr>
        <p:txBody>
          <a:bodyPr/>
          <a:lstStyle>
            <a:lvl1pPr>
              <a:defRPr/>
            </a:lvl1pPr>
          </a:lstStyle>
          <a:p>
            <a:fld id="{720C4227-2D90-40AD-A4A4-C590427A4C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endParaRPr lang="en-US"/>
          </a:p>
        </p:txBody>
      </p:sp>
      <p:sp>
        <p:nvSpPr>
          <p:cNvPr id="5"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6" name="Rectangle 12"/>
          <p:cNvSpPr>
            <a:spLocks noGrp="1" noChangeArrowheads="1"/>
          </p:cNvSpPr>
          <p:nvPr>
            <p:ph type="sldNum" sz="quarter" idx="12"/>
          </p:nvPr>
        </p:nvSpPr>
        <p:spPr>
          <a:ln/>
        </p:spPr>
        <p:txBody>
          <a:bodyPr/>
          <a:lstStyle>
            <a:lvl1pPr>
              <a:defRPr/>
            </a:lvl1pPr>
          </a:lstStyle>
          <a:p>
            <a:fld id="{B21BF747-0807-4032-BCAC-DE11C78B527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57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endParaRPr lang="en-US"/>
          </a:p>
        </p:txBody>
      </p:sp>
      <p:sp>
        <p:nvSpPr>
          <p:cNvPr id="6"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7" name="Rectangle 12"/>
          <p:cNvSpPr>
            <a:spLocks noGrp="1" noChangeArrowheads="1"/>
          </p:cNvSpPr>
          <p:nvPr>
            <p:ph type="sldNum" sz="quarter" idx="12"/>
          </p:nvPr>
        </p:nvSpPr>
        <p:spPr>
          <a:ln/>
        </p:spPr>
        <p:txBody>
          <a:bodyPr/>
          <a:lstStyle>
            <a:lvl1pPr>
              <a:defRPr/>
            </a:lvl1pPr>
          </a:lstStyle>
          <a:p>
            <a:fld id="{1284C15F-A305-4F35-A392-CDFA47A81A10}" type="slidenum">
              <a:rPr lang="en-US" smtClean="0"/>
              <a:pPr/>
              <a:t>‹#›</a:t>
            </a:fld>
            <a:endParaRPr lang="en-US"/>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4038600" cy="4724400"/>
          </a:xfrm>
        </p:spPr>
        <p:txBody>
          <a:bodyPr/>
          <a:lstStyle/>
          <a:p>
            <a:pPr lvl="0"/>
            <a:r>
              <a:rPr lang="en-US" noProof="0" smtClean="0"/>
              <a:t>Click icon to add clip art</a:t>
            </a:r>
          </a:p>
        </p:txBody>
      </p:sp>
      <p:sp>
        <p:nvSpPr>
          <p:cNvPr id="5" name="Rectangle 10"/>
          <p:cNvSpPr>
            <a:spLocks noGrp="1" noChangeArrowheads="1"/>
          </p:cNvSpPr>
          <p:nvPr>
            <p:ph type="dt" sz="half" idx="10"/>
          </p:nvPr>
        </p:nvSpPr>
        <p:spPr>
          <a:ln/>
        </p:spPr>
        <p:txBody>
          <a:bodyPr/>
          <a:lstStyle>
            <a:lvl1pPr>
              <a:defRPr/>
            </a:lvl1pPr>
          </a:lstStyle>
          <a:p>
            <a:endParaRPr lang="en-US"/>
          </a:p>
        </p:txBody>
      </p:sp>
      <p:sp>
        <p:nvSpPr>
          <p:cNvPr id="6"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7" name="Rectangle 12"/>
          <p:cNvSpPr>
            <a:spLocks noGrp="1" noChangeArrowheads="1"/>
          </p:cNvSpPr>
          <p:nvPr>
            <p:ph type="sldNum" sz="quarter" idx="12"/>
          </p:nvPr>
        </p:nvSpPr>
        <p:spPr>
          <a:ln/>
        </p:spPr>
        <p:txBody>
          <a:bodyPr/>
          <a:lstStyle>
            <a:lvl1pPr>
              <a:defRPr/>
            </a:lvl1pPr>
          </a:lstStyle>
          <a:p>
            <a:fld id="{1284C15F-A305-4F35-A392-CDFA47A81A10}" type="slidenum">
              <a:rPr lang="en-US" smtClean="0"/>
              <a:pPr/>
              <a:t>‹#›</a:t>
            </a:fld>
            <a:endParaRPr 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endParaRPr lang="en-US"/>
          </a:p>
        </p:txBody>
      </p:sp>
      <p:sp>
        <p:nvSpPr>
          <p:cNvPr id="5"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6" name="Rectangle 12"/>
          <p:cNvSpPr>
            <a:spLocks noGrp="1" noChangeArrowheads="1"/>
          </p:cNvSpPr>
          <p:nvPr>
            <p:ph type="sldNum" sz="quarter" idx="12"/>
          </p:nvPr>
        </p:nvSpPr>
        <p:spPr>
          <a:ln/>
        </p:spPr>
        <p:txBody>
          <a:bodyPr/>
          <a:lstStyle>
            <a:lvl1pPr>
              <a:defRPr/>
            </a:lvl1pPr>
          </a:lstStyle>
          <a:p>
            <a:fld id="{29F93591-D25F-411D-B4E4-3F2B5CA055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endParaRPr lang="en-US"/>
          </a:p>
        </p:txBody>
      </p:sp>
      <p:sp>
        <p:nvSpPr>
          <p:cNvPr id="5"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6" name="Rectangle 12"/>
          <p:cNvSpPr>
            <a:spLocks noGrp="1" noChangeArrowheads="1"/>
          </p:cNvSpPr>
          <p:nvPr>
            <p:ph type="sldNum" sz="quarter" idx="12"/>
          </p:nvPr>
        </p:nvSpPr>
        <p:spPr>
          <a:ln/>
        </p:spPr>
        <p:txBody>
          <a:bodyPr/>
          <a:lstStyle>
            <a:lvl1pPr>
              <a:defRPr/>
            </a:lvl1pPr>
          </a:lstStyle>
          <a:p>
            <a:fld id="{10FC3643-12BF-46D9-B1FD-E97E022DD7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endParaRPr lang="en-US"/>
          </a:p>
        </p:txBody>
      </p:sp>
      <p:sp>
        <p:nvSpPr>
          <p:cNvPr id="6"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7" name="Rectangle 12"/>
          <p:cNvSpPr>
            <a:spLocks noGrp="1" noChangeArrowheads="1"/>
          </p:cNvSpPr>
          <p:nvPr>
            <p:ph type="sldNum" sz="quarter" idx="12"/>
          </p:nvPr>
        </p:nvSpPr>
        <p:spPr>
          <a:ln/>
        </p:spPr>
        <p:txBody>
          <a:bodyPr/>
          <a:lstStyle>
            <a:lvl1pPr>
              <a:defRPr/>
            </a:lvl1pPr>
          </a:lstStyle>
          <a:p>
            <a:fld id="{51964574-90D1-4441-B3F0-C45012D5DC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endParaRPr lang="en-US"/>
          </a:p>
        </p:txBody>
      </p:sp>
      <p:sp>
        <p:nvSpPr>
          <p:cNvPr id="8"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9" name="Rectangle 12"/>
          <p:cNvSpPr>
            <a:spLocks noGrp="1" noChangeArrowheads="1"/>
          </p:cNvSpPr>
          <p:nvPr>
            <p:ph type="sldNum" sz="quarter" idx="12"/>
          </p:nvPr>
        </p:nvSpPr>
        <p:spPr>
          <a:ln/>
        </p:spPr>
        <p:txBody>
          <a:bodyPr/>
          <a:lstStyle>
            <a:lvl1pPr>
              <a:defRPr/>
            </a:lvl1pPr>
          </a:lstStyle>
          <a:p>
            <a:fld id="{CA779F49-EC18-4411-A26B-F010C92DEC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endParaRPr lang="en-US"/>
          </a:p>
        </p:txBody>
      </p:sp>
      <p:sp>
        <p:nvSpPr>
          <p:cNvPr id="4"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5" name="Rectangle 12"/>
          <p:cNvSpPr>
            <a:spLocks noGrp="1" noChangeArrowheads="1"/>
          </p:cNvSpPr>
          <p:nvPr>
            <p:ph type="sldNum" sz="quarter" idx="12"/>
          </p:nvPr>
        </p:nvSpPr>
        <p:spPr>
          <a:ln/>
        </p:spPr>
        <p:txBody>
          <a:bodyPr/>
          <a:lstStyle>
            <a:lvl1pPr>
              <a:defRPr/>
            </a:lvl1pPr>
          </a:lstStyle>
          <a:p>
            <a:fld id="{38E8D7F8-7310-46FF-9195-47D25F44F8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endParaRPr lang="en-US"/>
          </a:p>
        </p:txBody>
      </p:sp>
      <p:sp>
        <p:nvSpPr>
          <p:cNvPr id="3"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4" name="Rectangle 12"/>
          <p:cNvSpPr>
            <a:spLocks noGrp="1" noChangeArrowheads="1"/>
          </p:cNvSpPr>
          <p:nvPr>
            <p:ph type="sldNum" sz="quarter" idx="12"/>
          </p:nvPr>
        </p:nvSpPr>
        <p:spPr>
          <a:ln/>
        </p:spPr>
        <p:txBody>
          <a:bodyPr/>
          <a:lstStyle>
            <a:lvl1pPr>
              <a:defRPr/>
            </a:lvl1pPr>
          </a:lstStyle>
          <a:p>
            <a:fld id="{A3D997C4-312A-4F62-B33F-025D9332E6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endParaRPr lang="en-US"/>
          </a:p>
        </p:txBody>
      </p:sp>
      <p:sp>
        <p:nvSpPr>
          <p:cNvPr id="6"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7" name="Rectangle 12"/>
          <p:cNvSpPr>
            <a:spLocks noGrp="1" noChangeArrowheads="1"/>
          </p:cNvSpPr>
          <p:nvPr>
            <p:ph type="sldNum" sz="quarter" idx="12"/>
          </p:nvPr>
        </p:nvSpPr>
        <p:spPr>
          <a:ln/>
        </p:spPr>
        <p:txBody>
          <a:bodyPr/>
          <a:lstStyle>
            <a:lvl1pPr>
              <a:defRPr/>
            </a:lvl1pPr>
          </a:lstStyle>
          <a:p>
            <a:fld id="{705FB7A9-452B-4862-A64A-39861F03E7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endParaRPr lang="en-US"/>
          </a:p>
        </p:txBody>
      </p:sp>
      <p:sp>
        <p:nvSpPr>
          <p:cNvPr id="6"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7" name="Rectangle 12"/>
          <p:cNvSpPr>
            <a:spLocks noGrp="1" noChangeArrowheads="1"/>
          </p:cNvSpPr>
          <p:nvPr>
            <p:ph type="sldNum" sz="quarter" idx="12"/>
          </p:nvPr>
        </p:nvSpPr>
        <p:spPr>
          <a:ln/>
        </p:spPr>
        <p:txBody>
          <a:bodyPr/>
          <a:lstStyle>
            <a:lvl1pPr>
              <a:defRPr/>
            </a:lvl1pPr>
          </a:lstStyle>
          <a:p>
            <a:fld id="{E2BFF2D2-05BA-4F27-B503-52DA60CCD5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8" name="Picture 14" descr="hispanic_hm_pg2_V2"/>
          <p:cNvPicPr>
            <a:picLocks noChangeAspect="1" noChangeArrowheads="1"/>
          </p:cNvPicPr>
          <p:nvPr/>
        </p:nvPicPr>
        <p:blipFill>
          <a:blip r:embed="rId15" cstate="print"/>
          <a:stretch>
            <a:fillRect/>
          </a:stretch>
        </p:blipFill>
        <p:spPr bwMode="auto">
          <a:xfrm>
            <a:off x="3166" y="0"/>
            <a:ext cx="9137667" cy="6858000"/>
          </a:xfrm>
          <a:prstGeom prst="rect">
            <a:avLst/>
          </a:prstGeom>
          <a:noFill/>
        </p:spPr>
      </p:pic>
      <p:sp>
        <p:nvSpPr>
          <p:cNvPr id="1032" name="Rectangle 8"/>
          <p:cNvSpPr>
            <a:spLocks noGrp="1" noChangeArrowheads="1"/>
          </p:cNvSpPr>
          <p:nvPr>
            <p:ph type="title"/>
          </p:nvPr>
        </p:nvSpPr>
        <p:spPr bwMode="auto">
          <a:xfrm>
            <a:off x="457200" y="76200"/>
            <a:ext cx="67818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3" name="Rectangle 9"/>
          <p:cNvSpPr>
            <a:spLocks noGrp="1" noChangeArrowheads="1"/>
          </p:cNvSpPr>
          <p:nvPr>
            <p:ph type="body" idx="1"/>
          </p:nvPr>
        </p:nvSpPr>
        <p:spPr bwMode="auto">
          <a:xfrm>
            <a:off x="457200" y="1219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defRPr>
            </a:lvl1pPr>
          </a:lstStyle>
          <a:p>
            <a:endParaRPr lang="en-US"/>
          </a:p>
        </p:txBody>
      </p:sp>
      <p:sp>
        <p:nvSpPr>
          <p:cNvPr id="1035" name="Rectangle 1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defRPr>
            </a:lvl1pPr>
          </a:lstStyle>
          <a:p>
            <a:r>
              <a:rPr lang="en-US" smtClean="0"/>
              <a:t>www.themegallery.com</a:t>
            </a:r>
            <a:endParaRPr lang="en-US"/>
          </a:p>
        </p:txBody>
      </p:sp>
      <p:sp>
        <p:nvSpPr>
          <p:cNvPr id="1036" name="Rectangle 12"/>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itchFamily="18" charset="0"/>
              </a:defRPr>
            </a:lvl1pPr>
          </a:lstStyle>
          <a:p>
            <a:fld id="{1284C15F-A305-4F35-A392-CDFA47A81A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par>
    </p:tnLst>
  </p:timing>
  <p:hf hdr="0" dt="0"/>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imgres?imgurl=http://www.pipestonetravel.com/wp-content/uploads/2007/11/Roman-soldier.gif&amp;imgrefurl=http://www.pipestonetravel.com/?cat=15&amp;usg=__WlNY6sqt4jNpHxotln2ZRI3kJsc=&amp;h=533&amp;w=400&amp;sz=209&amp;hl=en&amp;start=10&amp;sig2=Ie0gHbHc-mjaGAH1ppRi6Q&amp;zoom=1&amp;tbnid=nyMjFM9TYY8T6M:&amp;tbnh=132&amp;tbnw=99&amp;ei=snqLTffxKYzEsAOo0-CdCg&amp;prev=/images?q=Roman+soldier&amp;hl=en&amp;biw=1167&amp;bih=713&amp;gbv=2&amp;tbm=isch&amp;itbs=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imgres?imgurl=http://cms.dt.uh.edu/qep/algebra/AlgebraLine.jpg&amp;imgrefurl=http://cms.dt.uh.edu/qep/algebra/&amp;usg=__d0z31lEt4tn8J8j8zq5RuBzGkfA=&amp;h=214&amp;w=300&amp;sz=8&amp;hl=en&amp;start=2&amp;sig2=Fxa1uRXAgOiUuICYJOpRAw&amp;zoom=1&amp;tbnid=i6HAf3NMCY0wHM:&amp;tbnh=83&amp;tbnw=116&amp;ei=T0umTYuaIpK4sAOA9b36DA&amp;prev=/images?q=algebra&amp;um=1&amp;hl=en&amp;sa=N&amp;rlz=1T4SKPT_enUS402US402&amp;biw=1148&amp;bih=713&amp;tbm=isch&amp;um=1&amp;itbs=1"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Rectangle 6"/>
          <p:cNvSpPr>
            <a:spLocks noGrp="1" noChangeArrowheads="1"/>
          </p:cNvSpPr>
          <p:nvPr>
            <p:ph type="ctrTitle"/>
          </p:nvPr>
        </p:nvSpPr>
        <p:spPr>
          <a:xfrm>
            <a:off x="533400" y="1066800"/>
            <a:ext cx="7620000" cy="1828800"/>
          </a:xfrm>
        </p:spPr>
        <p:txBody>
          <a:bodyPr/>
          <a:lstStyle/>
          <a:p>
            <a:r>
              <a:rPr lang="en-US" sz="5600" smtClean="0">
                <a:solidFill>
                  <a:schemeClr val="tx1"/>
                </a:solidFill>
                <a:latin typeface="+mn-lt"/>
              </a:rPr>
              <a:t>Chapter </a:t>
            </a:r>
            <a:r>
              <a:rPr lang="en-US" sz="5600" smtClean="0">
                <a:solidFill>
                  <a:schemeClr val="tx1"/>
                </a:solidFill>
                <a:latin typeface="+mn-lt"/>
              </a:rPr>
              <a:t>Eighteen</a:t>
            </a:r>
            <a:r>
              <a:rPr lang="en-US" sz="5600" dirty="0">
                <a:latin typeface="+mn-lt"/>
              </a:rPr>
              <a:t/>
            </a:r>
            <a:br>
              <a:rPr lang="en-US" sz="5600" dirty="0">
                <a:latin typeface="+mn-lt"/>
              </a:rPr>
            </a:br>
            <a:endParaRPr lang="en-US" sz="5600" dirty="0">
              <a:latin typeface="+mn-lt"/>
            </a:endParaRPr>
          </a:p>
        </p:txBody>
      </p:sp>
      <p:sp>
        <p:nvSpPr>
          <p:cNvPr id="73733" name="Rectangle 5"/>
          <p:cNvSpPr>
            <a:spLocks noGrp="1" noChangeArrowheads="1"/>
          </p:cNvSpPr>
          <p:nvPr>
            <p:ph type="subTitle" idx="1"/>
          </p:nvPr>
        </p:nvSpPr>
        <p:spPr>
          <a:xfrm>
            <a:off x="457200" y="3657600"/>
            <a:ext cx="8229600" cy="1143000"/>
          </a:xfrm>
        </p:spPr>
        <p:txBody>
          <a:bodyPr/>
          <a:lstStyle/>
          <a:p>
            <a:r>
              <a:rPr lang="en-US" sz="2800" dirty="0" err="1"/>
              <a:t>Nolite</a:t>
            </a:r>
            <a:r>
              <a:rPr lang="en-US" sz="2800" dirty="0"/>
              <a:t> </a:t>
            </a:r>
            <a:r>
              <a:rPr lang="en-US" sz="2800" dirty="0" err="1" smtClean="0"/>
              <a:t>esse</a:t>
            </a:r>
            <a:r>
              <a:rPr lang="en-US" sz="2800" dirty="0" smtClean="0"/>
              <a:t> cum </a:t>
            </a:r>
            <a:r>
              <a:rPr lang="en-US" sz="2800" dirty="0" err="1"/>
              <a:t>infidelibus</a:t>
            </a:r>
            <a:r>
              <a:rPr lang="en-US" sz="2800" dirty="0"/>
              <a:t>. </a:t>
            </a:r>
            <a:r>
              <a:rPr lang="en-US" sz="2800" dirty="0" smtClean="0"/>
              <a:t/>
            </a:r>
            <a:br>
              <a:rPr lang="en-US" sz="2800" dirty="0" smtClean="0"/>
            </a:br>
            <a:r>
              <a:rPr lang="en-US" sz="2800" dirty="0" smtClean="0"/>
              <a:t>Quae </a:t>
            </a:r>
            <a:r>
              <a:rPr lang="en-US" sz="2800" dirty="0" err="1"/>
              <a:t>enim</a:t>
            </a:r>
            <a:r>
              <a:rPr lang="en-US" sz="2800" dirty="0"/>
              <a:t> participation </a:t>
            </a:r>
            <a:r>
              <a:rPr lang="en-US" sz="2800" dirty="0" err="1"/>
              <a:t>iustitiae</a:t>
            </a:r>
            <a:r>
              <a:rPr lang="en-US" sz="2800" dirty="0"/>
              <a:t> cum </a:t>
            </a:r>
            <a:r>
              <a:rPr lang="en-US" sz="2800" dirty="0" err="1"/>
              <a:t>iniquitate</a:t>
            </a:r>
            <a:r>
              <a:rPr lang="en-US" sz="2800" dirty="0"/>
              <a:t>?</a:t>
            </a:r>
          </a:p>
          <a:p>
            <a:pPr algn="ctr"/>
            <a:endParaRPr lang="en-US"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1828800"/>
            <a:ext cx="6248400" cy="3785652"/>
          </a:xfrm>
          <a:prstGeom prst="rect">
            <a:avLst/>
          </a:prstGeom>
          <a:noFill/>
        </p:spPr>
        <p:txBody>
          <a:bodyPr wrap="square" rtlCol="0">
            <a:spAutoFit/>
          </a:bodyPr>
          <a:lstStyle/>
          <a:p>
            <a:pPr marL="457200" indent="-457200">
              <a:buAutoNum type="arabicPeriod"/>
            </a:pPr>
            <a:r>
              <a:rPr lang="en-US" sz="2400" smtClean="0"/>
              <a:t>by leading his followers…</a:t>
            </a:r>
          </a:p>
          <a:p>
            <a:pPr marL="457200" indent="-457200"/>
            <a:endParaRPr lang="en-US" sz="2400" smtClean="0"/>
          </a:p>
          <a:p>
            <a:r>
              <a:rPr lang="en-US" sz="2400" smtClean="0"/>
              <a:t>   Gerund or gerundive?</a:t>
            </a:r>
          </a:p>
          <a:p>
            <a:endParaRPr lang="en-US" sz="2400" smtClean="0"/>
          </a:p>
          <a:p>
            <a:r>
              <a:rPr lang="en-US" sz="2400" smtClean="0"/>
              <a:t>There is an object, so gerundive.</a:t>
            </a:r>
          </a:p>
          <a:p>
            <a:endParaRPr lang="en-US" sz="2400" smtClean="0"/>
          </a:p>
          <a:p>
            <a:r>
              <a:rPr lang="en-US" sz="2400" smtClean="0"/>
              <a:t>  What case?  “by” indicates ablative.</a:t>
            </a:r>
          </a:p>
          <a:p>
            <a:endParaRPr lang="en-US" sz="2400" smtClean="0"/>
          </a:p>
          <a:p>
            <a:r>
              <a:rPr lang="en-US" sz="2400" smtClean="0"/>
              <a:t>  ducendis suis sectatoribus  (or eius…)</a:t>
            </a:r>
            <a:br>
              <a:rPr lang="en-US" sz="2400" smtClean="0"/>
            </a:br>
            <a:endParaRPr lang="en-US" sz="2400"/>
          </a:p>
        </p:txBody>
      </p:sp>
      <p:sp>
        <p:nvSpPr>
          <p:cNvPr id="7" name="TextBox 6"/>
          <p:cNvSpPr txBox="1"/>
          <p:nvPr/>
        </p:nvSpPr>
        <p:spPr>
          <a:xfrm>
            <a:off x="609600" y="228600"/>
            <a:ext cx="2895600" cy="646331"/>
          </a:xfrm>
          <a:prstGeom prst="rect">
            <a:avLst/>
          </a:prstGeom>
          <a:noFill/>
        </p:spPr>
        <p:txBody>
          <a:bodyPr wrap="square" rtlCol="0">
            <a:spAutoFit/>
          </a:bodyPr>
          <a:lstStyle/>
          <a:p>
            <a:r>
              <a:rPr lang="en-US" sz="3600" smtClean="0">
                <a:latin typeface="+mj-lt"/>
              </a:rPr>
              <a:t>Exercise B.</a:t>
            </a:r>
            <a:endParaRPr lang="en-US" sz="3600">
              <a:latin typeface="+mj-lt"/>
            </a:endParaRPr>
          </a:p>
        </p:txBody>
      </p:sp>
      <p:pic>
        <p:nvPicPr>
          <p:cNvPr id="5" name="il_fi" descr="http://3.bp.blogspot.com/_GOppkkWCLvE/SmXvrr8xaPI/AAAAAAAAFQo/IOYjTDiXzCg/s320/2009_7_3,4,5+923.jpg"/>
          <p:cNvPicPr/>
          <p:nvPr/>
        </p:nvPicPr>
        <p:blipFill>
          <a:blip r:embed="rId2" cstate="print"/>
          <a:srcRect/>
          <a:stretch>
            <a:fillRect/>
          </a:stretch>
        </p:blipFill>
        <p:spPr bwMode="auto">
          <a:xfrm>
            <a:off x="5562600" y="1752600"/>
            <a:ext cx="3048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5800" y="228600"/>
            <a:ext cx="8001000" cy="762000"/>
          </a:xfrm>
        </p:spPr>
        <p:txBody>
          <a:bodyPr>
            <a:normAutofit/>
          </a:bodyPr>
          <a:lstStyle/>
          <a:p>
            <a:r>
              <a:rPr lang="en-US" smtClean="0"/>
              <a:t>Exercise C.</a:t>
            </a:r>
            <a:endParaRPr lang="en-US"/>
          </a:p>
        </p:txBody>
      </p:sp>
      <p:sp>
        <p:nvSpPr>
          <p:cNvPr id="21" name="Rectangle 20"/>
          <p:cNvSpPr/>
          <p:nvPr/>
        </p:nvSpPr>
        <p:spPr>
          <a:xfrm>
            <a:off x="1371600" y="5029200"/>
            <a:ext cx="6258445" cy="523220"/>
          </a:xfrm>
          <a:prstGeom prst="rect">
            <a:avLst/>
          </a:prstGeom>
        </p:spPr>
        <p:txBody>
          <a:bodyPr wrap="none">
            <a:spAutoFit/>
          </a:bodyPr>
          <a:lstStyle/>
          <a:p>
            <a:r>
              <a:rPr lang="en-US" sz="2800" smtClean="0"/>
              <a:t>1. Ubi Spiritus Domini est, est libertas.</a:t>
            </a:r>
            <a:endParaRPr lang="en-US" sz="2800"/>
          </a:p>
        </p:txBody>
      </p:sp>
      <p:sp>
        <p:nvSpPr>
          <p:cNvPr id="22" name="Rectangle 21"/>
          <p:cNvSpPr/>
          <p:nvPr/>
        </p:nvSpPr>
        <p:spPr>
          <a:xfrm>
            <a:off x="2667000" y="5715000"/>
            <a:ext cx="4572000" cy="461665"/>
          </a:xfrm>
          <a:prstGeom prst="rect">
            <a:avLst/>
          </a:prstGeom>
        </p:spPr>
        <p:txBody>
          <a:bodyPr>
            <a:spAutoFit/>
          </a:bodyPr>
          <a:lstStyle/>
          <a:p>
            <a:r>
              <a:rPr lang="en-US" sz="2400" smtClean="0"/>
              <a:t>Why are there two “ests?”  </a:t>
            </a:r>
            <a:endParaRPr lang="en-US" sz="2400"/>
          </a:p>
        </p:txBody>
      </p:sp>
      <p:pic>
        <p:nvPicPr>
          <p:cNvPr id="6" name="il_fi" descr="http://revivalministry.files.wordpress.com/2008/07/spirit2.jpg"/>
          <p:cNvPicPr/>
          <p:nvPr/>
        </p:nvPicPr>
        <p:blipFill>
          <a:blip r:embed="rId2" cstate="print"/>
          <a:srcRect/>
          <a:stretch>
            <a:fillRect/>
          </a:stretch>
        </p:blipFill>
        <p:spPr bwMode="auto">
          <a:xfrm>
            <a:off x="2057400" y="1524000"/>
            <a:ext cx="2443163" cy="2895600"/>
          </a:xfrm>
          <a:prstGeom prst="rect">
            <a:avLst/>
          </a:prstGeom>
          <a:noFill/>
          <a:ln w="9525">
            <a:noFill/>
            <a:miter lim="800000"/>
            <a:headEnd/>
            <a:tailEnd/>
          </a:ln>
        </p:spPr>
      </p:pic>
      <p:pic>
        <p:nvPicPr>
          <p:cNvPr id="7" name="il_fi" descr="http://www.opaquelucidity.com/Freedom%20Tower%202.jpg"/>
          <p:cNvPicPr/>
          <p:nvPr/>
        </p:nvPicPr>
        <p:blipFill>
          <a:blip r:embed="rId3" cstate="print"/>
          <a:srcRect/>
          <a:stretch>
            <a:fillRect/>
          </a:stretch>
        </p:blipFill>
        <p:spPr bwMode="auto">
          <a:xfrm>
            <a:off x="5257800" y="1905000"/>
            <a:ext cx="2821826"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D.</a:t>
            </a:r>
            <a:endParaRPr lang="en-US"/>
          </a:p>
        </p:txBody>
      </p:sp>
      <p:sp>
        <p:nvSpPr>
          <p:cNvPr id="3" name="Content Placeholder 2"/>
          <p:cNvSpPr>
            <a:spLocks noGrp="1"/>
          </p:cNvSpPr>
          <p:nvPr>
            <p:ph idx="1"/>
          </p:nvPr>
        </p:nvSpPr>
        <p:spPr/>
        <p:txBody>
          <a:bodyPr/>
          <a:lstStyle/>
          <a:p>
            <a:pPr>
              <a:buNone/>
            </a:pPr>
            <a:r>
              <a:rPr lang="it-IT" smtClean="0"/>
              <a:t>        </a:t>
            </a:r>
          </a:p>
          <a:p>
            <a:pPr>
              <a:buNone/>
            </a:pPr>
            <a:r>
              <a:rPr lang="en-US" smtClean="0"/>
              <a:t>“Iter fecimus longe et late ad inveniendum </a:t>
            </a:r>
            <a:br>
              <a:rPr lang="en-US" smtClean="0"/>
            </a:br>
            <a:r>
              <a:rPr lang="en-US" smtClean="0"/>
              <a:t>   bellissimum montem.”</a:t>
            </a:r>
          </a:p>
          <a:p>
            <a:pPr>
              <a:buNone/>
            </a:pPr>
            <a:r>
              <a:rPr lang="en-US" smtClean="0"/>
              <a:t>  </a:t>
            </a:r>
          </a:p>
          <a:p>
            <a:pPr>
              <a:buNone/>
            </a:pPr>
            <a:r>
              <a:rPr lang="en-US" smtClean="0"/>
              <a:t>Is there a purpose clause in this sentence?</a:t>
            </a:r>
          </a:p>
          <a:p>
            <a:pPr>
              <a:buNone/>
            </a:pPr>
            <a:r>
              <a:rPr lang="en-US" smtClean="0"/>
              <a:t>Main clause:           </a:t>
            </a:r>
            <a:r>
              <a:rPr lang="en-US" smtClean="0">
                <a:solidFill>
                  <a:srgbClr val="C00000"/>
                </a:solidFill>
              </a:rPr>
              <a:t>Iter fecimus longe et late …</a:t>
            </a:r>
          </a:p>
          <a:p>
            <a:pPr>
              <a:buNone/>
            </a:pPr>
            <a:r>
              <a:rPr lang="en-US" smtClean="0"/>
              <a:t>What kind of clause is this one?</a:t>
            </a:r>
          </a:p>
          <a:p>
            <a:pPr>
              <a:buNone/>
            </a:pPr>
            <a:r>
              <a:rPr lang="en-US" smtClean="0"/>
              <a:t>            …</a:t>
            </a:r>
            <a:r>
              <a:rPr lang="en-US" smtClean="0">
                <a:solidFill>
                  <a:srgbClr val="C00000"/>
                </a:solidFill>
              </a:rPr>
              <a:t>ad inveniendum bellissimum montem.”</a:t>
            </a:r>
            <a:endParaRPr lang="en-US">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Gospel Road</a:t>
            </a:r>
            <a:endParaRPr lang="en-US"/>
          </a:p>
        </p:txBody>
      </p:sp>
      <p:sp>
        <p:nvSpPr>
          <p:cNvPr id="3" name="Content Placeholder 2"/>
          <p:cNvSpPr>
            <a:spLocks noGrp="1"/>
          </p:cNvSpPr>
          <p:nvPr>
            <p:ph idx="1"/>
          </p:nvPr>
        </p:nvSpPr>
        <p:spPr/>
        <p:txBody>
          <a:bodyPr/>
          <a:lstStyle/>
          <a:p>
            <a:pPr>
              <a:buNone/>
            </a:pPr>
            <a:endParaRPr lang="en-US" smtClean="0"/>
          </a:p>
          <a:p>
            <a:pPr>
              <a:buNone/>
            </a:pPr>
            <a:endParaRPr lang="en-US" smtClean="0"/>
          </a:p>
          <a:p>
            <a:pPr>
              <a:buNone/>
            </a:pPr>
            <a:endParaRPr lang="en-US"/>
          </a:p>
        </p:txBody>
      </p:sp>
      <p:sp>
        <p:nvSpPr>
          <p:cNvPr id="5" name="Slide Number Placeholder 4"/>
          <p:cNvSpPr>
            <a:spLocks noGrp="1"/>
          </p:cNvSpPr>
          <p:nvPr>
            <p:ph type="sldNum" sz="quarter" idx="12"/>
          </p:nvPr>
        </p:nvSpPr>
        <p:spPr/>
        <p:txBody>
          <a:bodyPr/>
          <a:lstStyle/>
          <a:p>
            <a:fld id="{29F93591-D25F-411D-B4E4-3F2B5CA05546}" type="slidenum">
              <a:rPr lang="en-US" smtClean="0"/>
              <a:pPr/>
              <a:t>13</a:t>
            </a:fld>
            <a:endParaRPr lang="en-US"/>
          </a:p>
        </p:txBody>
      </p:sp>
      <p:pic>
        <p:nvPicPr>
          <p:cNvPr id="6" name="il_fi" descr="http://img.hotmoviesale.com/dvds/FOX-D2232824D/1/The-Gospel-Road.jpg"/>
          <p:cNvPicPr/>
          <p:nvPr/>
        </p:nvPicPr>
        <p:blipFill>
          <a:blip r:embed="rId2" cstate="print"/>
          <a:srcRect/>
          <a:stretch>
            <a:fillRect/>
          </a:stretch>
        </p:blipFill>
        <p:spPr bwMode="auto">
          <a:xfrm>
            <a:off x="3048000" y="1771650"/>
            <a:ext cx="2686050"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Gospel Road</a:t>
            </a:r>
            <a:endParaRPr lang="en-US"/>
          </a:p>
        </p:txBody>
      </p:sp>
      <p:sp>
        <p:nvSpPr>
          <p:cNvPr id="3" name="Content Placeholder 2"/>
          <p:cNvSpPr>
            <a:spLocks noGrp="1"/>
          </p:cNvSpPr>
          <p:nvPr>
            <p:ph idx="1"/>
          </p:nvPr>
        </p:nvSpPr>
        <p:spPr>
          <a:xfrm>
            <a:off x="457200" y="1676400"/>
            <a:ext cx="8229600" cy="4724400"/>
          </a:xfrm>
        </p:spPr>
        <p:txBody>
          <a:bodyPr/>
          <a:lstStyle/>
          <a:p>
            <a:pPr>
              <a:buNone/>
            </a:pPr>
            <a:r>
              <a:rPr lang="en-US" sz="2400" smtClean="0"/>
              <a:t>1. Sic enim Deus dilexit mundum, ut Filium suum unigenitum daret, ut omnis qui credit in Eum, non pereat, sed habeat vitam aeternam.</a:t>
            </a:r>
          </a:p>
          <a:p>
            <a:pPr>
              <a:buNone/>
            </a:pPr>
            <a:r>
              <a:rPr lang="en-US" sz="2400" smtClean="0"/>
              <a:t>2. Omnes enim peccaverunt, et egent gloriam Dei.</a:t>
            </a:r>
          </a:p>
          <a:p>
            <a:pPr>
              <a:buNone/>
            </a:pPr>
            <a:r>
              <a:rPr lang="en-US" sz="2400" smtClean="0"/>
              <a:t>3. Stipendia enim peccati mors.</a:t>
            </a:r>
          </a:p>
          <a:p>
            <a:pPr>
              <a:buNone/>
            </a:pPr>
            <a:r>
              <a:rPr lang="en-US" sz="2400" smtClean="0"/>
              <a:t>4. Crede in Dominum Iesum, et salvus eris tu, et domus tua.</a:t>
            </a:r>
          </a:p>
          <a:p>
            <a:pPr>
              <a:buNone/>
            </a:pPr>
            <a:r>
              <a:rPr lang="en-US" sz="2400" smtClean="0"/>
              <a:t>5. Estote (</a:t>
            </a:r>
            <a:r>
              <a:rPr lang="en-US" sz="2400" i="1" smtClean="0"/>
              <a:t>be</a:t>
            </a:r>
            <a:r>
              <a:rPr lang="en-US" sz="2400" smtClean="0"/>
              <a:t>) autem factores Verbi, et non auditores tantum, fallentes </a:t>
            </a:r>
            <a:r>
              <a:rPr lang="en-US" sz="2400"/>
              <a:t>vosmet ipsos (your own).</a:t>
            </a:r>
            <a:endParaRPr lang="en-US" sz="2400" smtClean="0"/>
          </a:p>
          <a:p>
            <a:pPr>
              <a:buNone/>
            </a:pPr>
            <a:r>
              <a:rPr lang="en-US" sz="2400" smtClean="0"/>
              <a:t>    Quia </a:t>
            </a:r>
            <a:r>
              <a:rPr lang="en-US" sz="2400"/>
              <a:t>si quis auditor est Verbi et non factor, hic conparabitur viro consideranti vultum nativitatis suae in speculo.</a:t>
            </a:r>
          </a:p>
          <a:p>
            <a:pPr>
              <a:buNone/>
            </a:pPr>
            <a:r>
              <a:rPr lang="en-US" sz="2400" smtClean="0"/>
              <a:t>.</a:t>
            </a:r>
            <a:endParaRPr lang="en-US"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Roman Roads</a:t>
            </a:r>
            <a:endParaRPr lang="en-US"/>
          </a:p>
        </p:txBody>
      </p:sp>
      <p:sp>
        <p:nvSpPr>
          <p:cNvPr id="3" name="Content Placeholder 2"/>
          <p:cNvSpPr>
            <a:spLocks noGrp="1"/>
          </p:cNvSpPr>
          <p:nvPr>
            <p:ph idx="1"/>
          </p:nvPr>
        </p:nvSpPr>
        <p:spPr>
          <a:xfrm>
            <a:off x="685800" y="5410200"/>
            <a:ext cx="7239000" cy="990600"/>
          </a:xfrm>
        </p:spPr>
        <p:txBody>
          <a:bodyPr/>
          <a:lstStyle/>
          <a:p>
            <a:pPr>
              <a:buNone/>
            </a:pPr>
            <a:r>
              <a:rPr lang="en-US" sz="2400" smtClean="0"/>
              <a:t>      </a:t>
            </a:r>
          </a:p>
          <a:p>
            <a:pPr algn="ctr">
              <a:buNone/>
            </a:pPr>
            <a:r>
              <a:rPr lang="it-IT" sz="2400" smtClean="0"/>
              <a:t>Original drawing by student Mary Joy Johnson. </a:t>
            </a:r>
            <a:endParaRPr lang="en-US" sz="2400" smtClean="0"/>
          </a:p>
          <a:p>
            <a:pPr>
              <a:buNone/>
            </a:pPr>
            <a:endParaRPr lang="en-US"/>
          </a:p>
        </p:txBody>
      </p:sp>
      <p:pic>
        <p:nvPicPr>
          <p:cNvPr id="1026" name="Picture 2" descr="scan0009"/>
          <p:cNvPicPr>
            <a:picLocks noChangeAspect="1" noChangeArrowheads="1"/>
          </p:cNvPicPr>
          <p:nvPr/>
        </p:nvPicPr>
        <p:blipFill>
          <a:blip r:embed="rId2" cstate="print"/>
          <a:srcRect/>
          <a:stretch>
            <a:fillRect/>
          </a:stretch>
        </p:blipFill>
        <p:spPr bwMode="auto">
          <a:xfrm>
            <a:off x="1600200" y="2057399"/>
            <a:ext cx="5867400" cy="37038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Roman Roads</a:t>
            </a:r>
            <a:endParaRPr lang="en-US"/>
          </a:p>
        </p:txBody>
      </p:sp>
      <p:sp>
        <p:nvSpPr>
          <p:cNvPr id="3" name="Content Placeholder 2"/>
          <p:cNvSpPr>
            <a:spLocks noGrp="1"/>
          </p:cNvSpPr>
          <p:nvPr>
            <p:ph idx="1"/>
          </p:nvPr>
        </p:nvSpPr>
        <p:spPr>
          <a:xfrm>
            <a:off x="533400" y="1981200"/>
            <a:ext cx="8229600" cy="3505200"/>
          </a:xfrm>
        </p:spPr>
        <p:txBody>
          <a:bodyPr/>
          <a:lstStyle/>
          <a:p>
            <a:pPr marL="457200" indent="-457200">
              <a:buFont typeface="+mj-lt"/>
              <a:buAutoNum type="arabicPeriod"/>
            </a:pPr>
            <a:r>
              <a:rPr lang="it-IT" sz="2400" smtClean="0"/>
              <a:t>What was the design?</a:t>
            </a:r>
          </a:p>
          <a:p>
            <a:pPr marL="457200" indent="-457200">
              <a:buFont typeface="+mj-lt"/>
              <a:buAutoNum type="arabicPeriod"/>
            </a:pPr>
            <a:r>
              <a:rPr lang="it-IT" sz="2400" smtClean="0"/>
              <a:t>What was laid down first?</a:t>
            </a:r>
          </a:p>
          <a:p>
            <a:pPr marL="457200" indent="-457200">
              <a:buFont typeface="+mj-lt"/>
              <a:buAutoNum type="arabicPeriod"/>
            </a:pPr>
            <a:r>
              <a:rPr lang="it-IT" sz="2400" smtClean="0"/>
              <a:t>What was the middle layer?</a:t>
            </a:r>
          </a:p>
          <a:p>
            <a:pPr marL="457200" indent="-457200">
              <a:buFont typeface="+mj-lt"/>
              <a:buAutoNum type="arabicPeriod"/>
            </a:pPr>
            <a:r>
              <a:rPr lang="it-IT" sz="2400" smtClean="0"/>
              <a:t>How were the sides of the roadways marked?</a:t>
            </a:r>
          </a:p>
          <a:p>
            <a:pPr marL="457200" indent="-457200">
              <a:buFont typeface="+mj-lt"/>
              <a:buAutoNum type="arabicPeriod"/>
            </a:pPr>
            <a:r>
              <a:rPr lang="it-IT" sz="2400" smtClean="0"/>
              <a:t>What was on the top layer of the road?</a:t>
            </a:r>
          </a:p>
          <a:p>
            <a:pPr marL="457200" indent="-457200">
              <a:buFont typeface="+mj-lt"/>
              <a:buAutoNum type="arabicPeriod"/>
            </a:pPr>
            <a:r>
              <a:rPr lang="it-IT" sz="2400" smtClean="0"/>
              <a:t>How did they cross hills and mountains?</a:t>
            </a:r>
          </a:p>
          <a:p>
            <a:pPr marL="457200" indent="-457200">
              <a:buFont typeface="+mj-lt"/>
              <a:buAutoNum type="arabicPeriod"/>
            </a:pPr>
            <a:r>
              <a:rPr lang="it-IT" sz="2400" smtClean="0"/>
              <a:t>Draw or construct a roadway like the Romans did.</a:t>
            </a:r>
            <a:endParaRPr lang="en-US" sz="2400" smtClean="0"/>
          </a:p>
          <a:p>
            <a:pPr>
              <a:buNone/>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Argument for the Resurrection</a:t>
            </a:r>
            <a:endParaRPr lang="en-US"/>
          </a:p>
        </p:txBody>
      </p:sp>
      <p:sp>
        <p:nvSpPr>
          <p:cNvPr id="3" name="Content Placeholder 2"/>
          <p:cNvSpPr>
            <a:spLocks noGrp="1"/>
          </p:cNvSpPr>
          <p:nvPr>
            <p:ph idx="1"/>
          </p:nvPr>
        </p:nvSpPr>
        <p:spPr>
          <a:xfrm>
            <a:off x="457200" y="1447800"/>
            <a:ext cx="8229600" cy="4495800"/>
          </a:xfrm>
        </p:spPr>
        <p:txBody>
          <a:bodyPr/>
          <a:lstStyle/>
          <a:p>
            <a:pPr marL="514350" indent="-514350">
              <a:buFont typeface="+mj-lt"/>
              <a:buAutoNum type="arabicPeriod"/>
            </a:pPr>
            <a:r>
              <a:rPr lang="en-US" smtClean="0"/>
              <a:t>Why is this important?</a:t>
            </a:r>
          </a:p>
          <a:p>
            <a:pPr marL="514350" indent="-514350">
              <a:buFont typeface="+mj-lt"/>
              <a:buAutoNum type="arabicPeriod"/>
            </a:pPr>
            <a:r>
              <a:rPr lang="en-US" smtClean="0"/>
              <a:t>Give at least three historical evidences.</a:t>
            </a:r>
          </a:p>
          <a:p>
            <a:pPr marL="514350" indent="-514350">
              <a:buFont typeface="+mj-lt"/>
              <a:buAutoNum type="arabicPeriod"/>
            </a:pPr>
            <a:r>
              <a:rPr lang="en-US" smtClean="0"/>
              <a:t>Decide what is true.</a:t>
            </a:r>
          </a:p>
          <a:p>
            <a:pPr>
              <a:buNone/>
            </a:pPr>
            <a:endParaRPr lang="en-US"/>
          </a:p>
        </p:txBody>
      </p:sp>
      <p:pic>
        <p:nvPicPr>
          <p:cNvPr id="5" name="il_fi" descr="http://1.bp.blogspot.com/_XWb8ai68gAE/S7fArchOIhI/AAAAAAAAA9A/rS75AjD8FK4/s1600/Resurrection+of+Christ+Michael+Gluth.jpg"/>
          <p:cNvPicPr/>
          <p:nvPr/>
        </p:nvPicPr>
        <p:blipFill>
          <a:blip r:embed="rId2" cstate="print"/>
          <a:srcRect/>
          <a:stretch>
            <a:fillRect/>
          </a:stretch>
        </p:blipFill>
        <p:spPr bwMode="auto">
          <a:xfrm>
            <a:off x="3429000" y="3048000"/>
            <a:ext cx="1990725" cy="2773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He is not Here!</a:t>
            </a:r>
            <a:endParaRPr lang="en-US" b="1"/>
          </a:p>
        </p:txBody>
      </p:sp>
      <p:sp>
        <p:nvSpPr>
          <p:cNvPr id="3" name="Content Placeholder 2"/>
          <p:cNvSpPr>
            <a:spLocks noGrp="1"/>
          </p:cNvSpPr>
          <p:nvPr>
            <p:ph idx="1"/>
          </p:nvPr>
        </p:nvSpPr>
        <p:spPr/>
        <p:txBody>
          <a:bodyPr/>
          <a:lstStyle/>
          <a:p>
            <a:pPr>
              <a:buNone/>
            </a:pPr>
            <a:r>
              <a:rPr lang="en-US" smtClean="0"/>
              <a:t>   </a:t>
            </a:r>
          </a:p>
          <a:p>
            <a:pPr>
              <a:buNone/>
            </a:pPr>
            <a:r>
              <a:rPr lang="en-US" b="1" smtClean="0"/>
              <a:t>Section A.</a:t>
            </a:r>
            <a:endParaRPr lang="en-US" smtClean="0"/>
          </a:p>
          <a:p>
            <a:pPr marL="0" indent="0">
              <a:buNone/>
            </a:pPr>
            <a:r>
              <a:rPr lang="en-US" smtClean="0"/>
              <a:t>	    </a:t>
            </a:r>
            <a:r>
              <a:rPr lang="en-US" sz="2400" smtClean="0"/>
              <a:t>Mane </a:t>
            </a:r>
            <a:r>
              <a:rPr lang="en-US" sz="2400"/>
              <a:t>prim</a:t>
            </a:r>
            <a:r>
              <a:rPr lang="en-US" sz="2000"/>
              <a:t>ā</a:t>
            </a:r>
            <a:r>
              <a:rPr lang="en-US" sz="2400"/>
              <a:t> die e hebdomade, feminae ad sepulchrum profectae sunt. Erant Maria Magdalena et Maria Cleophae et Salome Zebedaei et Ioanna Chuzae et Aquila Fideli. Cum ad hortum Ioseph </a:t>
            </a:r>
            <a:r>
              <a:rPr lang="en-US" sz="2400" smtClean="0"/>
              <a:t>appropinquarent</a:t>
            </a:r>
            <a:r>
              <a:rPr lang="en-US" sz="2400"/>
              <a:t>, canum primae lucis trans caelum videre poterant.</a:t>
            </a:r>
          </a:p>
          <a:p>
            <a:pPr marL="0" indent="0">
              <a:buNone/>
            </a:pPr>
            <a:r>
              <a:rPr lang="en-US" sz="2400" smtClean="0"/>
              <a:t>    Graviter </a:t>
            </a:r>
            <a:r>
              <a:rPr lang="en-US" sz="2400"/>
              <a:t>ambulabant; capita earum flexa sunt. Dum propius et propius ambulabant, fiebant miseriores et miseriores.</a:t>
            </a:r>
          </a:p>
          <a:p>
            <a:pPr>
              <a:buNone/>
            </a:pPr>
            <a:r>
              <a:rPr lang="en-US" sz="2400" smtClean="0"/>
              <a:t>	</a:t>
            </a:r>
            <a:endParaRPr lang="en-US" sz="2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 is not Here!</a:t>
            </a:r>
          </a:p>
        </p:txBody>
      </p:sp>
      <p:sp>
        <p:nvSpPr>
          <p:cNvPr id="3" name="Content Placeholder 2"/>
          <p:cNvSpPr>
            <a:spLocks noGrp="1"/>
          </p:cNvSpPr>
          <p:nvPr>
            <p:ph idx="1"/>
          </p:nvPr>
        </p:nvSpPr>
        <p:spPr/>
        <p:txBody>
          <a:bodyPr/>
          <a:lstStyle/>
          <a:p>
            <a:pPr marL="0" indent="0">
              <a:buNone/>
            </a:pPr>
            <a:r>
              <a:rPr lang="en-US" sz="2400" smtClean="0"/>
              <a:t>   Tum </a:t>
            </a:r>
            <a:r>
              <a:rPr lang="en-US" sz="2400"/>
              <a:t>inquit Maria Cleophae, “Quis saxum ab ianu</a:t>
            </a:r>
            <a:r>
              <a:rPr lang="en-US" sz="2000"/>
              <a:t>ā</a:t>
            </a:r>
            <a:r>
              <a:rPr lang="en-US" sz="2400"/>
              <a:t> sepulchri pro nobis </a:t>
            </a:r>
            <a:r>
              <a:rPr lang="en-US" sz="2400" smtClean="0"/>
              <a:t>amovebit?” </a:t>
            </a:r>
            <a:endParaRPr lang="en-US" sz="2400"/>
          </a:p>
          <a:p>
            <a:pPr marL="0" indent="0">
              <a:buNone/>
            </a:pPr>
            <a:r>
              <a:rPr lang="en-US" sz="2400" smtClean="0"/>
              <a:t>   Aquila </a:t>
            </a:r>
            <a:r>
              <a:rPr lang="en-US" sz="2400"/>
              <a:t>respondit, “De hoc non putabamus!” Observabant autem tunc saxum iam motum esse.</a:t>
            </a:r>
          </a:p>
          <a:p>
            <a:pPr>
              <a:buNone/>
            </a:pPr>
            <a:endParaRPr lang="en-US"/>
          </a:p>
        </p:txBody>
      </p:sp>
      <p:pic>
        <p:nvPicPr>
          <p:cNvPr id="6" name="rg_hi" descr="http://t3.gstatic.com/images?q=tbn:ANd9GcQdSfyEhwKLXlZ4LZwjwsbyKyHTksZj1QRDZ6FCejMuHh6pyj5fZQ">
            <a:hlinkClick r:id="rId2"/>
          </p:cNvPr>
          <p:cNvPicPr/>
          <p:nvPr/>
        </p:nvPicPr>
        <p:blipFill>
          <a:blip r:embed="rId3" cstate="print"/>
          <a:srcRect/>
          <a:stretch>
            <a:fillRect/>
          </a:stretch>
        </p:blipFill>
        <p:spPr bwMode="auto">
          <a:xfrm>
            <a:off x="3463565" y="3657600"/>
            <a:ext cx="1441450" cy="19219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A Gerund</a:t>
            </a:r>
            <a:endParaRPr lang="en-US">
              <a:solidFill>
                <a:schemeClr val="accent1"/>
              </a:solidFill>
            </a:endParaRPr>
          </a:p>
        </p:txBody>
      </p:sp>
      <p:sp>
        <p:nvSpPr>
          <p:cNvPr id="40992" name="Text Box 32"/>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en-US"/>
          </a:p>
        </p:txBody>
      </p:sp>
      <p:sp>
        <p:nvSpPr>
          <p:cNvPr id="17" name="TextBox 16"/>
          <p:cNvSpPr txBox="1"/>
          <p:nvPr/>
        </p:nvSpPr>
        <p:spPr>
          <a:xfrm>
            <a:off x="1066800" y="1676400"/>
            <a:ext cx="7086600" cy="3539430"/>
          </a:xfrm>
          <a:prstGeom prst="rect">
            <a:avLst/>
          </a:prstGeom>
          <a:noFill/>
        </p:spPr>
        <p:txBody>
          <a:bodyPr wrap="square" rtlCol="0">
            <a:spAutoFit/>
          </a:bodyPr>
          <a:lstStyle/>
          <a:p>
            <a:r>
              <a:rPr lang="en-US" sz="2800" b="1" smtClean="0"/>
              <a:t>A gerund is a noun made from a verb.</a:t>
            </a:r>
          </a:p>
          <a:p>
            <a:endParaRPr lang="en-US" smtClean="0"/>
          </a:p>
          <a:p>
            <a:r>
              <a:rPr lang="en-US" sz="2000" smtClean="0"/>
              <a:t>In English, it is a verb which has added –ing to it, making it a noun.</a:t>
            </a:r>
          </a:p>
          <a:p>
            <a:endParaRPr lang="en-US" smtClean="0"/>
          </a:p>
          <a:p>
            <a:r>
              <a:rPr lang="en-US" sz="2400" smtClean="0"/>
              <a:t>I like </a:t>
            </a:r>
            <a:r>
              <a:rPr lang="en-US" sz="2400" b="1" smtClean="0"/>
              <a:t>running</a:t>
            </a:r>
            <a:r>
              <a:rPr lang="en-US" sz="2400" smtClean="0"/>
              <a:t>.       </a:t>
            </a:r>
          </a:p>
          <a:p>
            <a:endParaRPr lang="en-US" sz="2400"/>
          </a:p>
          <a:p>
            <a:r>
              <a:rPr lang="en-US" sz="2400" smtClean="0"/>
              <a:t>He is tired </a:t>
            </a:r>
            <a:r>
              <a:rPr lang="en-US" sz="2400" b="1" smtClean="0"/>
              <a:t>of running</a:t>
            </a:r>
            <a:r>
              <a:rPr lang="en-US" sz="2400" smtClean="0"/>
              <a:t>.      </a:t>
            </a:r>
            <a:br>
              <a:rPr lang="en-US" sz="2400" smtClean="0"/>
            </a:br>
            <a:r>
              <a:rPr lang="en-US" sz="2400" smtClean="0"/>
              <a:t/>
            </a:r>
            <a:br>
              <a:rPr lang="en-US" sz="2400" smtClean="0"/>
            </a:br>
            <a:r>
              <a:rPr lang="en-US" sz="2400" smtClean="0"/>
              <a:t> </a:t>
            </a:r>
            <a:r>
              <a:rPr lang="en-US" sz="2400" b="1" smtClean="0"/>
              <a:t>Running</a:t>
            </a:r>
            <a:r>
              <a:rPr lang="en-US" sz="2400" smtClean="0"/>
              <a:t> is fun.</a:t>
            </a:r>
          </a:p>
        </p:txBody>
      </p:sp>
      <p:pic>
        <p:nvPicPr>
          <p:cNvPr id="5" name="Picture 4" descr="http://www.wpclipart.com/cartoon/people/kids/boy_cartoons/boy_running.png"/>
          <p:cNvPicPr/>
          <p:nvPr/>
        </p:nvPicPr>
        <p:blipFill>
          <a:blip r:embed="rId2" cstate="print"/>
          <a:srcRect/>
          <a:stretch>
            <a:fillRect/>
          </a:stretch>
        </p:blipFill>
        <p:spPr bwMode="auto">
          <a:xfrm>
            <a:off x="6477000" y="2901082"/>
            <a:ext cx="2324100" cy="29669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 is not Here!</a:t>
            </a:r>
          </a:p>
        </p:txBody>
      </p:sp>
      <p:sp>
        <p:nvSpPr>
          <p:cNvPr id="3" name="Content Placeholder 2"/>
          <p:cNvSpPr>
            <a:spLocks noGrp="1"/>
          </p:cNvSpPr>
          <p:nvPr>
            <p:ph idx="1"/>
          </p:nvPr>
        </p:nvSpPr>
        <p:spPr>
          <a:xfrm>
            <a:off x="2667000" y="1219200"/>
            <a:ext cx="6019800" cy="4724400"/>
          </a:xfrm>
        </p:spPr>
        <p:txBody>
          <a:bodyPr/>
          <a:lstStyle/>
          <a:p>
            <a:pPr marL="0" indent="0">
              <a:buNone/>
            </a:pPr>
            <a:r>
              <a:rPr lang="en-US" sz="2400" smtClean="0"/>
              <a:t>    </a:t>
            </a:r>
            <a:r>
              <a:rPr lang="en-US" sz="2400"/>
              <a:t>Exclamavit Maria Magdalena, “Summi sacerdotes-ne et scribae hoc terribile faciebant?”</a:t>
            </a:r>
          </a:p>
          <a:p>
            <a:pPr marL="0" indent="0">
              <a:buNone/>
            </a:pPr>
            <a:r>
              <a:rPr lang="en-US" sz="2400" smtClean="0"/>
              <a:t>   Vertit </a:t>
            </a:r>
            <a:r>
              <a:rPr lang="en-US" sz="2400"/>
              <a:t>et cucurrit ad urbem Ierusalem ad Marci patris villam, ut Petrum et Ioannem inveniret et eis diceret corpus Ies</a:t>
            </a:r>
            <a:r>
              <a:rPr lang="en-US" sz="2000"/>
              <a:t>ū</a:t>
            </a:r>
            <a:r>
              <a:rPr lang="en-US" sz="2400"/>
              <a:t>s captum esse.</a:t>
            </a:r>
          </a:p>
          <a:p>
            <a:pPr marL="0" indent="0">
              <a:buNone/>
            </a:pPr>
            <a:r>
              <a:rPr lang="en-US" sz="2400" smtClean="0"/>
              <a:t>   Feminae </a:t>
            </a:r>
            <a:r>
              <a:rPr lang="en-US" sz="2400"/>
              <a:t>in sepulchrum ingressae sunt, sed corpus Domini Ies</a:t>
            </a:r>
            <a:r>
              <a:rPr lang="en-US" sz="2000"/>
              <a:t>ū</a:t>
            </a:r>
            <a:r>
              <a:rPr lang="en-US" sz="2400"/>
              <a:t>s non invenerunt. Magnopere confusae sunt. Duos homines stantes ibi gerentes fulgida vestimenta viderunt. Feminae territae sunt, itaque suas facies ad terram flexerunt.</a:t>
            </a:r>
          </a:p>
        </p:txBody>
      </p:sp>
      <p:pic>
        <p:nvPicPr>
          <p:cNvPr id="7" name="Picture 6" descr="C:\Users\Customer\Pictures\CherylBaugh's\scan0009.jpg"/>
          <p:cNvPicPr/>
          <p:nvPr/>
        </p:nvPicPr>
        <p:blipFill>
          <a:blip r:embed="rId2" cstate="print"/>
          <a:srcRect/>
          <a:stretch>
            <a:fillRect/>
          </a:stretch>
        </p:blipFill>
        <p:spPr bwMode="auto">
          <a:xfrm>
            <a:off x="228600" y="2438400"/>
            <a:ext cx="238125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 is not Here!</a:t>
            </a:r>
          </a:p>
        </p:txBody>
      </p:sp>
      <p:sp>
        <p:nvSpPr>
          <p:cNvPr id="3" name="Content Placeholder 2"/>
          <p:cNvSpPr>
            <a:spLocks noGrp="1"/>
          </p:cNvSpPr>
          <p:nvPr>
            <p:ph idx="1"/>
          </p:nvPr>
        </p:nvSpPr>
        <p:spPr>
          <a:xfrm>
            <a:off x="457200" y="1219200"/>
            <a:ext cx="8229600" cy="5029200"/>
          </a:xfrm>
        </p:spPr>
        <p:txBody>
          <a:bodyPr/>
          <a:lstStyle/>
          <a:p>
            <a:pPr marL="0" indent="0">
              <a:buNone/>
            </a:pPr>
            <a:r>
              <a:rPr lang="en-US" sz="2400" smtClean="0"/>
              <a:t>     </a:t>
            </a:r>
            <a:r>
              <a:rPr lang="en-US" sz="2400"/>
              <a:t>Homines eis dixerunt, “Nolite timere vos! Quaeritis Iesum, qui crucifixus est. Non est hic. Surrexit enim, sicut dixit. Venite et videte locum ubi positus erat Dominus. Memori</a:t>
            </a:r>
            <a:r>
              <a:rPr lang="en-US" sz="2000"/>
              <a:t>ā</a:t>
            </a:r>
            <a:r>
              <a:rPr lang="en-US" sz="2400"/>
              <a:t> tenete quid dixerit vobis, ‘Filius Hominis in manum peccatorum tradetur ut crucifigatur, et iterum surget’.”  Feminae memori</a:t>
            </a:r>
            <a:r>
              <a:rPr lang="en-US" sz="2000"/>
              <a:t>ā</a:t>
            </a:r>
            <a:r>
              <a:rPr lang="en-US" sz="2400"/>
              <a:t> tenuerunt.</a:t>
            </a:r>
          </a:p>
          <a:p>
            <a:pPr marL="0" indent="0">
              <a:buNone/>
            </a:pPr>
            <a:r>
              <a:rPr lang="en-US" sz="2400" smtClean="0"/>
              <a:t>    “</a:t>
            </a:r>
            <a:r>
              <a:rPr lang="en-US" sz="2400"/>
              <a:t>Et celeriter ite; narrate Eius discipulis et Petro quod surrexit et in Galileam vos praecedit sicut dixit. Ibi Eum videbitis sicut vobis dixit</a:t>
            </a:r>
            <a:r>
              <a:rPr lang="en-US" sz="2400" smtClean="0"/>
              <a:t>.”</a:t>
            </a:r>
          </a:p>
          <a:p>
            <a:pPr marL="0" indent="0">
              <a:buNone/>
            </a:pPr>
            <a:r>
              <a:rPr lang="en-US" sz="2400" smtClean="0"/>
              <a:t>   Et </a:t>
            </a:r>
            <a:r>
              <a:rPr lang="en-US" sz="2400"/>
              <a:t>feminae celeriter </a:t>
            </a:r>
            <a:r>
              <a:rPr lang="en-US" sz="2400" smtClean="0"/>
              <a:t>exierunt, </a:t>
            </a:r>
            <a:r>
              <a:rPr lang="en-US" sz="2400"/>
              <a:t>et e sepulchro fugerunt, tremebant enim et miratae sunt.</a:t>
            </a:r>
          </a:p>
          <a:p>
            <a:endParaRPr lang="en-US" sz="2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 is not Here!</a:t>
            </a:r>
          </a:p>
        </p:txBody>
      </p:sp>
      <p:sp>
        <p:nvSpPr>
          <p:cNvPr id="3" name="Content Placeholder 2"/>
          <p:cNvSpPr>
            <a:spLocks noGrp="1"/>
          </p:cNvSpPr>
          <p:nvPr>
            <p:ph idx="1"/>
          </p:nvPr>
        </p:nvSpPr>
        <p:spPr>
          <a:xfrm>
            <a:off x="457200" y="1219200"/>
            <a:ext cx="8229600" cy="5105400"/>
          </a:xfrm>
        </p:spPr>
        <p:txBody>
          <a:bodyPr/>
          <a:lstStyle/>
          <a:p>
            <a:pPr marL="0" indent="0">
              <a:buNone/>
            </a:pPr>
            <a:r>
              <a:rPr lang="en-US" sz="2400" smtClean="0"/>
              <a:t/>
            </a:r>
            <a:br>
              <a:rPr lang="en-US" sz="2400" smtClean="0"/>
            </a:br>
            <a:r>
              <a:rPr lang="en-US" sz="2400" smtClean="0"/>
              <a:t>   </a:t>
            </a:r>
            <a:r>
              <a:rPr lang="en-US" sz="2400"/>
              <a:t>Ioanna inquit, “Ego et Aquila ibimus ut discipulis in Bethani</a:t>
            </a:r>
            <a:r>
              <a:rPr lang="en-US" sz="2000"/>
              <a:t>ā</a:t>
            </a:r>
            <a:r>
              <a:rPr lang="en-US" sz="2400"/>
              <a:t> narremus quid viderimus et audiverimus. Ite, Maria et Salome, in Ierusalem et reliquis undecim discipulis narrate qui ad Marci patris villam manent.”</a:t>
            </a:r>
          </a:p>
          <a:p>
            <a:pPr marL="0" indent="0">
              <a:buNone/>
            </a:pPr>
            <a:r>
              <a:rPr lang="en-US" sz="2400" smtClean="0"/>
              <a:t>  Sicut </a:t>
            </a:r>
            <a:r>
              <a:rPr lang="en-US" sz="2400"/>
              <a:t>omnes feminae ex horto </a:t>
            </a:r>
            <a:r>
              <a:rPr lang="en-US" sz="2400" smtClean="0"/>
              <a:t>Ioseph </a:t>
            </a:r>
            <a:r>
              <a:rPr lang="en-US" sz="2400"/>
              <a:t>discedebant, Virum ante se in vi</a:t>
            </a:r>
            <a:r>
              <a:rPr lang="en-US" sz="2000"/>
              <a:t>ā</a:t>
            </a:r>
            <a:r>
              <a:rPr lang="en-US" sz="2400"/>
              <a:t> subito viderunt.</a:t>
            </a:r>
          </a:p>
          <a:p>
            <a:pPr marL="0" indent="0">
              <a:buNone/>
            </a:pPr>
            <a:r>
              <a:rPr lang="en-US" sz="2400" smtClean="0"/>
              <a:t>  “</a:t>
            </a:r>
            <a:r>
              <a:rPr lang="en-US" sz="2400"/>
              <a:t>Salvete!” inquit. Vox erat tam familiaris. Itaque ad Eum properaverunt.</a:t>
            </a:r>
          </a:p>
          <a:p>
            <a:pPr marL="0" indent="0">
              <a:buNone/>
            </a:pPr>
            <a:r>
              <a:rPr lang="en-US" sz="2400" smtClean="0"/>
              <a:t>  “</a:t>
            </a:r>
            <a:r>
              <a:rPr lang="en-US" sz="2400"/>
              <a:t>Est Iesus, noster Dominus! A mortuis surrexit!” exclamavit </a:t>
            </a:r>
            <a:r>
              <a:rPr lang="en-US" sz="2400" smtClean="0"/>
              <a:t>Ioanna</a:t>
            </a:r>
            <a:r>
              <a:rPr lang="en-US" sz="2400"/>
              <a:t>. Feminae in genibus ceciderunt et Eum adoraverunt.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 is not Here!</a:t>
            </a:r>
          </a:p>
        </p:txBody>
      </p:sp>
      <p:sp>
        <p:nvSpPr>
          <p:cNvPr id="3" name="Content Placeholder 2"/>
          <p:cNvSpPr>
            <a:spLocks noGrp="1"/>
          </p:cNvSpPr>
          <p:nvPr>
            <p:ph idx="1"/>
          </p:nvPr>
        </p:nvSpPr>
        <p:spPr/>
        <p:txBody>
          <a:bodyPr/>
          <a:lstStyle/>
          <a:p>
            <a:pPr marL="0" indent="0">
              <a:buNone/>
            </a:pPr>
            <a:r>
              <a:rPr lang="en-US" sz="2400" smtClean="0"/>
              <a:t>    </a:t>
            </a:r>
            <a:r>
              <a:rPr lang="en-US" sz="2400"/>
              <a:t>Brachia sua circum Eius crura posuerunt, et Eius pedes perforatos tetigerunt.</a:t>
            </a:r>
          </a:p>
          <a:p>
            <a:pPr marL="0" indent="0">
              <a:buNone/>
            </a:pPr>
            <a:r>
              <a:rPr lang="en-US" sz="2400" smtClean="0"/>
              <a:t>   Feminis </a:t>
            </a:r>
            <a:r>
              <a:rPr lang="en-US" sz="2400"/>
              <a:t>idem nuntium tunc dedit quod duo angeli eis dederant</a:t>
            </a:r>
            <a:r>
              <a:rPr lang="en-US" sz="2400" smtClean="0"/>
              <a:t>.</a:t>
            </a:r>
            <a:br>
              <a:rPr lang="en-US" sz="2400" smtClean="0"/>
            </a:br>
            <a:r>
              <a:rPr lang="en-US" sz="2400" smtClean="0"/>
              <a:t>   “</a:t>
            </a:r>
            <a:r>
              <a:rPr lang="en-US" sz="2400"/>
              <a:t>Nolite timere! Ite et mandate discipulis Meis ut veniant in Galileam. Ibi Me videbunt.”</a:t>
            </a:r>
          </a:p>
          <a:p>
            <a:pPr marL="0" indent="0">
              <a:buNone/>
            </a:pPr>
            <a:r>
              <a:rPr lang="en-US" sz="2400" smtClean="0"/>
              <a:t>    Cum </a:t>
            </a:r>
            <a:r>
              <a:rPr lang="en-US" sz="2400"/>
              <a:t>feminae iterum spectarent, Iesus ibi non erat.</a:t>
            </a:r>
          </a:p>
          <a:p>
            <a:pPr marL="0" indent="0">
              <a:buNone/>
            </a:pPr>
            <a:r>
              <a:rPr lang="en-US" sz="2400"/>
              <a:t> </a:t>
            </a:r>
            <a:r>
              <a:rPr lang="en-US" sz="2400" b="1"/>
              <a:t> Section B. English</a:t>
            </a:r>
            <a:endParaRPr lang="en-US" sz="2400"/>
          </a:p>
          <a:p>
            <a:pPr marL="0" indent="0">
              <a:buNone/>
            </a:pPr>
            <a:r>
              <a:rPr lang="en-US" sz="2400" smtClean="0"/>
              <a:t>   </a:t>
            </a:r>
            <a:r>
              <a:rPr lang="en-US" sz="2400"/>
              <a:t>He had disappeared. This caused them to worry even more. They must tell the disciples quickly. They bid each other a hasty farewell and rushed away, two going to Jerusalem and two rushing to Bethany.</a:t>
            </a:r>
          </a:p>
          <a:p>
            <a:pPr marL="0" indent="0">
              <a:buNone/>
            </a:pPr>
            <a:endParaRPr lang="en-US" sz="2400"/>
          </a:p>
          <a:p>
            <a:pPr>
              <a:buNone/>
            </a:pPr>
            <a:endParaRPr lang="en-US" sz="2400" smtClean="0"/>
          </a:p>
          <a:p>
            <a:endParaRPr lang="en-US" sz="2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 is not Here!</a:t>
            </a:r>
          </a:p>
        </p:txBody>
      </p:sp>
      <p:sp>
        <p:nvSpPr>
          <p:cNvPr id="3" name="Content Placeholder 2"/>
          <p:cNvSpPr>
            <a:spLocks noGrp="1"/>
          </p:cNvSpPr>
          <p:nvPr>
            <p:ph idx="1"/>
          </p:nvPr>
        </p:nvSpPr>
        <p:spPr>
          <a:xfrm>
            <a:off x="457200" y="1600200"/>
            <a:ext cx="8229600" cy="4724400"/>
          </a:xfrm>
        </p:spPr>
        <p:txBody>
          <a:bodyPr/>
          <a:lstStyle/>
          <a:p>
            <a:pPr marL="0" indent="0">
              <a:buNone/>
            </a:pPr>
            <a:r>
              <a:rPr lang="en-US" sz="2400" smtClean="0"/>
              <a:t>      </a:t>
            </a:r>
            <a:r>
              <a:rPr lang="en-US" sz="2400"/>
              <a:t>Joanna and Aquila were so excited that they ran most of the way back home. But before they reached the houses they met the disciples coming toward them as they were leaving Bethany. The two excited women stopped the disciples.</a:t>
            </a:r>
          </a:p>
          <a:p>
            <a:pPr marL="0" indent="0">
              <a:buNone/>
            </a:pPr>
            <a:r>
              <a:rPr lang="en-US" sz="2400" smtClean="0"/>
              <a:t>    Aquila </a:t>
            </a:r>
            <a:r>
              <a:rPr lang="en-US" sz="2400"/>
              <a:t>jubilantly told them, “The tomb was empty! There were two angels who told us that Jesus has arisen as He said He would!”</a:t>
            </a:r>
          </a:p>
          <a:p>
            <a:pPr marL="0" indent="0">
              <a:buNone/>
            </a:pPr>
            <a:r>
              <a:rPr lang="en-US" sz="2400" smtClean="0"/>
              <a:t>    Joanna </a:t>
            </a:r>
            <a:r>
              <a:rPr lang="en-US" sz="2400"/>
              <a:t>added excitedly, “The Master Himself stopped and talked to us on the road!” </a:t>
            </a:r>
          </a:p>
          <a:p>
            <a:pPr marL="0" indent="0">
              <a:buNone/>
            </a:pPr>
            <a:r>
              <a:rPr lang="en-US" sz="2400" smtClean="0"/>
              <a:t>    The </a:t>
            </a:r>
            <a:r>
              <a:rPr lang="en-US" sz="2400"/>
              <a:t>disciples were amazed. They shook their heads in dismay.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6781800" cy="1066800"/>
          </a:xfrm>
        </p:spPr>
        <p:txBody>
          <a:bodyPr/>
          <a:lstStyle/>
          <a:p>
            <a:r>
              <a:rPr lang="en-US"/>
              <a:t>He is not Here!</a:t>
            </a:r>
          </a:p>
        </p:txBody>
      </p:sp>
      <p:sp>
        <p:nvSpPr>
          <p:cNvPr id="3" name="Content Placeholder 2"/>
          <p:cNvSpPr>
            <a:spLocks noGrp="1"/>
          </p:cNvSpPr>
          <p:nvPr>
            <p:ph idx="1"/>
          </p:nvPr>
        </p:nvSpPr>
        <p:spPr/>
        <p:txBody>
          <a:bodyPr/>
          <a:lstStyle/>
          <a:p>
            <a:pPr marL="0" indent="0">
              <a:buNone/>
            </a:pPr>
            <a:r>
              <a:rPr lang="en-US" sz="2400" smtClean="0"/>
              <a:t>    </a:t>
            </a:r>
            <a:r>
              <a:rPr lang="en-US" sz="2400"/>
              <a:t>“This cannot be! Your sorrow has overwhelmed you and has tricked your minds!”</a:t>
            </a:r>
          </a:p>
          <a:p>
            <a:pPr marL="0" indent="0">
              <a:buNone/>
            </a:pPr>
            <a:r>
              <a:rPr lang="en-US" sz="2400" smtClean="0"/>
              <a:t>   “</a:t>
            </a:r>
            <a:r>
              <a:rPr lang="en-US" sz="2400"/>
              <a:t>But we touched His feet and heard His voice!” cried Joanna.</a:t>
            </a:r>
          </a:p>
          <a:p>
            <a:pPr marL="0" indent="0">
              <a:buNone/>
            </a:pPr>
            <a:r>
              <a:rPr lang="en-US" sz="2400"/>
              <a:t> </a:t>
            </a:r>
          </a:p>
          <a:p>
            <a:pPr marL="0" indent="0">
              <a:buNone/>
            </a:pPr>
            <a:r>
              <a:rPr lang="en-US" sz="2400" b="1"/>
              <a:t>Section C. Translate.</a:t>
            </a:r>
            <a:endParaRPr lang="en-US" sz="2400"/>
          </a:p>
          <a:p>
            <a:pPr marL="0" indent="0">
              <a:buNone/>
            </a:pPr>
            <a:r>
              <a:rPr lang="en-US" sz="2400" smtClean="0"/>
              <a:t>   “</a:t>
            </a:r>
            <a:r>
              <a:rPr lang="en-US" sz="2400"/>
              <a:t>Huic vere credere non possumus!”</a:t>
            </a:r>
          </a:p>
          <a:p>
            <a:pPr marL="0" indent="0">
              <a:buNone/>
            </a:pPr>
            <a:r>
              <a:rPr lang="en-US" sz="2400" smtClean="0"/>
              <a:t>     Et </a:t>
            </a:r>
            <a:r>
              <a:rPr lang="en-US" sz="2400"/>
              <a:t>discipuli misere discesserunt, ad Ierusalem lente ambulantes. Miraculum de eorum carissimo Domino surgente a mortuis erat difficilius pro eis. </a:t>
            </a:r>
          </a:p>
          <a:p>
            <a:pPr marL="0" indent="0">
              <a:buNone/>
            </a:pPr>
            <a:r>
              <a:rPr lang="en-US" sz="2400" smtClean="0"/>
              <a:t>   Ioanna </a:t>
            </a:r>
            <a:r>
              <a:rPr lang="en-US" sz="2400"/>
              <a:t>Aquilaque </a:t>
            </a:r>
            <a:r>
              <a:rPr lang="en-US" sz="2400" smtClean="0"/>
              <a:t>Bethaniam ambulabant. </a:t>
            </a:r>
            <a:r>
              <a:rPr lang="en-US" sz="2400"/>
              <a:t>Erant miserae quoniam discipuli eis non crediderunt, sed suum gaudium continere non poterant.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 is not Here!</a:t>
            </a:r>
          </a:p>
        </p:txBody>
      </p:sp>
      <p:sp>
        <p:nvSpPr>
          <p:cNvPr id="3" name="Content Placeholder 2"/>
          <p:cNvSpPr>
            <a:spLocks noGrp="1"/>
          </p:cNvSpPr>
          <p:nvPr>
            <p:ph idx="1"/>
          </p:nvPr>
        </p:nvSpPr>
        <p:spPr/>
        <p:txBody>
          <a:bodyPr/>
          <a:lstStyle/>
          <a:p>
            <a:pPr marL="0" indent="0">
              <a:buNone/>
            </a:pPr>
            <a:r>
              <a:rPr lang="en-US" sz="2400" smtClean="0"/>
              <a:t>         “</a:t>
            </a:r>
            <a:r>
              <a:rPr lang="en-US" sz="2400"/>
              <a:t>Non erat somnium. Quattuor Eum vidimus et audivimus et tetigimus,” inquit Aquila.</a:t>
            </a:r>
          </a:p>
          <a:p>
            <a:pPr marL="0" indent="0">
              <a:buNone/>
            </a:pPr>
            <a:r>
              <a:rPr lang="en-US" sz="2400" smtClean="0"/>
              <a:t>    “</a:t>
            </a:r>
            <a:r>
              <a:rPr lang="en-US" sz="2400"/>
              <a:t>Nonne Eius pulchrum obtutum </a:t>
            </a:r>
            <a:r>
              <a:rPr lang="en-US" sz="2400" smtClean="0"/>
              <a:t>in </a:t>
            </a:r>
            <a:r>
              <a:rPr lang="en-US" sz="2400"/>
              <a:t>nobis sensisti?” respondit Ioanna.</a:t>
            </a:r>
          </a:p>
          <a:p>
            <a:pPr marL="0" indent="0">
              <a:buNone/>
            </a:pPr>
            <a:r>
              <a:rPr lang="en-US" sz="2400" smtClean="0"/>
              <a:t>    Ad </a:t>
            </a:r>
            <a:r>
              <a:rPr lang="en-US" sz="2400"/>
              <a:t>Lazari villam statim ierunt. Sectatores a Bethani</a:t>
            </a:r>
            <a:r>
              <a:rPr lang="en-US" sz="2000"/>
              <a:t>ā</a:t>
            </a:r>
            <a:r>
              <a:rPr lang="en-US" sz="2400"/>
              <a:t> iam ibi convenerant, exspectantes feminas. Fidelius iterum ibi non erat quoniam ad castra cum suis militibus erat.</a:t>
            </a:r>
          </a:p>
          <a:p>
            <a:pPr marL="0" indent="0">
              <a:buNone/>
            </a:pPr>
            <a:r>
              <a:rPr lang="en-US" sz="2400" smtClean="0"/>
              <a:t>    Cum </a:t>
            </a:r>
            <a:r>
              <a:rPr lang="en-US" sz="2400"/>
              <a:t>feminae eis narrarent quid vidissent et quid audivissent, viri et feminae a Bethani</a:t>
            </a:r>
            <a:r>
              <a:rPr lang="en-US" sz="2000"/>
              <a:t>ā</a:t>
            </a:r>
            <a:r>
              <a:rPr lang="en-US" sz="2400"/>
              <a:t> crediderunt. Omnes gaudere incipiebant. Omnia verba quae Iesus eis docuerat vere intellecta sunt.   Eorum carissimus Salvator, Deus Filius, in vacuo sepulchro non erat, a mortuis enim surrexerat sicut dixerat.</a:t>
            </a:r>
          </a:p>
          <a:p>
            <a:pPr>
              <a:buNone/>
            </a:pP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 really did rise from the dead!</a:t>
            </a:r>
            <a:endParaRPr lang="en-US"/>
          </a:p>
        </p:txBody>
      </p:sp>
      <p:sp>
        <p:nvSpPr>
          <p:cNvPr id="3" name="Content Placeholder 2"/>
          <p:cNvSpPr>
            <a:spLocks noGrp="1"/>
          </p:cNvSpPr>
          <p:nvPr>
            <p:ph idx="1"/>
          </p:nvPr>
        </p:nvSpPr>
        <p:spPr/>
        <p:txBody>
          <a:bodyPr/>
          <a:lstStyle/>
          <a:p>
            <a:pPr>
              <a:buNone/>
            </a:pPr>
            <a:r>
              <a:rPr lang="en-US" smtClean="0"/>
              <a:t>   </a:t>
            </a:r>
            <a:endParaRPr lang="en-US"/>
          </a:p>
        </p:txBody>
      </p:sp>
      <p:sp>
        <p:nvSpPr>
          <p:cNvPr id="5" name="Slide Number Placeholder 4"/>
          <p:cNvSpPr>
            <a:spLocks noGrp="1"/>
          </p:cNvSpPr>
          <p:nvPr>
            <p:ph type="sldNum" sz="quarter" idx="12"/>
          </p:nvPr>
        </p:nvSpPr>
        <p:spPr/>
        <p:txBody>
          <a:bodyPr/>
          <a:lstStyle/>
          <a:p>
            <a:fld id="{29F93591-D25F-411D-B4E4-3F2B5CA05546}" type="slidenum">
              <a:rPr lang="en-US" smtClean="0"/>
              <a:pPr/>
              <a:t>27</a:t>
            </a:fld>
            <a:endParaRPr lang="en-US"/>
          </a:p>
        </p:txBody>
      </p:sp>
      <p:pic>
        <p:nvPicPr>
          <p:cNvPr id="6" name="il_fi" descr="http://iamasonofgod.files.wordpress.com/2008/03/jesus_resurrection.jpg"/>
          <p:cNvPicPr/>
          <p:nvPr/>
        </p:nvPicPr>
        <p:blipFill>
          <a:blip r:embed="rId2" cstate="print"/>
          <a:srcRect/>
          <a:stretch>
            <a:fillRect/>
          </a:stretch>
        </p:blipFill>
        <p:spPr bwMode="auto">
          <a:xfrm>
            <a:off x="3048000" y="1828800"/>
            <a:ext cx="2895600" cy="407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A Gerund.</a:t>
            </a:r>
            <a:endParaRPr lang="en-US"/>
          </a:p>
        </p:txBody>
      </p:sp>
      <p:sp>
        <p:nvSpPr>
          <p:cNvPr id="41987" name="Rectangle 3"/>
          <p:cNvSpPr>
            <a:spLocks noGrp="1" noChangeArrowheads="1"/>
          </p:cNvSpPr>
          <p:nvPr>
            <p:ph idx="1"/>
          </p:nvPr>
        </p:nvSpPr>
        <p:spPr>
          <a:xfrm>
            <a:off x="381001" y="1373188"/>
            <a:ext cx="8102600" cy="4791075"/>
          </a:xfrm>
        </p:spPr>
        <p:txBody>
          <a:bodyPr/>
          <a:lstStyle/>
          <a:p>
            <a:pPr>
              <a:lnSpc>
                <a:spcPct val="80000"/>
              </a:lnSpc>
              <a:buNone/>
            </a:pPr>
            <a:r>
              <a:rPr lang="en-US" sz="3200" i="1" smtClean="0"/>
              <a:t/>
            </a:r>
            <a:br>
              <a:rPr lang="en-US" sz="3200" i="1" smtClean="0"/>
            </a:br>
            <a:r>
              <a:rPr lang="en-US" sz="3200" i="1" smtClean="0"/>
              <a:t>Use the present stem + nd + neuter endings.</a:t>
            </a:r>
          </a:p>
          <a:p>
            <a:pPr>
              <a:lnSpc>
                <a:spcPct val="80000"/>
              </a:lnSpc>
              <a:buNone/>
            </a:pPr>
            <a:endParaRPr lang="en-US" sz="3200" i="1" smtClean="0"/>
          </a:p>
          <a:p>
            <a:pPr>
              <a:lnSpc>
                <a:spcPct val="80000"/>
              </a:lnSpc>
              <a:buNone/>
            </a:pPr>
            <a:r>
              <a:rPr lang="en-US" sz="3200" i="1" smtClean="0"/>
              <a:t>           </a:t>
            </a:r>
            <a:r>
              <a:rPr lang="en-US" sz="3200" smtClean="0">
                <a:solidFill>
                  <a:srgbClr val="C00000"/>
                </a:solidFill>
              </a:rPr>
              <a:t>ama + nd </a:t>
            </a:r>
            <a:r>
              <a:rPr lang="en-US" sz="3200" smtClean="0"/>
              <a:t>+ case endings.</a:t>
            </a:r>
          </a:p>
          <a:p>
            <a:pPr>
              <a:lnSpc>
                <a:spcPct val="80000"/>
              </a:lnSpc>
              <a:buNone/>
            </a:pPr>
            <a:endParaRPr lang="en-US" sz="3200" i="1" smtClean="0"/>
          </a:p>
          <a:p>
            <a:pPr>
              <a:lnSpc>
                <a:spcPct val="80000"/>
              </a:lnSpc>
              <a:buNone/>
            </a:pPr>
            <a:r>
              <a:rPr lang="en-US" sz="3200" i="1" smtClean="0"/>
              <a:t>  Only four cases.  Use the infinitive for nominative</a:t>
            </a:r>
            <a:br>
              <a:rPr lang="en-US" sz="3200" i="1" smtClean="0"/>
            </a:br>
            <a:r>
              <a:rPr lang="en-US" sz="3200" i="1" smtClean="0"/>
              <a:t>       case.          </a:t>
            </a:r>
          </a:p>
          <a:p>
            <a:pPr>
              <a:lnSpc>
                <a:spcPct val="80000"/>
              </a:lnSpc>
              <a:buNone/>
            </a:pPr>
            <a:endParaRPr lang="en-US" sz="3200" i="1" smtClean="0"/>
          </a:p>
          <a:p>
            <a:pPr>
              <a:lnSpc>
                <a:spcPct val="80000"/>
              </a:lnSpc>
              <a:buNone/>
            </a:pPr>
            <a:r>
              <a:rPr lang="en-US" sz="3200" i="1" smtClean="0"/>
              <a:t>                          </a:t>
            </a:r>
            <a:r>
              <a:rPr lang="en-US" sz="3200" smtClean="0">
                <a:solidFill>
                  <a:srgbClr val="C00000"/>
                </a:solidFill>
              </a:rPr>
              <a:t>amare</a:t>
            </a:r>
            <a:endParaRPr lang="en-US">
              <a:solidFill>
                <a:srgbClr val="C00000"/>
              </a:solidFill>
            </a:endParaRPr>
          </a:p>
          <a:p>
            <a:pPr>
              <a:lnSpc>
                <a:spcPct val="80000"/>
              </a:lnSpc>
              <a:buNone/>
            </a:pPr>
            <a:r>
              <a:rPr lang="en-US" b="1" smtClean="0">
                <a:solidFill>
                  <a:schemeClr val="tx2"/>
                </a:solidFill>
              </a:rPr>
              <a:t>   </a:t>
            </a:r>
            <a:endParaRPr lang="en-US" b="1">
              <a:solidFill>
                <a:schemeClr val="tx2"/>
              </a:solidFill>
            </a:endParaRPr>
          </a:p>
          <a:p>
            <a:pPr lvl="1">
              <a:lnSpc>
                <a:spcPct val="80000"/>
              </a:lnSpc>
              <a:buNone/>
            </a:pPr>
            <a:r>
              <a:rPr lang="en-US" sz="2700"/>
              <a:t/>
            </a:r>
            <a:br>
              <a:rPr lang="en-US" sz="2700"/>
            </a:br>
            <a:endParaRPr lang="en-US" sz="27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Decline a gerund.</a:t>
            </a:r>
            <a:endParaRPr lang="en-US"/>
          </a:p>
        </p:txBody>
      </p:sp>
      <p:sp>
        <p:nvSpPr>
          <p:cNvPr id="6" name="TextBox 5"/>
          <p:cNvSpPr txBox="1"/>
          <p:nvPr/>
        </p:nvSpPr>
        <p:spPr>
          <a:xfrm>
            <a:off x="2133600" y="1676400"/>
            <a:ext cx="4343400" cy="1938992"/>
          </a:xfrm>
          <a:prstGeom prst="rect">
            <a:avLst/>
          </a:prstGeom>
          <a:noFill/>
        </p:spPr>
        <p:txBody>
          <a:bodyPr wrap="square" rtlCol="0">
            <a:spAutoFit/>
          </a:bodyPr>
          <a:lstStyle/>
          <a:p>
            <a:r>
              <a:rPr lang="en-US" sz="2400" smtClean="0"/>
              <a:t>Nom.   amare</a:t>
            </a:r>
          </a:p>
          <a:p>
            <a:r>
              <a:rPr lang="en-US" sz="2400" smtClean="0"/>
              <a:t>Gen.    amandi</a:t>
            </a:r>
          </a:p>
          <a:p>
            <a:r>
              <a:rPr lang="en-US" sz="2400" smtClean="0"/>
              <a:t>Dat.     amando</a:t>
            </a:r>
          </a:p>
          <a:p>
            <a:r>
              <a:rPr lang="en-US" sz="2400" smtClean="0"/>
              <a:t>Acc.     amandum</a:t>
            </a:r>
          </a:p>
          <a:p>
            <a:r>
              <a:rPr lang="en-US" sz="2400" smtClean="0"/>
              <a:t>Abl.      amando</a:t>
            </a:r>
            <a:endParaRPr lang="en-US" sz="2400"/>
          </a:p>
        </p:txBody>
      </p:sp>
      <p:sp>
        <p:nvSpPr>
          <p:cNvPr id="8" name="TextBox 7"/>
          <p:cNvSpPr txBox="1"/>
          <p:nvPr/>
        </p:nvSpPr>
        <p:spPr>
          <a:xfrm>
            <a:off x="2841812" y="3810000"/>
            <a:ext cx="3810000" cy="2677656"/>
          </a:xfrm>
          <a:prstGeom prst="rect">
            <a:avLst/>
          </a:prstGeom>
          <a:noFill/>
        </p:spPr>
        <p:txBody>
          <a:bodyPr wrap="square" rtlCol="0">
            <a:spAutoFit/>
          </a:bodyPr>
          <a:lstStyle/>
          <a:p>
            <a:r>
              <a:rPr lang="en-US" sz="2400" smtClean="0"/>
              <a:t>Now, YOU do one.</a:t>
            </a:r>
          </a:p>
          <a:p>
            <a:endParaRPr lang="en-US" sz="2400" smtClean="0"/>
          </a:p>
          <a:p>
            <a:r>
              <a:rPr lang="en-US" sz="2400" smtClean="0"/>
              <a:t>Nom.   </a:t>
            </a:r>
          </a:p>
          <a:p>
            <a:r>
              <a:rPr lang="en-US" sz="2400" smtClean="0"/>
              <a:t>Gen.</a:t>
            </a:r>
          </a:p>
          <a:p>
            <a:r>
              <a:rPr lang="en-US" sz="2400" smtClean="0"/>
              <a:t>Dat.</a:t>
            </a:r>
          </a:p>
          <a:p>
            <a:r>
              <a:rPr lang="en-US" sz="2400" smtClean="0"/>
              <a:t>Acc.</a:t>
            </a:r>
            <a:br>
              <a:rPr lang="en-US" sz="2400" smtClean="0"/>
            </a:br>
            <a:r>
              <a:rPr lang="en-US" sz="2400" smtClean="0"/>
              <a:t>Abl.</a:t>
            </a:r>
            <a:endParaRPr lang="en-US"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a gerundive?</a:t>
            </a:r>
            <a:endParaRPr lang="en-US"/>
          </a:p>
        </p:txBody>
      </p:sp>
      <p:sp>
        <p:nvSpPr>
          <p:cNvPr id="8" name="TextBox 7"/>
          <p:cNvSpPr txBox="1"/>
          <p:nvPr/>
        </p:nvSpPr>
        <p:spPr>
          <a:xfrm>
            <a:off x="990600" y="3200400"/>
            <a:ext cx="7239000" cy="2308324"/>
          </a:xfrm>
          <a:prstGeom prst="rect">
            <a:avLst/>
          </a:prstGeom>
          <a:noFill/>
        </p:spPr>
        <p:txBody>
          <a:bodyPr wrap="square" rtlCol="0">
            <a:spAutoFit/>
          </a:bodyPr>
          <a:lstStyle/>
          <a:p>
            <a:pPr>
              <a:buFont typeface="Arial" pitchFamily="34" charset="0"/>
              <a:buChar char="•"/>
            </a:pPr>
            <a:r>
              <a:rPr lang="en-US" sz="2400" smtClean="0"/>
              <a:t>A gerundive is similar to a gerund, but it is an adjective.</a:t>
            </a:r>
            <a:br>
              <a:rPr lang="en-US" sz="2400" smtClean="0"/>
            </a:br>
            <a:endParaRPr lang="en-US" sz="2400" smtClean="0"/>
          </a:p>
          <a:p>
            <a:pPr>
              <a:buFont typeface="Arial" pitchFamily="34" charset="0"/>
              <a:buChar char="•"/>
            </a:pPr>
            <a:r>
              <a:rPr lang="en-US" sz="2400" smtClean="0"/>
              <a:t>Its endings agree with the noun it modifies.</a:t>
            </a:r>
            <a:br>
              <a:rPr lang="en-US" sz="2400" smtClean="0"/>
            </a:br>
            <a:endParaRPr lang="en-US" sz="2400" smtClean="0"/>
          </a:p>
          <a:p>
            <a:pPr>
              <a:buFont typeface="Arial" pitchFamily="34" charset="0"/>
              <a:buChar char="•"/>
            </a:pPr>
            <a:r>
              <a:rPr lang="en-US" sz="2400" smtClean="0"/>
              <a:t>It can be singular or plural, depending on its noun.</a:t>
            </a:r>
            <a:endParaRPr lang="en-US"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Examples of gerundives.</a:t>
            </a:r>
            <a:endParaRPr lang="en-US"/>
          </a:p>
        </p:txBody>
      </p:sp>
      <p:sp>
        <p:nvSpPr>
          <p:cNvPr id="4" name="Slide Number Placeholder 3"/>
          <p:cNvSpPr>
            <a:spLocks noGrp="1"/>
          </p:cNvSpPr>
          <p:nvPr>
            <p:ph type="sldNum" sz="quarter" idx="12"/>
          </p:nvPr>
        </p:nvSpPr>
        <p:spPr/>
        <p:txBody>
          <a:bodyPr/>
          <a:lstStyle/>
          <a:p>
            <a:fld id="{38E8D7F8-7310-46FF-9195-47D25F44F897}" type="slidenum">
              <a:rPr lang="en-US" smtClean="0"/>
              <a:pPr/>
              <a:t>6</a:t>
            </a:fld>
            <a:endParaRPr lang="en-US"/>
          </a:p>
        </p:txBody>
      </p:sp>
      <p:sp>
        <p:nvSpPr>
          <p:cNvPr id="5" name="TextBox 4"/>
          <p:cNvSpPr txBox="1"/>
          <p:nvPr/>
        </p:nvSpPr>
        <p:spPr>
          <a:xfrm>
            <a:off x="1295400" y="1752600"/>
            <a:ext cx="6096000" cy="1015663"/>
          </a:xfrm>
          <a:prstGeom prst="rect">
            <a:avLst/>
          </a:prstGeom>
          <a:noFill/>
        </p:spPr>
        <p:txBody>
          <a:bodyPr wrap="square" rtlCol="0">
            <a:spAutoFit/>
          </a:bodyPr>
          <a:lstStyle/>
          <a:p>
            <a:r>
              <a:rPr lang="en-US" smtClean="0"/>
              <a:t>Nominative</a:t>
            </a:r>
            <a:r>
              <a:rPr lang="en-US" sz="2000" smtClean="0"/>
              <a:t>:     Ludere pedifollem est bonum.</a:t>
            </a:r>
            <a:br>
              <a:rPr lang="en-US" sz="2000" smtClean="0"/>
            </a:br>
            <a:r>
              <a:rPr lang="en-US" sz="2000" smtClean="0"/>
              <a:t> </a:t>
            </a:r>
            <a:br>
              <a:rPr lang="en-US" sz="2000" smtClean="0"/>
            </a:br>
            <a:endParaRPr lang="en-US" sz="2000"/>
          </a:p>
        </p:txBody>
      </p:sp>
      <p:sp>
        <p:nvSpPr>
          <p:cNvPr id="6" name="TextBox 5"/>
          <p:cNvSpPr txBox="1"/>
          <p:nvPr/>
        </p:nvSpPr>
        <p:spPr>
          <a:xfrm>
            <a:off x="1295400" y="2286000"/>
            <a:ext cx="6248400" cy="954107"/>
          </a:xfrm>
          <a:prstGeom prst="rect">
            <a:avLst/>
          </a:prstGeom>
          <a:noFill/>
        </p:spPr>
        <p:txBody>
          <a:bodyPr wrap="square" rtlCol="0">
            <a:spAutoFit/>
          </a:bodyPr>
          <a:lstStyle/>
          <a:p>
            <a:r>
              <a:rPr lang="en-US" smtClean="0"/>
              <a:t>Genitive</a:t>
            </a:r>
            <a:r>
              <a:rPr lang="en-US" sz="2000" smtClean="0"/>
              <a:t>:     Puella est defessa ludendi pedifollem.</a:t>
            </a:r>
          </a:p>
          <a:p>
            <a:endParaRPr lang="en-US" smtClean="0"/>
          </a:p>
          <a:p>
            <a:r>
              <a:rPr lang="en-US" smtClean="0"/>
              <a:t>                    </a:t>
            </a:r>
            <a:endParaRPr lang="en-US"/>
          </a:p>
        </p:txBody>
      </p:sp>
      <p:sp>
        <p:nvSpPr>
          <p:cNvPr id="7" name="TextBox 6"/>
          <p:cNvSpPr txBox="1"/>
          <p:nvPr/>
        </p:nvSpPr>
        <p:spPr>
          <a:xfrm>
            <a:off x="1295400" y="2667000"/>
            <a:ext cx="5486400" cy="707886"/>
          </a:xfrm>
          <a:prstGeom prst="rect">
            <a:avLst/>
          </a:prstGeom>
          <a:noFill/>
        </p:spPr>
        <p:txBody>
          <a:bodyPr wrap="square" rtlCol="0">
            <a:spAutoFit/>
          </a:bodyPr>
          <a:lstStyle/>
          <a:p>
            <a:r>
              <a:rPr lang="en-US" smtClean="0"/>
              <a:t>Dative</a:t>
            </a:r>
            <a:r>
              <a:rPr lang="en-US" sz="2000" smtClean="0"/>
              <a:t>:        Dat tempus spectando puellis.</a:t>
            </a:r>
          </a:p>
          <a:p>
            <a:r>
              <a:rPr lang="en-US" sz="2000" smtClean="0"/>
              <a:t>                    He gives his time to watching girls.</a:t>
            </a:r>
            <a:endParaRPr lang="en-US" sz="2000"/>
          </a:p>
        </p:txBody>
      </p:sp>
      <p:sp>
        <p:nvSpPr>
          <p:cNvPr id="8" name="TextBox 7"/>
          <p:cNvSpPr txBox="1"/>
          <p:nvPr/>
        </p:nvSpPr>
        <p:spPr>
          <a:xfrm>
            <a:off x="1295400" y="3505200"/>
            <a:ext cx="5486400" cy="707886"/>
          </a:xfrm>
          <a:prstGeom prst="rect">
            <a:avLst/>
          </a:prstGeom>
          <a:noFill/>
        </p:spPr>
        <p:txBody>
          <a:bodyPr wrap="square" rtlCol="0">
            <a:spAutoFit/>
          </a:bodyPr>
          <a:lstStyle/>
          <a:p>
            <a:r>
              <a:rPr lang="en-US" smtClean="0"/>
              <a:t>Accusative:    </a:t>
            </a:r>
            <a:r>
              <a:rPr lang="en-US" sz="2000" smtClean="0"/>
              <a:t>Ludere amo.                 </a:t>
            </a:r>
          </a:p>
          <a:p>
            <a:r>
              <a:rPr lang="en-US" sz="2000" smtClean="0"/>
              <a:t>                       I like to play… I like playing.</a:t>
            </a:r>
            <a:endParaRPr lang="en-US" sz="2000"/>
          </a:p>
        </p:txBody>
      </p:sp>
      <p:sp>
        <p:nvSpPr>
          <p:cNvPr id="9" name="TextBox 8"/>
          <p:cNvSpPr txBox="1"/>
          <p:nvPr/>
        </p:nvSpPr>
        <p:spPr>
          <a:xfrm>
            <a:off x="1333500" y="4308763"/>
            <a:ext cx="5257800" cy="707886"/>
          </a:xfrm>
          <a:prstGeom prst="rect">
            <a:avLst/>
          </a:prstGeom>
          <a:noFill/>
        </p:spPr>
        <p:txBody>
          <a:bodyPr wrap="square" rtlCol="0">
            <a:spAutoFit/>
          </a:bodyPr>
          <a:lstStyle/>
          <a:p>
            <a:r>
              <a:rPr lang="en-US" smtClean="0"/>
              <a:t>Ablative:  </a:t>
            </a:r>
            <a:r>
              <a:rPr lang="en-US" sz="2000" smtClean="0"/>
              <a:t>Didici docendā algebrā. </a:t>
            </a:r>
            <a:br>
              <a:rPr lang="en-US" sz="2000" smtClean="0"/>
            </a:br>
            <a:r>
              <a:rPr lang="en-US" sz="2000" smtClean="0"/>
              <a:t>                I learned by teaching algebra</a:t>
            </a:r>
            <a:r>
              <a:rPr lang="en-US" smtClean="0"/>
              <a:t>.</a:t>
            </a:r>
            <a:endParaRPr lang="en-US"/>
          </a:p>
        </p:txBody>
      </p:sp>
      <p:pic>
        <p:nvPicPr>
          <p:cNvPr id="10" name="rg_hi" descr="http://t0.gstatic.com/images?q=tbn:ANd9GcRxoyIfNOHgGvHlbzm95ibGie3g5YtYVpFJTLA_h7dAvWM0VCPDVw">
            <a:hlinkClick r:id="rId2"/>
          </p:cNvPr>
          <p:cNvPicPr/>
          <p:nvPr/>
        </p:nvPicPr>
        <p:blipFill>
          <a:blip r:embed="rId3" cstate="print"/>
          <a:srcRect/>
          <a:stretch>
            <a:fillRect/>
          </a:stretch>
        </p:blipFill>
        <p:spPr bwMode="auto">
          <a:xfrm>
            <a:off x="3962400" y="5029200"/>
            <a:ext cx="2286000"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Purpose Clauses</a:t>
            </a:r>
            <a:endParaRPr lang="en-US"/>
          </a:p>
        </p:txBody>
      </p:sp>
      <p:sp>
        <p:nvSpPr>
          <p:cNvPr id="5" name="TextBox 4"/>
          <p:cNvSpPr txBox="1"/>
          <p:nvPr/>
        </p:nvSpPr>
        <p:spPr>
          <a:xfrm>
            <a:off x="685800" y="1981201"/>
            <a:ext cx="7696200" cy="4524315"/>
          </a:xfrm>
          <a:prstGeom prst="rect">
            <a:avLst/>
          </a:prstGeom>
          <a:noFill/>
        </p:spPr>
        <p:txBody>
          <a:bodyPr wrap="square" rtlCol="0">
            <a:spAutoFit/>
          </a:bodyPr>
          <a:lstStyle/>
          <a:p>
            <a:r>
              <a:rPr lang="en-US" smtClean="0"/>
              <a:t>Subjunctive with </a:t>
            </a:r>
            <a:r>
              <a:rPr lang="en-US" b="1" smtClean="0"/>
              <a:t>ut</a:t>
            </a:r>
            <a:r>
              <a:rPr lang="en-US" smtClean="0"/>
              <a:t> or </a:t>
            </a:r>
            <a:r>
              <a:rPr lang="en-US" b="1" smtClean="0"/>
              <a:t>ne</a:t>
            </a:r>
            <a:endParaRPr lang="en-US" smtClean="0"/>
          </a:p>
          <a:p>
            <a:r>
              <a:rPr lang="en-US" smtClean="0"/>
              <a:t> Studet </a:t>
            </a:r>
            <a:r>
              <a:rPr lang="en-US" b="1" smtClean="0"/>
              <a:t>ut arithmeticam discerent</a:t>
            </a:r>
            <a:r>
              <a:rPr lang="en-US" smtClean="0"/>
              <a:t>.  </a:t>
            </a:r>
            <a:br>
              <a:rPr lang="en-US" smtClean="0"/>
            </a:br>
            <a:endParaRPr lang="en-US" smtClean="0"/>
          </a:p>
          <a:p>
            <a:r>
              <a:rPr lang="en-US" smtClean="0"/>
              <a:t>Subjunctive with relative pronoun</a:t>
            </a:r>
          </a:p>
          <a:p>
            <a:r>
              <a:rPr lang="en-US" smtClean="0"/>
              <a:t> Studebat </a:t>
            </a:r>
            <a:r>
              <a:rPr lang="en-US" b="1" smtClean="0"/>
              <a:t>qui disceret arithmeticam</a:t>
            </a:r>
            <a:r>
              <a:rPr lang="en-US" smtClean="0"/>
              <a:t>.</a:t>
            </a:r>
            <a:br>
              <a:rPr lang="en-US" smtClean="0"/>
            </a:br>
            <a:endParaRPr lang="en-US" smtClean="0"/>
          </a:p>
          <a:p>
            <a:r>
              <a:rPr lang="en-US" smtClean="0"/>
              <a:t>Gerund or gerundive with </a:t>
            </a:r>
            <a:r>
              <a:rPr lang="en-US" b="1" smtClean="0"/>
              <a:t>ad</a:t>
            </a:r>
            <a:endParaRPr lang="en-US" smtClean="0"/>
          </a:p>
          <a:p>
            <a:r>
              <a:rPr lang="en-US" smtClean="0"/>
              <a:t> Studet </a:t>
            </a:r>
            <a:r>
              <a:rPr lang="en-US" b="1" smtClean="0"/>
              <a:t>ad discendam arithmeticam</a:t>
            </a:r>
            <a:r>
              <a:rPr lang="en-US" smtClean="0"/>
              <a:t>.</a:t>
            </a:r>
            <a:br>
              <a:rPr lang="en-US" smtClean="0"/>
            </a:br>
            <a:endParaRPr lang="en-US" smtClean="0"/>
          </a:p>
          <a:p>
            <a:r>
              <a:rPr lang="en-US" smtClean="0"/>
              <a:t>Gerund or gerundive with </a:t>
            </a:r>
            <a:r>
              <a:rPr lang="en-US" b="1" smtClean="0"/>
              <a:t>causa</a:t>
            </a:r>
            <a:endParaRPr lang="en-US" smtClean="0"/>
          </a:p>
          <a:p>
            <a:r>
              <a:rPr lang="en-US" smtClean="0"/>
              <a:t> Studet </a:t>
            </a:r>
            <a:r>
              <a:rPr lang="en-US" b="1" smtClean="0"/>
              <a:t>discendae arithmeticae causa.</a:t>
            </a:r>
            <a:endParaRPr lang="en-US" smtClean="0"/>
          </a:p>
          <a:p>
            <a:pPr lvl="0"/>
            <a:endParaRPr lang="en-US" smtClean="0"/>
          </a:p>
          <a:p>
            <a:pPr lvl="0"/>
            <a:endParaRPr lang="en-US" smtClean="0"/>
          </a:p>
          <a:p>
            <a:pPr lvl="0"/>
            <a:endParaRPr lang="en-US" smtClean="0"/>
          </a:p>
          <a:p>
            <a:pPr lvl="0"/>
            <a:endParaRPr lang="en-US" smtClean="0"/>
          </a:p>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4038600"/>
            <a:ext cx="6553200" cy="2215991"/>
          </a:xfrm>
          <a:prstGeom prst="rect">
            <a:avLst/>
          </a:prstGeom>
          <a:noFill/>
        </p:spPr>
        <p:txBody>
          <a:bodyPr wrap="square" rtlCol="0">
            <a:spAutoFit/>
          </a:bodyPr>
          <a:lstStyle/>
          <a:p>
            <a:r>
              <a:rPr lang="en-US" sz="2400" smtClean="0"/>
              <a:t>bellus		   graviter		confudo</a:t>
            </a:r>
          </a:p>
          <a:p>
            <a:r>
              <a:rPr lang="en-US" sz="2400" smtClean="0"/>
              <a:t>carus		   lente		contineo</a:t>
            </a:r>
          </a:p>
          <a:p>
            <a:r>
              <a:rPr lang="en-US" sz="2400" smtClean="0"/>
              <a:t>familiaris	   brachium		flecto</a:t>
            </a:r>
          </a:p>
          <a:p>
            <a:r>
              <a:rPr lang="en-US" sz="2400" smtClean="0"/>
              <a:t>terribilis	   facies		praecedo</a:t>
            </a:r>
          </a:p>
          <a:p>
            <a:r>
              <a:rPr lang="en-US" sz="2400" smtClean="0"/>
              <a:t>vacuus	   sectator		tremo</a:t>
            </a:r>
          </a:p>
          <a:p>
            <a:endParaRPr lang="en-US"/>
          </a:p>
        </p:txBody>
      </p:sp>
      <p:sp>
        <p:nvSpPr>
          <p:cNvPr id="6" name="Rectangle 5"/>
          <p:cNvSpPr/>
          <p:nvPr/>
        </p:nvSpPr>
        <p:spPr>
          <a:xfrm>
            <a:off x="1219200" y="457200"/>
            <a:ext cx="2293641" cy="646331"/>
          </a:xfrm>
          <a:prstGeom prst="rect">
            <a:avLst/>
          </a:prstGeom>
        </p:spPr>
        <p:txBody>
          <a:bodyPr wrap="none">
            <a:spAutoFit/>
          </a:bodyPr>
          <a:lstStyle/>
          <a:p>
            <a:r>
              <a:rPr lang="en-US" sz="3600" smtClean="0">
                <a:latin typeface="+mj-lt"/>
              </a:rPr>
              <a:t>Vocabulary</a:t>
            </a:r>
            <a:endParaRPr lang="en-US" sz="3600">
              <a:latin typeface="+mj-lt"/>
            </a:endParaRPr>
          </a:p>
        </p:txBody>
      </p:sp>
      <p:pic>
        <p:nvPicPr>
          <p:cNvPr id="8" name="il_fi" descr="http://handheld-vacuumcleaners.com/wp-content/uploads/2008/11/henry-vacuum-cleaner.jpg"/>
          <p:cNvPicPr/>
          <p:nvPr/>
        </p:nvPicPr>
        <p:blipFill>
          <a:blip r:embed="rId2" cstate="print"/>
          <a:srcRect/>
          <a:stretch>
            <a:fillRect/>
          </a:stretch>
        </p:blipFill>
        <p:spPr bwMode="auto">
          <a:xfrm>
            <a:off x="3200400" y="1600200"/>
            <a:ext cx="2028825" cy="202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1828800"/>
            <a:ext cx="6324600" cy="3416320"/>
          </a:xfrm>
          <a:prstGeom prst="rect">
            <a:avLst/>
          </a:prstGeom>
          <a:noFill/>
        </p:spPr>
        <p:txBody>
          <a:bodyPr wrap="square" rtlCol="0">
            <a:spAutoFit/>
          </a:bodyPr>
          <a:lstStyle/>
          <a:p>
            <a:pPr marL="342900" indent="-342900">
              <a:buAutoNum type="arabicPeriod"/>
            </a:pPr>
            <a:r>
              <a:rPr lang="en-US" sz="2400" smtClean="0"/>
              <a:t>Ad confudendum</a:t>
            </a:r>
          </a:p>
          <a:p>
            <a:pPr marL="342900" indent="-342900">
              <a:buAutoNum type="arabicPeriod"/>
            </a:pPr>
            <a:endParaRPr lang="en-US" sz="2400" smtClean="0"/>
          </a:p>
          <a:p>
            <a:pPr marL="342900" indent="-342900"/>
            <a:r>
              <a:rPr lang="en-US" sz="2400" smtClean="0"/>
              <a:t>    Purpose Clause</a:t>
            </a:r>
          </a:p>
          <a:p>
            <a:pPr marL="342900" indent="-342900"/>
            <a:endParaRPr lang="en-US" sz="2400" smtClean="0"/>
          </a:p>
          <a:p>
            <a:pPr marL="342900" indent="-342900"/>
            <a:r>
              <a:rPr lang="en-US" sz="2400" smtClean="0"/>
              <a:t>  to confuse………….</a:t>
            </a:r>
          </a:p>
          <a:p>
            <a:pPr marL="342900" indent="-342900"/>
            <a:r>
              <a:rPr lang="en-US" sz="2400" smtClean="0"/>
              <a:t> </a:t>
            </a:r>
            <a:br>
              <a:rPr lang="en-US" sz="2400" smtClean="0"/>
            </a:br>
            <a:endParaRPr lang="en-US" sz="2400" smtClean="0"/>
          </a:p>
          <a:p>
            <a:pPr marL="342900" indent="-342900"/>
            <a:r>
              <a:rPr lang="en-US" sz="2400" smtClean="0"/>
              <a:t>        Literally, for the purpose of confusing</a:t>
            </a:r>
          </a:p>
          <a:p>
            <a:endParaRPr lang="en-US" sz="2400"/>
          </a:p>
        </p:txBody>
      </p:sp>
      <p:sp>
        <p:nvSpPr>
          <p:cNvPr id="6" name="TextBox 5"/>
          <p:cNvSpPr txBox="1"/>
          <p:nvPr/>
        </p:nvSpPr>
        <p:spPr>
          <a:xfrm>
            <a:off x="609600" y="228600"/>
            <a:ext cx="3276600" cy="646331"/>
          </a:xfrm>
          <a:prstGeom prst="rect">
            <a:avLst/>
          </a:prstGeom>
          <a:noFill/>
        </p:spPr>
        <p:txBody>
          <a:bodyPr wrap="square" rtlCol="0">
            <a:spAutoFit/>
          </a:bodyPr>
          <a:lstStyle/>
          <a:p>
            <a:r>
              <a:rPr lang="en-US" sz="3600" smtClean="0">
                <a:latin typeface="+mj-lt"/>
              </a:rPr>
              <a:t>Exercise A.</a:t>
            </a:r>
            <a:endParaRPr lang="en-US" sz="3600">
              <a:latin typeface="+mj-lt"/>
            </a:endParaRPr>
          </a:p>
        </p:txBody>
      </p:sp>
      <p:pic>
        <p:nvPicPr>
          <p:cNvPr id="4" name="il_fi" descr="http://2.bp.blogspot.com/_SY517mK2zXI/TKeijyndaII/AAAAAAAAAQg/ngN7ni093ts/S748/Confused+person+1.gif"/>
          <p:cNvPicPr/>
          <p:nvPr/>
        </p:nvPicPr>
        <p:blipFill>
          <a:blip r:embed="rId2" cstate="print"/>
          <a:srcRect/>
          <a:stretch>
            <a:fillRect/>
          </a:stretch>
        </p:blipFill>
        <p:spPr bwMode="auto">
          <a:xfrm>
            <a:off x="4495800" y="1676400"/>
            <a:ext cx="1847850" cy="237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omans">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sianPacAmerHerMonth_TP1013149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7A0A243-438E-485B-8F28-90C0D5ACF1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Romans</Template>
  <TotalTime>536</TotalTime>
  <Words>1012</Words>
  <Application>Microsoft Office PowerPoint</Application>
  <PresentationFormat>On-screen Show (4:3)</PresentationFormat>
  <Paragraphs>170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Romans</vt:lpstr>
      <vt:lpstr>Chapter Eighteen </vt:lpstr>
      <vt:lpstr>A Gerund</vt:lpstr>
      <vt:lpstr>A Gerund.</vt:lpstr>
      <vt:lpstr>Decline a gerund.</vt:lpstr>
      <vt:lpstr>What is a gerundive?</vt:lpstr>
      <vt:lpstr>Examples of gerundives.</vt:lpstr>
      <vt:lpstr>Purpose Clauses</vt:lpstr>
      <vt:lpstr>PowerPoint Presentation</vt:lpstr>
      <vt:lpstr>PowerPoint Presentation</vt:lpstr>
      <vt:lpstr>PowerPoint Presentation</vt:lpstr>
      <vt:lpstr>Exercise C.</vt:lpstr>
      <vt:lpstr>Exercise D.</vt:lpstr>
      <vt:lpstr>The Gospel Road</vt:lpstr>
      <vt:lpstr>The Gospel Road</vt:lpstr>
      <vt:lpstr>Roman Roads</vt:lpstr>
      <vt:lpstr>Roman Roads</vt:lpstr>
      <vt:lpstr>Argument for the Resurrection</vt:lpstr>
      <vt:lpstr>He is not Here!</vt:lpstr>
      <vt:lpstr>He is not Here!</vt:lpstr>
      <vt:lpstr>He is not Here!</vt:lpstr>
      <vt:lpstr>He is not Here!</vt:lpstr>
      <vt:lpstr>He is not Here!</vt:lpstr>
      <vt:lpstr>He is not Here!</vt:lpstr>
      <vt:lpstr>He is not Here!</vt:lpstr>
      <vt:lpstr>He is not Here!</vt:lpstr>
      <vt:lpstr>He is not Here!</vt:lpstr>
      <vt:lpstr>He really did rise from the dead!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Customer</dc:creator>
  <cp:lastModifiedBy>Owner</cp:lastModifiedBy>
  <cp:revision>67</cp:revision>
  <dcterms:created xsi:type="dcterms:W3CDTF">2011-02-22T18:00:24Z</dcterms:created>
  <dcterms:modified xsi:type="dcterms:W3CDTF">2019-06-11T16:13:59Z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TC030000623</vt:lpwstr>
  </property>
</Properties>
</file>