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21"/>
  </p:notesMasterIdLst>
  <p:sldIdLst>
    <p:sldId id="256" r:id="rId3"/>
    <p:sldId id="257" r:id="rId4"/>
    <p:sldId id="268" r:id="rId5"/>
    <p:sldId id="264" r:id="rId6"/>
    <p:sldId id="258" r:id="rId7"/>
    <p:sldId id="267" r:id="rId8"/>
    <p:sldId id="265" r:id="rId9"/>
    <p:sldId id="260" r:id="rId10"/>
    <p:sldId id="261" r:id="rId11"/>
    <p:sldId id="259" r:id="rId12"/>
    <p:sldId id="269" r:id="rId13"/>
    <p:sldId id="270" r:id="rId14"/>
    <p:sldId id="271" r:id="rId15"/>
    <p:sldId id="272" r:id="rId16"/>
    <p:sldId id="273" r:id="rId17"/>
    <p:sldId id="274" r:id="rId18"/>
    <p:sldId id="275" r:id="rId19"/>
    <p:sldId id="276" r:id="rId2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719" autoAdjust="0"/>
    <p:restoredTop sz="94660" autoAdjust="0"/>
  </p:normalViewPr>
  <p:slideViewPr>
    <p:cSldViewPr>
      <p:cViewPr>
        <p:scale>
          <a:sx n="100" d="100"/>
          <a:sy n="100" d="100"/>
        </p:scale>
        <p:origin x="-3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072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072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C3594B53-0D60-40A0-BFC2-984431E7CFCE}" type="slidenum">
              <a:rPr lang="en-US"/>
              <a:pPr/>
              <a:t>‹#›</a:t>
            </a:fld>
            <a:endParaRPr lang="en-US"/>
          </a:p>
        </p:txBody>
      </p:sp>
    </p:spTree>
    <p:extLst>
      <p:ext uri="{BB962C8B-B14F-4D97-AF65-F5344CB8AC3E}">
        <p14:creationId xmlns:p14="http://schemas.microsoft.com/office/powerpoint/2010/main" val="261495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FFD8ABC-820D-4762-A1CD-AEA58C77E723}" type="slidenum">
              <a:rPr lang="en-US"/>
              <a:pPr/>
              <a:t>10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2</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4110561-E915-4914-AC7D-E09D7FA355C7}" type="slidenum">
              <a:rPr lang="en-US"/>
              <a:pPr/>
              <a:t>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594BA75-B6E4-4A73-B1E8-364525150A2C}" type="slidenum">
              <a:rPr lang="en-US"/>
              <a:pPr/>
              <a:t>4</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C825F2E-3882-48A9-AACB-DB33B801096C}" type="slidenum">
              <a:rPr lang="en-US"/>
              <a:pPr/>
              <a:t>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56DA0C7-952C-4790-9A3E-1070489B6629}" type="slidenum">
              <a:rPr lang="en-US"/>
              <a:pPr/>
              <a:t>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36D4AF5-D770-4A2E-8533-1FED7509F9AE}" type="slidenum">
              <a:rPr lang="en-US"/>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C9919D-71AE-42DB-929B-2B34F96B2259}" type="slidenum">
              <a:rPr lang="en-US"/>
              <a:pPr/>
              <a:t>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2A9C39F-BFC2-4DBB-ABFC-00B762628397}" type="slidenum">
              <a:rPr lang="en-US"/>
              <a:pPr/>
              <a:t>9</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pPr/>
              <a:t>6/11/2019</a:t>
            </a:fld>
            <a:endParaRPr lang="en-US"/>
          </a:p>
        </p:txBody>
      </p:sp>
      <p:sp>
        <p:nvSpPr>
          <p:cNvPr id="8" name="Rectangle 11"/>
          <p:cNvSpPr>
            <a:spLocks noGrp="1" noChangeArrowheads="1"/>
          </p:cNvSpPr>
          <p:nvPr>
            <p:ph type="ftr" sz="quarter" idx="11"/>
          </p:nvPr>
        </p:nvSpPr>
        <p:spPr>
          <a:ln/>
        </p:spPr>
        <p:txBody>
          <a:bodyPr/>
          <a:lstStyle>
            <a:lvl1pPr>
              <a:defRPr/>
            </a:lvl1pPr>
          </a:lstStyle>
          <a:p>
            <a:endParaRPr lang="en-US"/>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pPr/>
              <a:t>6/11/2019</a:t>
            </a:fld>
            <a:endParaRPr lang="en-US"/>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pPr/>
              <a:t>6/11/2019</a:t>
            </a:fld>
            <a:endParaRPr lang="en-US"/>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517D68E0-3139-4D31-9678-BF5E9A63B5EB}" type="datetimeFigureOut">
              <a:rPr lang="en-US"/>
              <a:pPr/>
              <a:t>6/11/2019</a:t>
            </a:fld>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imgurl=http://www.messages.oriza.net/rp-byoriza-god-is-love.gif&amp;imgrefurl=http://love-prayers.blogspot.com/2008/10/god-is-love.html&amp;usg=__Yst5MX-r7CGp7UkCJeCXAhLUhyE=&amp;h=370&amp;w=480&amp;sz=201&amp;hl=en&amp;start=0&amp;sig2=JC0bHiqPnio1yzhup346yA&amp;zoom=1&amp;tbnid=qEC4yvpvqnlBnM:&amp;tbnh=134&amp;tbnw=174&amp;ei=BBpBTfmiJYr6sAOJjKGkCg&amp;prev=/images?q=God+is+love&amp;hl=en&amp;biw=1167&amp;bih=713&amp;gbv=2&amp;tbs=isch:1&amp;itbs=1&amp;iact=hc&amp;vpx=738&amp;vpy=217&amp;dur=874&amp;hovh=197&amp;hovw=256&amp;tx=123&amp;ty=114&amp;oei=BBpBTfmiJYr6sAOJjKGkCg&amp;esq=1&amp;page=1&amp;ndsp=17&amp;ved=1t:429,r:4,s: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imgres?imgurl=http://lavistachurchofchrist.org/images/GoodSamaritan.gif&amp;imgrefurl=http://lavistachurchofchrist.org/LVSermons/ThreePhilosophiesOfLife.htm&amp;usg=__qub2cky7qlj6lF_xbP-HGiwuEw8=&amp;h=401&amp;w=483&amp;sz=18&amp;hl=en&amp;start=0&amp;sig2=DEalmKfHo1IzfaxX1YL75w&amp;zoom=1&amp;tbnid=6ymg2jlGBqZ1EM:&amp;tbnh=124&amp;tbnw=149&amp;ei=RBpBTfeHJYu4sAOC2dCNCg&amp;prev=/images?q=Good+Samaritan&amp;hl=en&amp;biw=1167&amp;bih=713&amp;gbv=2&amp;tbs=isch:1&amp;itbs=1&amp;iact=hc&amp;vpx=431&amp;vpy=239&amp;dur=983&amp;hovh=205&amp;hovw=246&amp;tx=97&amp;ty=109&amp;oei=RBpBTfeHJYu4sAOC2dCNCg&amp;esq=1&amp;page=1&amp;ndsp=28&amp;ved=1t:429,r:9,s: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www.taiabati.com/linux/KDE_splash/ramones/Preview.png&amp;imgrefurl=http://www.taiabati.com/linux/KDE_SplashScreens.php&amp;usg=__IHgr0Ob5L1KJIzzxc2MHIDi84_c=&amp;h=321&amp;w=401&amp;sz=218&amp;hl=en&amp;start=0&amp;sig2=dOCdLc9rhaIS9UdR0wBjmg&amp;zoom=1&amp;tbnid=sSv1DcrhhRkK3M:&amp;tbnh=129&amp;tbnw=158&amp;ei=0xhBTbOaLo-ksQO58MiRCg&amp;prev=/images?q=let's+go&amp;hl=en&amp;biw=1167&amp;bih=713&amp;gbv=2&amp;tbs=isch:1&amp;itbs=1&amp;iact=hc&amp;vpx=873&amp;vpy=105&amp;dur=3635&amp;hovh=201&amp;hovw=251&amp;tx=184&amp;ty=87&amp;oei=0xhBTbOaLo-ksQO58MiRCg&amp;esq=1&amp;page=1&amp;ndsp=27&amp;ved=1t:429,r:6,s: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imgurl=http://lprevost.jalbum.net/faces/slides/old%20man.JPG&amp;imgrefurl=http://lprevost.jalbum.net/faces/slides/old%20man.html&amp;usg=__nXjFfUp1nd4WL-9e_xuFL4PqQyE=&amp;h=720&amp;w=540&amp;sz=272&amp;hl=en&amp;start=0&amp;sig2=i90UdS91g3KuBopuuLCVmw&amp;zoom=1&amp;tbnid=XMoQIP3C5PRU3M:&amp;tbnh=142&amp;tbnw=108&amp;ei=JhlBTZ-8LpO-sAO9r42eCg&amp;prev=/images?q=old+man&amp;hl=en&amp;biw=1167&amp;bih=713&amp;gbv=2&amp;tbs=isch:1&amp;itbs=1&amp;iact=hc&amp;vpx=242&amp;vpy=218&amp;dur=921&amp;hovh=259&amp;hovw=194&amp;tx=81&amp;ty=131&amp;oei=JhlBTZ-8LpO-sAO9r42eCg&amp;esq=1&amp;page=1&amp;ndsp=32&amp;ved=1t:429,r:9,s: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800" smtClean="0"/>
              <a:t>Romans</a:t>
            </a:r>
            <a:endParaRPr lang="en-US" sz="4800" dirty="0"/>
          </a:p>
        </p:txBody>
      </p:sp>
      <p:sp>
        <p:nvSpPr>
          <p:cNvPr id="3075" name="Rectangle 3"/>
          <p:cNvSpPr>
            <a:spLocks noGrp="1" noChangeArrowheads="1"/>
          </p:cNvSpPr>
          <p:nvPr>
            <p:ph type="subTitle" idx="1"/>
          </p:nvPr>
        </p:nvSpPr>
        <p:spPr>
          <a:xfrm>
            <a:off x="1181100" y="1371600"/>
            <a:ext cx="6400800" cy="914400"/>
          </a:xfrm>
        </p:spPr>
        <p:txBody>
          <a:bodyPr/>
          <a:lstStyle/>
          <a:p>
            <a:pPr eaLnBrk="1" hangingPunct="1">
              <a:lnSpc>
                <a:spcPct val="80000"/>
              </a:lnSpc>
            </a:pPr>
            <a:endParaRPr lang="en-US" sz="3200" smtClean="0"/>
          </a:p>
          <a:p>
            <a:pPr eaLnBrk="1" hangingPunct="1">
              <a:lnSpc>
                <a:spcPct val="80000"/>
              </a:lnSpc>
            </a:pPr>
            <a:endParaRPr lang="en-US" sz="3200"/>
          </a:p>
          <a:p>
            <a:pPr eaLnBrk="1" hangingPunct="1">
              <a:lnSpc>
                <a:spcPct val="80000"/>
              </a:lnSpc>
            </a:pPr>
            <a:r>
              <a:rPr lang="en-US" sz="3200" b="1" smtClean="0"/>
              <a:t> </a:t>
            </a:r>
            <a:endParaRPr lang="en-US" sz="3200" b="1"/>
          </a:p>
        </p:txBody>
      </p:sp>
      <p:sp>
        <p:nvSpPr>
          <p:cNvPr id="4" name="TextBox 3"/>
          <p:cNvSpPr txBox="1"/>
          <p:nvPr/>
        </p:nvSpPr>
        <p:spPr>
          <a:xfrm>
            <a:off x="1447800" y="1676400"/>
            <a:ext cx="5867400" cy="923330"/>
          </a:xfrm>
          <a:prstGeom prst="rect">
            <a:avLst/>
          </a:prstGeom>
          <a:noFill/>
        </p:spPr>
        <p:txBody>
          <a:bodyPr wrap="square" rtlCol="0">
            <a:spAutoFit/>
          </a:bodyPr>
          <a:lstStyle/>
          <a:p>
            <a:r>
              <a:rPr lang="en-US" sz="5400" smtClean="0">
                <a:latin typeface="+mj-lt"/>
              </a:rPr>
              <a:t>Chapter Fourteen</a:t>
            </a:r>
            <a:endParaRPr lang="en-US" sz="540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Exercise C.</a:t>
            </a:r>
          </a:p>
        </p:txBody>
      </p:sp>
      <p:sp>
        <p:nvSpPr>
          <p:cNvPr id="13315"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b="1" smtClean="0"/>
          </a:p>
          <a:p>
            <a:pPr marL="514350" indent="-514350">
              <a:buAutoNum type="arabicPeriod"/>
            </a:pPr>
            <a:r>
              <a:rPr lang="en-US" smtClean="0"/>
              <a:t>Erat autem homo ex Pharisaeiis, Nicodemus nomine, princeps Iudeorum. </a:t>
            </a:r>
          </a:p>
          <a:p>
            <a:pPr marL="514350" indent="-514350">
              <a:buNone/>
            </a:pPr>
            <a:endParaRPr lang="en-US" smtClean="0"/>
          </a:p>
          <a:p>
            <a:pPr marL="514350" indent="-514350">
              <a:buNone/>
            </a:pPr>
            <a:r>
              <a:rPr lang="en-US" smtClean="0"/>
              <a:t>       </a:t>
            </a:r>
          </a:p>
          <a:p>
            <a:pPr marL="514350" indent="-514350">
              <a:buNone/>
            </a:pPr>
            <a:r>
              <a:rPr lang="en-US" smtClean="0"/>
              <a:t>Moreover, there was a man from (of) the Pharisees, Nicodemus by name, chief of the Jews.</a:t>
            </a:r>
          </a:p>
        </p:txBody>
      </p:sp>
      <p:pic>
        <p:nvPicPr>
          <p:cNvPr id="4" name="il_fi" descr="http://www.excerptsofinri.com/images/1020nicodemus.jpg"/>
          <p:cNvPicPr/>
          <p:nvPr/>
        </p:nvPicPr>
        <p:blipFill>
          <a:blip r:embed="rId3" cstate="print"/>
          <a:srcRect/>
          <a:stretch>
            <a:fillRect/>
          </a:stretch>
        </p:blipFill>
        <p:spPr bwMode="auto">
          <a:xfrm>
            <a:off x="5257800" y="2895600"/>
            <a:ext cx="1725583"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The Gospel</a:t>
            </a:r>
            <a:endParaRPr lang="en-US"/>
          </a:p>
        </p:txBody>
      </p:sp>
      <p:sp>
        <p:nvSpPr>
          <p:cNvPr id="3" name="Content Placeholder 2"/>
          <p:cNvSpPr>
            <a:spLocks noGrp="1"/>
          </p:cNvSpPr>
          <p:nvPr>
            <p:ph idx="1"/>
          </p:nvPr>
        </p:nvSpPr>
        <p:spPr/>
        <p:txBody>
          <a:bodyPr/>
          <a:lstStyle/>
          <a:p>
            <a:pPr>
              <a:buNone/>
            </a:pPr>
            <a:endParaRPr lang="en-US" smtClean="0"/>
          </a:p>
          <a:p>
            <a:pPr>
              <a:buNone/>
            </a:pPr>
            <a:r>
              <a:rPr lang="it-IT" smtClean="0"/>
              <a:t>*  Deus diligit te.</a:t>
            </a:r>
            <a:endParaRPr lang="en-US" smtClean="0"/>
          </a:p>
          <a:p>
            <a:pPr>
              <a:buNone/>
            </a:pPr>
            <a:r>
              <a:rPr lang="it-IT" smtClean="0"/>
              <a:t>*  Tu es peccator.</a:t>
            </a:r>
            <a:endParaRPr lang="en-US" smtClean="0"/>
          </a:p>
          <a:p>
            <a:pPr>
              <a:buNone/>
            </a:pPr>
            <a:r>
              <a:rPr lang="it-IT" smtClean="0"/>
              <a:t>*  Stipendium enim peccati est mors.</a:t>
            </a:r>
            <a:endParaRPr lang="en-US" smtClean="0"/>
          </a:p>
          <a:p>
            <a:pPr>
              <a:buNone/>
            </a:pPr>
            <a:r>
              <a:rPr lang="it-IT" smtClean="0"/>
              <a:t>*  Christus in loco tuo moriabatur. </a:t>
            </a:r>
            <a:endParaRPr lang="en-US" smtClean="0"/>
          </a:p>
          <a:p>
            <a:pPr>
              <a:buNone/>
            </a:pPr>
            <a:r>
              <a:rPr lang="it-IT" smtClean="0"/>
              <a:t>*  Propter tuam fidem in opere Christi pro te, salvus</a:t>
            </a:r>
            <a:br>
              <a:rPr lang="it-IT" smtClean="0"/>
            </a:br>
            <a:r>
              <a:rPr lang="it-IT" smtClean="0"/>
              <a:t>         esse potes.</a:t>
            </a:r>
            <a:endParaRPr lang="en-US" smtClean="0"/>
          </a:p>
          <a:p>
            <a:pPr>
              <a:buNone/>
            </a:pPr>
            <a:r>
              <a:rPr lang="it-IT" smtClean="0"/>
              <a:t>*  Te esse salvum scire potes.</a:t>
            </a:r>
            <a:endParaRPr lang="en-US" smtClean="0"/>
          </a:p>
          <a:p>
            <a:pPr>
              <a:buNone/>
            </a:pPr>
            <a:r>
              <a:rPr lang="it-IT" smtClean="0"/>
              <a:t>*  Servi Deo ut beatam vitam vivas.</a:t>
            </a:r>
            <a:endParaRPr lang="en-US" smtClean="0"/>
          </a:p>
          <a:p>
            <a:pPr>
              <a:buNone/>
            </a:pPr>
            <a:endParaRPr lang="en-US"/>
          </a:p>
        </p:txBody>
      </p:sp>
      <p:pic>
        <p:nvPicPr>
          <p:cNvPr id="4" name="rg_hi" descr="http://t0.gstatic.com/images?q=tbn:ANd9GcT6ezwpRAd7svgrissC_l5etkRf9wUUIlsbTNRimETrnD29xbtX">
            <a:hlinkClick r:id="rId2"/>
          </p:cNvPr>
          <p:cNvPicPr/>
          <p:nvPr/>
        </p:nvPicPr>
        <p:blipFill>
          <a:blip r:embed="rId3" cstate="print"/>
          <a:srcRect/>
          <a:stretch>
            <a:fillRect/>
          </a:stretch>
        </p:blipFill>
        <p:spPr bwMode="auto">
          <a:xfrm>
            <a:off x="5791200" y="4572000"/>
            <a:ext cx="1677950" cy="12890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Trade</a:t>
            </a:r>
            <a:endParaRPr lang="en-US"/>
          </a:p>
        </p:txBody>
      </p:sp>
      <p:sp>
        <p:nvSpPr>
          <p:cNvPr id="3" name="Content Placeholder 2"/>
          <p:cNvSpPr>
            <a:spLocks noGrp="1"/>
          </p:cNvSpPr>
          <p:nvPr>
            <p:ph idx="1"/>
          </p:nvPr>
        </p:nvSpPr>
        <p:spPr/>
        <p:txBody>
          <a:bodyPr/>
          <a:lstStyle/>
          <a:p>
            <a:pPr>
              <a:buNone/>
            </a:pPr>
            <a:endParaRPr lang="en-US" smtClean="0"/>
          </a:p>
          <a:p>
            <a:pPr>
              <a:buNone/>
            </a:pPr>
            <a:r>
              <a:rPr lang="en-US" smtClean="0"/>
              <a:t>  What are examples of fair trade?</a:t>
            </a:r>
          </a:p>
          <a:p>
            <a:pPr>
              <a:buNone/>
            </a:pPr>
            <a:endParaRPr lang="en-US" smtClean="0"/>
          </a:p>
          <a:p>
            <a:pPr>
              <a:buNone/>
            </a:pPr>
            <a:r>
              <a:rPr lang="en-US" smtClean="0"/>
              <a:t>           of unfair trading?</a:t>
            </a:r>
            <a:endParaRPr lang="en-US"/>
          </a:p>
        </p:txBody>
      </p:sp>
      <p:pic>
        <p:nvPicPr>
          <p:cNvPr id="4" name="il_fi" descr="http://www.texasbeyondhistory.net/gilbert/images/trading.jpg"/>
          <p:cNvPicPr/>
          <p:nvPr/>
        </p:nvPicPr>
        <p:blipFill>
          <a:blip r:embed="rId2" cstate="print"/>
          <a:srcRect/>
          <a:stretch>
            <a:fillRect/>
          </a:stretch>
        </p:blipFill>
        <p:spPr bwMode="auto">
          <a:xfrm>
            <a:off x="2438400" y="3733800"/>
            <a:ext cx="3048000" cy="1885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Samaritan</a:t>
            </a:r>
            <a:endParaRPr lang="en-US"/>
          </a:p>
        </p:txBody>
      </p:sp>
      <p:sp>
        <p:nvSpPr>
          <p:cNvPr id="3" name="Content Placeholder 2"/>
          <p:cNvSpPr>
            <a:spLocks noGrp="1"/>
          </p:cNvSpPr>
          <p:nvPr>
            <p:ph idx="1"/>
          </p:nvPr>
        </p:nvSpPr>
        <p:spPr>
          <a:xfrm>
            <a:off x="457200" y="1219200"/>
            <a:ext cx="8229600" cy="5105400"/>
          </a:xfrm>
        </p:spPr>
        <p:txBody>
          <a:bodyPr/>
          <a:lstStyle/>
          <a:p>
            <a:pPr marL="0" indent="0">
              <a:buNone/>
            </a:pPr>
            <a:r>
              <a:rPr lang="en-US" smtClean="0"/>
              <a:t> </a:t>
            </a:r>
            <a:r>
              <a:rPr lang="en-US" sz="2400"/>
              <a:t>“Homo quidam descendebat ab Ierusalem in Iericho</a:t>
            </a:r>
            <a:r>
              <a:rPr lang="en-US" sz="2400" baseline="30000"/>
              <a:t>1</a:t>
            </a:r>
            <a:r>
              <a:rPr lang="en-US" sz="2400"/>
              <a:t>, et cecidit inter fures, qui despoliaverunt eum. Vulneribus super eum positis, deseruerunt semivivum virum.  Accidit autem ut sacerdos quidam descenderet per eandem viam.  Et cum vidisset virum, viam transiit. Et similiter Levita, cum esset ad locum, vidit eum et viam transiit.</a:t>
            </a:r>
          </a:p>
          <a:p>
            <a:pPr marL="0" indent="0">
              <a:buNone/>
            </a:pPr>
            <a:r>
              <a:rPr lang="en-US" sz="2400" smtClean="0"/>
              <a:t>  “</a:t>
            </a:r>
            <a:r>
              <a:rPr lang="en-US" sz="2400"/>
              <a:t>Samaritanus autem quidam, iter faciens, venit ad eum. Et, videns eum, misericordi</a:t>
            </a:r>
            <a:r>
              <a:rPr lang="en-US" sz="2000"/>
              <a:t>ā</a:t>
            </a:r>
            <a:r>
              <a:rPr lang="en-US" sz="2400"/>
              <a:t> motus est. Et, </a:t>
            </a:r>
            <a:r>
              <a:rPr lang="en-US" sz="2400" smtClean="0"/>
              <a:t>adiens, </a:t>
            </a:r>
            <a:r>
              <a:rPr lang="en-US" sz="2400"/>
              <a:t>alligavit vulnera eius, inungens eum oleo et vino; et, ponens illum in animali suo, duxit eum ad stabulum et eum curavit.</a:t>
            </a:r>
          </a:p>
        </p:txBody>
      </p:sp>
      <p:pic>
        <p:nvPicPr>
          <p:cNvPr id="4" name="rg_hi" descr="http://t0.gstatic.com/images?q=tbn:ANd9GcTIpL2qNTjaNdPnOPdtAfU2c7EB5w7wxcsgwU3-PfYUCCgF0qkAhg">
            <a:hlinkClick r:id="rId2"/>
          </p:cNvPr>
          <p:cNvPicPr/>
          <p:nvPr/>
        </p:nvPicPr>
        <p:blipFill>
          <a:blip r:embed="rId3" cstate="print"/>
          <a:srcRect/>
          <a:stretch>
            <a:fillRect/>
          </a:stretch>
        </p:blipFill>
        <p:spPr bwMode="auto">
          <a:xfrm>
            <a:off x="7010400" y="4800600"/>
            <a:ext cx="1392196" cy="11620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Samaritan </a:t>
            </a:r>
            <a:endParaRPr lang="en-US"/>
          </a:p>
        </p:txBody>
      </p:sp>
      <p:sp>
        <p:nvSpPr>
          <p:cNvPr id="3" name="Content Placeholder 2"/>
          <p:cNvSpPr>
            <a:spLocks noGrp="1"/>
          </p:cNvSpPr>
          <p:nvPr>
            <p:ph idx="1"/>
          </p:nvPr>
        </p:nvSpPr>
        <p:spPr/>
        <p:txBody>
          <a:bodyPr/>
          <a:lstStyle/>
          <a:p>
            <a:pPr marL="0" indent="0">
              <a:buNone/>
            </a:pPr>
            <a:r>
              <a:rPr lang="en-US" sz="2400" smtClean="0"/>
              <a:t>  </a:t>
            </a:r>
            <a:br>
              <a:rPr lang="en-US" sz="2400" smtClean="0"/>
            </a:br>
            <a:r>
              <a:rPr lang="en-US" sz="2400" smtClean="0"/>
              <a:t/>
            </a:r>
            <a:br>
              <a:rPr lang="en-US" sz="2400" smtClean="0"/>
            </a:br>
            <a:r>
              <a:rPr lang="en-US" sz="2400" smtClean="0"/>
              <a:t>  “</a:t>
            </a:r>
            <a:r>
              <a:rPr lang="en-US" sz="2400"/>
              <a:t>Et alter</a:t>
            </a:r>
            <a:r>
              <a:rPr lang="en-US" sz="2000"/>
              <a:t>ā</a:t>
            </a:r>
            <a:r>
              <a:rPr lang="en-US" sz="2400"/>
              <a:t> die, cum discessit, duos denarios dedit stabulario et dixit, ‘Cura illum; et quodcumque supererogaveris, ego, cum rediero, reddam tibi.’</a:t>
            </a:r>
          </a:p>
          <a:p>
            <a:pPr marL="0" indent="0">
              <a:buNone/>
            </a:pPr>
            <a:r>
              <a:rPr lang="en-US" sz="2400" smtClean="0"/>
              <a:t>    “</a:t>
            </a:r>
            <a:r>
              <a:rPr lang="en-US" sz="2400"/>
              <a:t>Quis horum trium videbatur tibi proximus fuisse illi, qui cecidit inter fures?”</a:t>
            </a:r>
          </a:p>
          <a:p>
            <a:pPr marL="0" indent="0">
              <a:buNone/>
            </a:pPr>
            <a:r>
              <a:rPr lang="en-US" sz="2400" smtClean="0"/>
              <a:t>    Et </a:t>
            </a:r>
            <a:r>
              <a:rPr lang="en-US" sz="2400"/>
              <a:t>ille dixit, “Qui fecit </a:t>
            </a:r>
            <a:r>
              <a:rPr lang="en-US" sz="2400" smtClean="0"/>
              <a:t>misericordiam </a:t>
            </a:r>
            <a:r>
              <a:rPr lang="en-US" sz="2400"/>
              <a:t>in illum.” </a:t>
            </a:r>
          </a:p>
          <a:p>
            <a:pPr marL="0" indent="0">
              <a:buNone/>
            </a:pPr>
            <a:r>
              <a:rPr lang="en-US" sz="2400" smtClean="0"/>
              <a:t>    Et </a:t>
            </a:r>
            <a:r>
              <a:rPr lang="en-US" sz="2400"/>
              <a:t>dixit illi Iesus, “I et tu fac similiter!”</a:t>
            </a:r>
          </a:p>
          <a:p>
            <a:pPr>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a:buNone/>
            </a:pPr>
            <a:r>
              <a:rPr lang="en-US" sz="2400" smtClean="0"/>
              <a:t>  </a:t>
            </a:r>
            <a:r>
              <a:rPr lang="en-US" sz="2400" b="1"/>
              <a:t>Section A. </a:t>
            </a:r>
            <a:r>
              <a:rPr lang="en-US" sz="2400"/>
              <a:t>Erat quinta dies e septem diebus Christi Passionis</a:t>
            </a:r>
            <a:r>
              <a:rPr lang="en-US" sz="2400" baseline="30000"/>
              <a:t>1</a:t>
            </a:r>
            <a:r>
              <a:rPr lang="en-US" sz="2400"/>
              <a:t>. In Israel omnes de die festo parabant. Inter </a:t>
            </a:r>
            <a:r>
              <a:rPr lang="en-US" sz="2400" smtClean="0"/>
              <a:t>mensem </a:t>
            </a:r>
            <a:r>
              <a:rPr lang="en-US" sz="2400"/>
              <a:t>superiorem magistri in ludis Iudaeis de die festo docuerant. Inter </a:t>
            </a:r>
            <a:r>
              <a:rPr lang="en-US" sz="2400" smtClean="0"/>
              <a:t>sequentia </a:t>
            </a:r>
            <a:r>
              <a:rPr lang="en-US" sz="2400"/>
              <a:t>duo Sabbata, sacerdotes in synagogis de festo docuerant quoque. Omnes ad Ierusalem iter faciebant, et omnes prope familias suas et amicos esse voluerunt. Erat conventus Israel omnis, ubi illi memori</a:t>
            </a:r>
            <a:r>
              <a:rPr lang="en-US" sz="2000"/>
              <a:t>ā</a:t>
            </a:r>
            <a:r>
              <a:rPr lang="en-US" sz="2400"/>
              <a:t> tenuerunt principium gentis et tempus ubi ex </a:t>
            </a:r>
            <a:r>
              <a:rPr lang="en-US" sz="2400" smtClean="0"/>
              <a:t>Aegypto </a:t>
            </a:r>
            <a:r>
              <a:rPr lang="en-US" sz="2400"/>
              <a:t>discesserant</a:t>
            </a:r>
            <a:r>
              <a:rPr lang="en-US" sz="2400" smtClean="0"/>
              <a:t>.</a:t>
            </a:r>
            <a:br>
              <a:rPr lang="en-US" sz="2400" smtClean="0"/>
            </a:br>
            <a:r>
              <a:rPr lang="en-US" sz="2400" smtClean="0"/>
              <a:t>    Amici </a:t>
            </a:r>
            <a:r>
              <a:rPr lang="en-US" sz="2400"/>
              <a:t>et novi amici convenerunt, dona templo data sunt, et omnes e peccatis suis purgati sunt. Omnes Deum ad templum pulcherrimum laudaverunt.</a:t>
            </a:r>
          </a:p>
          <a:p>
            <a:pPr>
              <a:buNone/>
            </a:pP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105400"/>
          </a:xfrm>
        </p:spPr>
        <p:txBody>
          <a:bodyPr/>
          <a:lstStyle/>
          <a:p>
            <a:pPr marL="0" indent="0">
              <a:buNone/>
            </a:pPr>
            <a:r>
              <a:rPr lang="en-US" sz="2400" b="1"/>
              <a:t>Section C. </a:t>
            </a:r>
            <a:r>
              <a:rPr lang="en-US" sz="2400"/>
              <a:t>Itaque Fidelius decem milites delegit qui statim cum Marcello discesserunt. Sed Fidelius erat maxime anxius.</a:t>
            </a:r>
          </a:p>
          <a:p>
            <a:pPr marL="0" indent="0">
              <a:buNone/>
            </a:pPr>
            <a:r>
              <a:rPr lang="en-US" sz="2400"/>
              <a:t>Putans de aerumn</a:t>
            </a:r>
            <a:r>
              <a:rPr lang="en-US" sz="2000"/>
              <a:t>ā</a:t>
            </a:r>
            <a:r>
              <a:rPr lang="en-US" sz="2400"/>
              <a:t> celeriter inambulavit. Quid facere poterat?</a:t>
            </a:r>
          </a:p>
          <a:p>
            <a:pPr marL="0" indent="0">
              <a:buNone/>
            </a:pPr>
            <a:r>
              <a:rPr lang="en-US" sz="2400" smtClean="0"/>
              <a:t>    Si </a:t>
            </a:r>
            <a:r>
              <a:rPr lang="en-US" sz="2400"/>
              <a:t>Annas prehensionem iusserat, tum suum consilium erat capere Iesum et movere Eum ad villam Principis Sacerdotum. Quis erat hic Iudas, qui erat agniturus “maleficum”? Vere, non erat Iudas, discipulus Ies</a:t>
            </a:r>
            <a:r>
              <a:rPr lang="en-US" sz="2000"/>
              <a:t>ū</a:t>
            </a:r>
            <a:r>
              <a:rPr lang="en-US" sz="2400"/>
              <a:t>s!</a:t>
            </a:r>
          </a:p>
          <a:p>
            <a:pPr marL="0" indent="0">
              <a:buNone/>
            </a:pPr>
            <a:r>
              <a:rPr lang="en-US" sz="2400" smtClean="0"/>
              <a:t>    Cum </a:t>
            </a:r>
            <a:r>
              <a:rPr lang="en-US" sz="2400"/>
              <a:t>sui milites redirent, intellexit quis “maleficus” esset. Nonnulli homines anxie exspectabant ut cum Fidelio loquerentur. </a:t>
            </a:r>
          </a:p>
          <a:p>
            <a:pPr marL="0" indent="0">
              <a:buNone/>
            </a:pPr>
            <a:r>
              <a:rPr lang="en-US" sz="2400"/>
              <a:t>“Erat-ne maleficus Iesus?” rogavit Fidelius.</a:t>
            </a:r>
          </a:p>
          <a:p>
            <a:pPr marL="0" indent="0">
              <a:buNone/>
            </a:pPr>
            <a:r>
              <a:rPr lang="en-US"/>
              <a:t> </a:t>
            </a:r>
          </a:p>
          <a:p>
            <a:pPr>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334000"/>
          </a:xfrm>
        </p:spPr>
        <p:txBody>
          <a:bodyPr/>
          <a:lstStyle/>
          <a:p>
            <a:pPr marL="0" indent="0">
              <a:buNone/>
            </a:pPr>
            <a:r>
              <a:rPr lang="en-US" sz="2400" smtClean="0"/>
              <a:t>   “</a:t>
            </a:r>
            <a:r>
              <a:rPr lang="en-US" sz="2400"/>
              <a:t>Ita vero,” responderunt. “Iudas, unus e discipulis Iesūs, nos recte ad Eum duxit.” </a:t>
            </a:r>
          </a:p>
          <a:p>
            <a:pPr marL="0" indent="0">
              <a:buNone/>
            </a:pPr>
            <a:r>
              <a:rPr lang="en-US" sz="2400" smtClean="0"/>
              <a:t>   “</a:t>
            </a:r>
            <a:r>
              <a:rPr lang="en-US" sz="2400"/>
              <a:t>Primum ad Marci patris domum iimus. Hic erat locus ubi cenam ederant. Sed ibi non erant;   itaque   Iudas   nos   duxit   ad   Hortum   Gethsemane.   Iudas   osculum   Iesui   in   genā   signo   nobis dedit,” inquit Quintus</a:t>
            </a:r>
            <a:r>
              <a:rPr lang="en-US" sz="2400" baseline="30000"/>
              <a:t>1</a:t>
            </a:r>
            <a:r>
              <a:rPr lang="en-US" sz="2400"/>
              <a:t>, qui in Capharnao erat, et nomina discipulorum scivit.</a:t>
            </a:r>
          </a:p>
          <a:p>
            <a:pPr marL="0" indent="0">
              <a:buNone/>
            </a:pPr>
            <a:r>
              <a:rPr lang="en-US" sz="2400"/>
              <a:t> </a:t>
            </a:r>
            <a:r>
              <a:rPr lang="en-US" sz="2400" smtClean="0"/>
              <a:t>   “Itaque Iudas Iesum prodidit,” </a:t>
            </a:r>
            <a:r>
              <a:rPr lang="en-US" sz="2400"/>
              <a:t>inquit Fidelius misere. “Iesum-ne ad villam </a:t>
            </a:r>
            <a:r>
              <a:rPr lang="en-US" sz="2400" smtClean="0"/>
              <a:t>Caiaphas movistis</a:t>
            </a:r>
            <a:r>
              <a:rPr lang="en-US" sz="2400"/>
              <a:t>?” rogavit.</a:t>
            </a:r>
          </a:p>
          <a:p>
            <a:pPr marL="0" indent="0">
              <a:buNone/>
            </a:pPr>
            <a:r>
              <a:rPr lang="en-US" sz="2400" smtClean="0"/>
              <a:t>   “</a:t>
            </a:r>
            <a:r>
              <a:rPr lang="en-US" sz="2400"/>
              <a:t>Eum movimus!” iterum responderunt</a:t>
            </a:r>
            <a:r>
              <a:rPr lang="en-US" sz="2400" smtClean="0"/>
              <a:t>.</a:t>
            </a:r>
            <a:br>
              <a:rPr lang="en-US" sz="2400" smtClean="0"/>
            </a:br>
            <a:r>
              <a:rPr lang="en-US" sz="2400"/>
              <a:t>Fidelius non scivit si Iesum adiuvare poterit, sed temptare voluit.</a:t>
            </a:r>
          </a:p>
          <a:p>
            <a:pPr marL="0" indent="0">
              <a:buNone/>
            </a:pPr>
            <a:endParaRPr lang="en-US" sz="2400"/>
          </a:p>
          <a:p>
            <a:pPr marL="0" indent="0">
              <a:buNone/>
            </a:pPr>
            <a:endParaRPr lang="en-US" sz="2400"/>
          </a:p>
          <a:p>
            <a:pPr marL="0" indent="0">
              <a:buNone/>
            </a:pPr>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181600"/>
          </a:xfrm>
        </p:spPr>
        <p:txBody>
          <a:bodyPr/>
          <a:lstStyle/>
          <a:p>
            <a:pPr marL="0" indent="0">
              <a:buNone/>
            </a:pPr>
            <a:r>
              <a:rPr lang="en-US" sz="2400" smtClean="0"/>
              <a:t>    Fidelius </a:t>
            </a:r>
            <a:r>
              <a:rPr lang="en-US" sz="2400"/>
              <a:t>a praesidio discessit et (ad) Bethaniam iit. Ad Lazari villam recte iit. Omnia quae acciderant Lazaro et Chuzae narravit</a:t>
            </a:r>
            <a:r>
              <a:rPr lang="en-US" sz="2400" smtClean="0"/>
              <a:t>.</a:t>
            </a:r>
          </a:p>
          <a:p>
            <a:pPr marL="0" indent="0">
              <a:buNone/>
            </a:pPr>
            <a:r>
              <a:rPr lang="en-US" sz="2400"/>
              <a:t> </a:t>
            </a:r>
            <a:r>
              <a:rPr lang="en-US" sz="2400" smtClean="0"/>
              <a:t>  </a:t>
            </a:r>
            <a:r>
              <a:rPr lang="en-US" sz="2400"/>
              <a:t>Lazarus inquit, “Ibo et inveniam Ioseph et Nicodemus. Fortasse adiuvare poterimus.”</a:t>
            </a:r>
          </a:p>
          <a:p>
            <a:pPr marL="0" indent="0">
              <a:buNone/>
            </a:pPr>
            <a:r>
              <a:rPr lang="en-US" sz="2400"/>
              <a:t>Chuza respondit, “Fideli, ego et tu ad Herodem ibimus.”</a:t>
            </a:r>
          </a:p>
          <a:p>
            <a:pPr marL="0" indent="0">
              <a:buNone/>
            </a:pPr>
            <a:r>
              <a:rPr lang="en-US" sz="2400" smtClean="0"/>
              <a:t>   Tum </a:t>
            </a:r>
            <a:r>
              <a:rPr lang="en-US" sz="2400"/>
              <a:t>aliis omnia narraverunt. Lazarus omnes esse anxios intellexit. Lazarus eis persuasit ut irent in urbem et manerent ad villam Marci patris.</a:t>
            </a:r>
          </a:p>
          <a:p>
            <a:pPr marL="0" indent="0">
              <a:buNone/>
            </a:pPr>
            <a:r>
              <a:rPr lang="en-US" sz="2400" smtClean="0"/>
              <a:t>   “</a:t>
            </a:r>
            <a:r>
              <a:rPr lang="en-US" sz="2400"/>
              <a:t>Exspectate pro nobis ibi. Veniemus ubi laborem confecerimus,” inquit Lazarus.</a:t>
            </a:r>
          </a:p>
          <a:p>
            <a:pPr marL="0" indent="0">
              <a:buNone/>
            </a:pPr>
            <a:r>
              <a:rPr lang="en-US" sz="2400" smtClean="0"/>
              <a:t>   Maria</a:t>
            </a:r>
            <a:r>
              <a:rPr lang="en-US" sz="2400"/>
              <a:t>, mater Ies</a:t>
            </a:r>
            <a:r>
              <a:rPr lang="en-US" sz="2000"/>
              <a:t>ū</a:t>
            </a:r>
            <a:r>
              <a:rPr lang="en-US" sz="2400"/>
              <a:t>s, misere sed etiam sollicite respondit, “Tempus Suum venit.”</a:t>
            </a:r>
          </a:p>
          <a:p>
            <a:pPr marL="0" indent="0">
              <a:buNone/>
            </a:pPr>
            <a:endParaRPr lang="en-US" sz="2400"/>
          </a:p>
          <a:p>
            <a:pPr>
              <a:buNone/>
            </a:pPr>
            <a:endParaRPr lang="en-US"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Scripture</a:t>
            </a:r>
          </a:p>
        </p:txBody>
      </p:sp>
      <p:sp>
        <p:nvSpPr>
          <p:cNvPr id="4099" name="Rectangle 3"/>
          <p:cNvSpPr>
            <a:spLocks noGrp="1" noChangeArrowheads="1"/>
          </p:cNvSpPr>
          <p:nvPr>
            <p:ph type="body" idx="1"/>
          </p:nvPr>
        </p:nvSpPr>
        <p:spPr/>
        <p:txBody>
          <a:bodyPr/>
          <a:lstStyle/>
          <a:p>
            <a:pPr>
              <a:buNone/>
            </a:pPr>
            <a:endParaRPr lang="it-IT" smtClean="0"/>
          </a:p>
          <a:p>
            <a:pPr>
              <a:buNone/>
            </a:pPr>
            <a:endParaRPr lang="it-IT" smtClean="0"/>
          </a:p>
          <a:p>
            <a:pPr>
              <a:buNone/>
            </a:pPr>
            <a:endParaRPr lang="it-IT" smtClean="0"/>
          </a:p>
          <a:p>
            <a:pPr algn="ctr">
              <a:buNone/>
            </a:pPr>
            <a:endParaRPr lang="it-IT" sz="3600" smtClean="0"/>
          </a:p>
          <a:p>
            <a:pPr algn="ctr">
              <a:buNone/>
            </a:pPr>
            <a:endParaRPr lang="en-US" sz="3600" smtClean="0"/>
          </a:p>
          <a:p>
            <a:pPr algn="ctr">
              <a:buNone/>
            </a:pPr>
            <a:r>
              <a:rPr lang="en-US" smtClean="0"/>
              <a:t>Galeam salutis assumite, </a:t>
            </a:r>
            <a:br>
              <a:rPr lang="en-US" smtClean="0"/>
            </a:br>
            <a:r>
              <a:rPr lang="en-US" smtClean="0"/>
              <a:t>et gladium Spiritus</a:t>
            </a:r>
          </a:p>
          <a:p>
            <a:pPr algn="ctr">
              <a:buNone/>
            </a:pPr>
            <a:r>
              <a:rPr lang="en-US" smtClean="0"/>
              <a:t>Quod est Verbum Dei.</a:t>
            </a:r>
          </a:p>
          <a:p>
            <a:pPr eaLnBrk="1" hangingPunct="1">
              <a:buNone/>
            </a:pPr>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0" y="1931670"/>
            <a:ext cx="1714500" cy="1714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Conjugate eo.</a:t>
            </a:r>
          </a:p>
        </p:txBody>
      </p:sp>
      <p:sp>
        <p:nvSpPr>
          <p:cNvPr id="6147" name="Rectangle 5"/>
          <p:cNvSpPr>
            <a:spLocks noGrp="1" noChangeArrowheads="1"/>
          </p:cNvSpPr>
          <p:nvPr>
            <p:ph type="body" sz="half" idx="1"/>
          </p:nvPr>
        </p:nvSpPr>
        <p:spPr>
          <a:xfrm>
            <a:off x="457200" y="1219200"/>
            <a:ext cx="8229600" cy="1143000"/>
          </a:xfrm>
        </p:spPr>
        <p:txBody>
          <a:bodyPr/>
          <a:lstStyle/>
          <a:p>
            <a:pPr eaLnBrk="1" hangingPunct="1">
              <a:buNone/>
            </a:pPr>
            <a:r>
              <a:rPr lang="en-US" smtClean="0"/>
              <a:t>Present, imperfect and future tense Indicative</a:t>
            </a:r>
          </a:p>
        </p:txBody>
      </p:sp>
      <p:graphicFrame>
        <p:nvGraphicFramePr>
          <p:cNvPr id="27733" name="Group 85"/>
          <p:cNvGraphicFramePr>
            <a:graphicFrameLocks noGrp="1"/>
          </p:cNvGraphicFramePr>
          <p:nvPr>
            <p:ph sz="half" idx="2"/>
          </p:nvPr>
        </p:nvGraphicFramePr>
        <p:xfrm>
          <a:off x="457200" y="3048000"/>
          <a:ext cx="8229600" cy="2286000"/>
        </p:xfrm>
        <a:graphic>
          <a:graphicData uri="http://schemas.openxmlformats.org/drawingml/2006/table">
            <a:tbl>
              <a:tblPr/>
              <a:tblGrid>
                <a:gridCol w="1371600"/>
                <a:gridCol w="1371600"/>
                <a:gridCol w="1371600"/>
                <a:gridCol w="1371600"/>
                <a:gridCol w="1371600"/>
                <a:gridCol w="1371600"/>
              </a:tblGrid>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eo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imus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ibamus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ibimus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eunt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More Indicatives</a:t>
            </a:r>
          </a:p>
        </p:txBody>
      </p:sp>
      <p:sp>
        <p:nvSpPr>
          <p:cNvPr id="7171" name="Rectangle 3"/>
          <p:cNvSpPr>
            <a:spLocks noGrp="1" noChangeArrowheads="1"/>
          </p:cNvSpPr>
          <p:nvPr>
            <p:ph type="body" idx="1"/>
          </p:nvPr>
        </p:nvSpPr>
        <p:spPr/>
        <p:txBody>
          <a:bodyPr/>
          <a:lstStyle/>
          <a:p>
            <a:pPr eaLnBrk="1" hangingPunct="1">
              <a:buNone/>
            </a:pPr>
            <a:r>
              <a:rPr lang="en-US" smtClean="0"/>
              <a:t> </a:t>
            </a:r>
          </a:p>
          <a:p>
            <a:pPr eaLnBrk="1" hangingPunct="1">
              <a:buNone/>
            </a:pPr>
            <a:r>
              <a:rPr lang="en-US" smtClean="0"/>
              <a:t>  Perfect, Pluperfect and Future Perfect Tenses</a:t>
            </a:r>
            <a:br>
              <a:rPr lang="en-US" smtClean="0"/>
            </a:br>
            <a:r>
              <a:rPr lang="en-US" smtClean="0"/>
              <a:t> Pronounce the first ‘i’ as a ‘y’.   Yee, Yisti, etc.</a:t>
            </a:r>
            <a:endParaRPr lang="en-US" dirty="0" smtClean="0"/>
          </a:p>
        </p:txBody>
      </p:sp>
      <p:graphicFrame>
        <p:nvGraphicFramePr>
          <p:cNvPr id="4" name="Table 3"/>
          <p:cNvGraphicFramePr>
            <a:graphicFrameLocks noGrp="1"/>
          </p:cNvGraphicFramePr>
          <p:nvPr/>
        </p:nvGraphicFramePr>
        <p:xfrm>
          <a:off x="838200" y="2819400"/>
          <a:ext cx="7315200" cy="2362200"/>
        </p:xfrm>
        <a:graphic>
          <a:graphicData uri="http://schemas.openxmlformats.org/drawingml/2006/table">
            <a:tbl>
              <a:tblPr firstRow="1" bandRow="1">
                <a:tableStyleId>{5C22544A-7EE6-4342-B048-85BDC9FD1C3A}</a:tableStyleId>
              </a:tblPr>
              <a:tblGrid>
                <a:gridCol w="1219200"/>
                <a:gridCol w="1219200"/>
                <a:gridCol w="1219200"/>
                <a:gridCol w="1295400"/>
                <a:gridCol w="1143000"/>
                <a:gridCol w="1219200"/>
              </a:tblGrid>
              <a:tr h="780176">
                <a:tc>
                  <a:txBody>
                    <a:bodyPr/>
                    <a:lstStyle/>
                    <a:p>
                      <a:r>
                        <a:rPr lang="en-US" sz="2200" smtClean="0"/>
                        <a:t>ii</a:t>
                      </a:r>
                      <a:endParaRPr lang="en-US" sz="2200"/>
                    </a:p>
                  </a:txBody>
                  <a:tcPr/>
                </a:tc>
                <a:tc>
                  <a:txBody>
                    <a:bodyPr/>
                    <a:lstStyle/>
                    <a:p>
                      <a:r>
                        <a:rPr lang="en-US" sz="2200" smtClean="0"/>
                        <a:t>iimus</a:t>
                      </a:r>
                      <a:endParaRPr lang="en-US" sz="2200"/>
                    </a:p>
                  </a:txBody>
                  <a:tcPr/>
                </a:tc>
                <a:tc>
                  <a:txBody>
                    <a:bodyPr/>
                    <a:lstStyle/>
                    <a:p>
                      <a:r>
                        <a:rPr lang="en-US" sz="2200" smtClean="0"/>
                        <a:t>ieram</a:t>
                      </a:r>
                      <a:endParaRPr lang="en-US" sz="2200"/>
                    </a:p>
                  </a:txBody>
                  <a:tcPr/>
                </a:tc>
                <a:tc>
                  <a:txBody>
                    <a:bodyPr/>
                    <a:lstStyle/>
                    <a:p>
                      <a:r>
                        <a:rPr lang="en-US" sz="2200" smtClean="0"/>
                        <a:t>ieramus</a:t>
                      </a:r>
                      <a:endParaRPr lang="en-US" sz="2200"/>
                    </a:p>
                  </a:txBody>
                  <a:tcPr/>
                </a:tc>
                <a:tc>
                  <a:txBody>
                    <a:bodyPr/>
                    <a:lstStyle/>
                    <a:p>
                      <a:r>
                        <a:rPr lang="en-US" sz="2200" smtClean="0"/>
                        <a:t>iero</a:t>
                      </a:r>
                      <a:endParaRPr lang="en-US" sz="2200"/>
                    </a:p>
                  </a:txBody>
                  <a:tcPr/>
                </a:tc>
                <a:tc>
                  <a:txBody>
                    <a:bodyPr/>
                    <a:lstStyle/>
                    <a:p>
                      <a:r>
                        <a:rPr lang="en-US" sz="2200" smtClean="0"/>
                        <a:t>ierimus</a:t>
                      </a:r>
                      <a:endParaRPr lang="en-US" sz="2200"/>
                    </a:p>
                  </a:txBody>
                  <a:tcPr/>
                </a:tc>
              </a:tr>
              <a:tr h="791012">
                <a:tc>
                  <a:txBody>
                    <a:bodyPr/>
                    <a:lstStyle/>
                    <a:p>
                      <a:r>
                        <a:rPr lang="en-US" sz="2800" smtClean="0"/>
                        <a:t>iisti</a:t>
                      </a:r>
                      <a:endParaRPr lang="en-US" sz="2800"/>
                    </a:p>
                  </a:txBody>
                  <a:tcPr/>
                </a:tc>
                <a:tc>
                  <a:txBody>
                    <a:bodyPr/>
                    <a:lstStyle/>
                    <a:p>
                      <a:r>
                        <a:rPr lang="en-US" sz="2800" smtClean="0"/>
                        <a:t>iistis</a:t>
                      </a:r>
                      <a:endParaRPr lang="en-US" sz="2800"/>
                    </a:p>
                  </a:txBody>
                  <a:tcPr/>
                </a:tc>
                <a:tc>
                  <a:txBody>
                    <a:bodyPr/>
                    <a:lstStyle/>
                    <a:p>
                      <a:r>
                        <a:rPr lang="en-US" sz="2800" smtClean="0"/>
                        <a:t>ieras</a:t>
                      </a:r>
                      <a:endParaRPr lang="en-US" sz="2800"/>
                    </a:p>
                  </a:txBody>
                  <a:tcPr/>
                </a:tc>
                <a:tc>
                  <a:txBody>
                    <a:bodyPr/>
                    <a:lstStyle/>
                    <a:p>
                      <a:r>
                        <a:rPr lang="en-US" sz="2800" smtClean="0"/>
                        <a:t>ieratis</a:t>
                      </a:r>
                      <a:endParaRPr lang="en-US" sz="2800"/>
                    </a:p>
                  </a:txBody>
                  <a:tcPr/>
                </a:tc>
                <a:tc>
                  <a:txBody>
                    <a:bodyPr/>
                    <a:lstStyle/>
                    <a:p>
                      <a:r>
                        <a:rPr lang="en-US" sz="2800" smtClean="0"/>
                        <a:t>ieris</a:t>
                      </a:r>
                      <a:endParaRPr lang="en-US" sz="2800"/>
                    </a:p>
                  </a:txBody>
                  <a:tcPr/>
                </a:tc>
                <a:tc>
                  <a:txBody>
                    <a:bodyPr/>
                    <a:lstStyle/>
                    <a:p>
                      <a:r>
                        <a:rPr lang="en-US" sz="2800" smtClean="0"/>
                        <a:t>ieritis</a:t>
                      </a:r>
                      <a:endParaRPr lang="en-US" sz="2800"/>
                    </a:p>
                  </a:txBody>
                  <a:tcPr/>
                </a:tc>
              </a:tr>
              <a:tr h="791012">
                <a:tc>
                  <a:txBody>
                    <a:bodyPr/>
                    <a:lstStyle/>
                    <a:p>
                      <a:r>
                        <a:rPr lang="en-US" sz="2800" smtClean="0"/>
                        <a:t>iit</a:t>
                      </a:r>
                      <a:endParaRPr lang="en-US" sz="2800"/>
                    </a:p>
                  </a:txBody>
                  <a:tcPr/>
                </a:tc>
                <a:tc>
                  <a:txBody>
                    <a:bodyPr/>
                    <a:lstStyle/>
                    <a:p>
                      <a:r>
                        <a:rPr lang="en-US" sz="2800" smtClean="0"/>
                        <a:t>ierunt</a:t>
                      </a:r>
                      <a:endParaRPr lang="en-US" sz="2800"/>
                    </a:p>
                  </a:txBody>
                  <a:tcPr/>
                </a:tc>
                <a:tc>
                  <a:txBody>
                    <a:bodyPr/>
                    <a:lstStyle/>
                    <a:p>
                      <a:r>
                        <a:rPr lang="en-US" sz="2800" smtClean="0"/>
                        <a:t>ierat</a:t>
                      </a:r>
                      <a:endParaRPr lang="en-US" sz="2800"/>
                    </a:p>
                  </a:txBody>
                  <a:tcPr/>
                </a:tc>
                <a:tc>
                  <a:txBody>
                    <a:bodyPr/>
                    <a:lstStyle/>
                    <a:p>
                      <a:r>
                        <a:rPr lang="en-US" sz="2800" smtClean="0"/>
                        <a:t>ierant</a:t>
                      </a:r>
                      <a:endParaRPr lang="en-US" sz="2800"/>
                    </a:p>
                  </a:txBody>
                  <a:tcPr/>
                </a:tc>
                <a:tc>
                  <a:txBody>
                    <a:bodyPr/>
                    <a:lstStyle/>
                    <a:p>
                      <a:r>
                        <a:rPr lang="en-US" sz="2800" smtClean="0"/>
                        <a:t>ierit</a:t>
                      </a:r>
                      <a:endParaRPr lang="en-US" sz="2800"/>
                    </a:p>
                  </a:txBody>
                  <a:tcPr/>
                </a:tc>
                <a:tc>
                  <a:txBody>
                    <a:bodyPr/>
                    <a:lstStyle/>
                    <a:p>
                      <a:r>
                        <a:rPr lang="en-US" sz="2800" smtClean="0"/>
                        <a:t>ierint</a:t>
                      </a:r>
                      <a:endParaRPr lang="en-US" sz="280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7924800" cy="1066800"/>
          </a:xfrm>
        </p:spPr>
        <p:txBody>
          <a:bodyPr/>
          <a:lstStyle/>
          <a:p>
            <a:pPr eaLnBrk="1" hangingPunct="1"/>
            <a:r>
              <a:rPr lang="en-US" smtClean="0"/>
              <a:t>Subjunctives</a:t>
            </a:r>
            <a:endParaRPr lang="en-US" dirty="0" smtClean="0"/>
          </a:p>
        </p:txBody>
      </p:sp>
      <p:sp>
        <p:nvSpPr>
          <p:cNvPr id="8195"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smtClean="0"/>
          </a:p>
          <a:p>
            <a:pPr eaLnBrk="1" hangingPunct="1">
              <a:buNone/>
            </a:pPr>
            <a:endParaRPr lang="en-US" dirty="0" smtClean="0"/>
          </a:p>
        </p:txBody>
      </p:sp>
      <p:graphicFrame>
        <p:nvGraphicFramePr>
          <p:cNvPr id="5" name="Table 4"/>
          <p:cNvGraphicFramePr>
            <a:graphicFrameLocks noGrp="1"/>
          </p:cNvGraphicFramePr>
          <p:nvPr/>
        </p:nvGraphicFramePr>
        <p:xfrm>
          <a:off x="0" y="2743200"/>
          <a:ext cx="8991600" cy="1280160"/>
        </p:xfrm>
        <a:graphic>
          <a:graphicData uri="http://schemas.openxmlformats.org/drawingml/2006/table">
            <a:tbl>
              <a:tblPr firstRow="1" bandRow="1">
                <a:tableStyleId>{5C22544A-7EE6-4342-B048-85BDC9FD1C3A}</a:tableStyleId>
              </a:tblPr>
              <a:tblGrid>
                <a:gridCol w="1123950"/>
                <a:gridCol w="1123950"/>
                <a:gridCol w="1123950"/>
                <a:gridCol w="1123950"/>
                <a:gridCol w="1123950"/>
                <a:gridCol w="1223415"/>
                <a:gridCol w="1024485"/>
                <a:gridCol w="1123950"/>
              </a:tblGrid>
              <a:tr h="370840">
                <a:tc>
                  <a:txBody>
                    <a:bodyPr/>
                    <a:lstStyle/>
                    <a:p>
                      <a:r>
                        <a:rPr lang="en-US" sz="2200" b="0" smtClean="0"/>
                        <a:t>eam</a:t>
                      </a:r>
                      <a:endParaRPr lang="en-US" sz="2200" b="0"/>
                    </a:p>
                  </a:txBody>
                  <a:tcPr/>
                </a:tc>
                <a:tc>
                  <a:txBody>
                    <a:bodyPr/>
                    <a:lstStyle/>
                    <a:p>
                      <a:r>
                        <a:rPr lang="en-US" sz="2200" b="0" smtClean="0"/>
                        <a:t>eamus</a:t>
                      </a:r>
                      <a:endParaRPr lang="en-US" sz="2200" b="0"/>
                    </a:p>
                  </a:txBody>
                  <a:tcPr/>
                </a:tc>
                <a:tc>
                  <a:txBody>
                    <a:bodyPr/>
                    <a:lstStyle/>
                    <a:p>
                      <a:r>
                        <a:rPr lang="en-US" sz="2200" b="0" smtClean="0"/>
                        <a:t>irem</a:t>
                      </a:r>
                      <a:endParaRPr lang="en-US" sz="2200" b="0"/>
                    </a:p>
                  </a:txBody>
                  <a:tcPr/>
                </a:tc>
                <a:tc>
                  <a:txBody>
                    <a:bodyPr/>
                    <a:lstStyle/>
                    <a:p>
                      <a:r>
                        <a:rPr lang="en-US" sz="2200" b="0" smtClean="0"/>
                        <a:t>iremus</a:t>
                      </a:r>
                      <a:endParaRPr lang="en-US" sz="2200" b="0"/>
                    </a:p>
                  </a:txBody>
                  <a:tcPr/>
                </a:tc>
                <a:tc>
                  <a:txBody>
                    <a:bodyPr/>
                    <a:lstStyle/>
                    <a:p>
                      <a:r>
                        <a:rPr lang="en-US" sz="2200" b="0" smtClean="0"/>
                        <a:t>ierim</a:t>
                      </a:r>
                      <a:endParaRPr lang="en-US" sz="2200" b="0"/>
                    </a:p>
                  </a:txBody>
                  <a:tcPr/>
                </a:tc>
                <a:tc>
                  <a:txBody>
                    <a:bodyPr/>
                    <a:lstStyle/>
                    <a:p>
                      <a:r>
                        <a:rPr lang="en-US" sz="2200" b="0" smtClean="0"/>
                        <a:t>ierimus</a:t>
                      </a:r>
                      <a:endParaRPr lang="en-US" sz="2200" b="0"/>
                    </a:p>
                  </a:txBody>
                  <a:tcPr/>
                </a:tc>
                <a:tc>
                  <a:txBody>
                    <a:bodyPr/>
                    <a:lstStyle/>
                    <a:p>
                      <a:r>
                        <a:rPr lang="en-US" sz="2200" b="0" smtClean="0"/>
                        <a:t>issem</a:t>
                      </a:r>
                      <a:endParaRPr lang="en-US" sz="2200" b="0"/>
                    </a:p>
                  </a:txBody>
                  <a:tcPr/>
                </a:tc>
                <a:tc>
                  <a:txBody>
                    <a:bodyPr/>
                    <a:lstStyle/>
                    <a:p>
                      <a:r>
                        <a:rPr lang="en-US" sz="2000" b="0" smtClean="0"/>
                        <a:t>issemus</a:t>
                      </a:r>
                      <a:endParaRPr lang="en-US" sz="2000" b="0"/>
                    </a:p>
                  </a:txBody>
                  <a:tcPr/>
                </a:tc>
              </a:tr>
              <a:tr h="370840">
                <a:tc>
                  <a:txBody>
                    <a:bodyPr/>
                    <a:lstStyle/>
                    <a:p>
                      <a:r>
                        <a:rPr lang="en-US" sz="2200" smtClean="0"/>
                        <a:t>eas</a:t>
                      </a:r>
                      <a:endParaRPr lang="en-US" sz="2200"/>
                    </a:p>
                  </a:txBody>
                  <a:tcPr/>
                </a:tc>
                <a:tc>
                  <a:txBody>
                    <a:bodyPr/>
                    <a:lstStyle/>
                    <a:p>
                      <a:r>
                        <a:rPr lang="en-US" sz="2200" smtClean="0"/>
                        <a:t>eatis</a:t>
                      </a:r>
                      <a:endParaRPr lang="en-US" sz="2200"/>
                    </a:p>
                  </a:txBody>
                  <a:tcPr/>
                </a:tc>
                <a:tc>
                  <a:txBody>
                    <a:bodyPr/>
                    <a:lstStyle/>
                    <a:p>
                      <a:r>
                        <a:rPr lang="en-US" sz="2200" smtClean="0"/>
                        <a:t>ires</a:t>
                      </a:r>
                      <a:endParaRPr lang="en-US" sz="2200"/>
                    </a:p>
                  </a:txBody>
                  <a:tcPr/>
                </a:tc>
                <a:tc>
                  <a:txBody>
                    <a:bodyPr/>
                    <a:lstStyle/>
                    <a:p>
                      <a:r>
                        <a:rPr lang="en-US" sz="2200" smtClean="0"/>
                        <a:t>iretis</a:t>
                      </a:r>
                      <a:endParaRPr lang="en-US" sz="2200"/>
                    </a:p>
                  </a:txBody>
                  <a:tcPr/>
                </a:tc>
                <a:tc>
                  <a:txBody>
                    <a:bodyPr/>
                    <a:lstStyle/>
                    <a:p>
                      <a:r>
                        <a:rPr lang="en-US" sz="2200" smtClean="0"/>
                        <a:t>ieris</a:t>
                      </a:r>
                      <a:endParaRPr lang="en-US" sz="2200"/>
                    </a:p>
                  </a:txBody>
                  <a:tcPr/>
                </a:tc>
                <a:tc>
                  <a:txBody>
                    <a:bodyPr/>
                    <a:lstStyle/>
                    <a:p>
                      <a:r>
                        <a:rPr lang="en-US" sz="2200" smtClean="0"/>
                        <a:t>ieritis</a:t>
                      </a:r>
                      <a:endParaRPr lang="en-US" sz="2200"/>
                    </a:p>
                  </a:txBody>
                  <a:tcPr/>
                </a:tc>
                <a:tc>
                  <a:txBody>
                    <a:bodyPr/>
                    <a:lstStyle/>
                    <a:p>
                      <a:r>
                        <a:rPr lang="en-US" sz="2200" smtClean="0"/>
                        <a:t>isses</a:t>
                      </a:r>
                      <a:endParaRPr lang="en-US" sz="2200"/>
                    </a:p>
                  </a:txBody>
                  <a:tcPr/>
                </a:tc>
                <a:tc>
                  <a:txBody>
                    <a:bodyPr/>
                    <a:lstStyle/>
                    <a:p>
                      <a:r>
                        <a:rPr lang="en-US" sz="2200" smtClean="0"/>
                        <a:t>issetis</a:t>
                      </a:r>
                      <a:endParaRPr lang="en-US" sz="2200"/>
                    </a:p>
                  </a:txBody>
                  <a:tcPr/>
                </a:tc>
              </a:tr>
              <a:tr h="370840">
                <a:tc>
                  <a:txBody>
                    <a:bodyPr/>
                    <a:lstStyle/>
                    <a:p>
                      <a:r>
                        <a:rPr lang="en-US" sz="2200" smtClean="0"/>
                        <a:t>eat</a:t>
                      </a:r>
                      <a:endParaRPr lang="en-US" sz="2200"/>
                    </a:p>
                  </a:txBody>
                  <a:tcPr/>
                </a:tc>
                <a:tc>
                  <a:txBody>
                    <a:bodyPr/>
                    <a:lstStyle/>
                    <a:p>
                      <a:r>
                        <a:rPr lang="en-US" sz="2200" smtClean="0"/>
                        <a:t>eant</a:t>
                      </a:r>
                      <a:endParaRPr lang="en-US" sz="2200"/>
                    </a:p>
                  </a:txBody>
                  <a:tcPr/>
                </a:tc>
                <a:tc>
                  <a:txBody>
                    <a:bodyPr/>
                    <a:lstStyle/>
                    <a:p>
                      <a:r>
                        <a:rPr lang="en-US" sz="2200" smtClean="0"/>
                        <a:t>iret</a:t>
                      </a:r>
                      <a:endParaRPr lang="en-US" sz="2200"/>
                    </a:p>
                  </a:txBody>
                  <a:tcPr/>
                </a:tc>
                <a:tc>
                  <a:txBody>
                    <a:bodyPr/>
                    <a:lstStyle/>
                    <a:p>
                      <a:r>
                        <a:rPr lang="en-US" sz="2200" smtClean="0"/>
                        <a:t>irent</a:t>
                      </a:r>
                      <a:endParaRPr lang="en-US" sz="2200"/>
                    </a:p>
                  </a:txBody>
                  <a:tcPr/>
                </a:tc>
                <a:tc>
                  <a:txBody>
                    <a:bodyPr/>
                    <a:lstStyle/>
                    <a:p>
                      <a:r>
                        <a:rPr lang="en-US" sz="2200" smtClean="0"/>
                        <a:t>ierit</a:t>
                      </a:r>
                      <a:endParaRPr lang="en-US" sz="2200"/>
                    </a:p>
                  </a:txBody>
                  <a:tcPr/>
                </a:tc>
                <a:tc>
                  <a:txBody>
                    <a:bodyPr/>
                    <a:lstStyle/>
                    <a:p>
                      <a:r>
                        <a:rPr lang="en-US" sz="2200" smtClean="0"/>
                        <a:t>ierint</a:t>
                      </a:r>
                      <a:endParaRPr lang="en-US" sz="2200"/>
                    </a:p>
                  </a:txBody>
                  <a:tcPr/>
                </a:tc>
                <a:tc>
                  <a:txBody>
                    <a:bodyPr/>
                    <a:lstStyle/>
                    <a:p>
                      <a:r>
                        <a:rPr lang="en-US" sz="2200" smtClean="0"/>
                        <a:t>isset</a:t>
                      </a:r>
                      <a:endParaRPr lang="en-US" sz="2200"/>
                    </a:p>
                  </a:txBody>
                  <a:tcPr/>
                </a:tc>
                <a:tc>
                  <a:txBody>
                    <a:bodyPr/>
                    <a:lstStyle/>
                    <a:p>
                      <a:r>
                        <a:rPr lang="en-US" sz="2200" smtClean="0"/>
                        <a:t>issent</a:t>
                      </a:r>
                      <a:endParaRPr lang="en-US" sz="2200"/>
                    </a:p>
                  </a:txBody>
                  <a:tcPr/>
                </a:tc>
              </a:tr>
            </a:tbl>
          </a:graphicData>
        </a:graphic>
      </p:graphicFrame>
      <p:pic>
        <p:nvPicPr>
          <p:cNvPr id="6" name="rg_hi" descr="http://t1.gstatic.com/images?q=tbn:ANd9GcQfJVt32hHGyO2JlLoytQwneGJHmWmD-si9NFgd_AP9nuqv8CyKRQ">
            <a:hlinkClick r:id="rId3"/>
          </p:cNvPr>
          <p:cNvPicPr/>
          <p:nvPr/>
        </p:nvPicPr>
        <p:blipFill>
          <a:blip r:embed="rId4" cstate="print"/>
          <a:srcRect/>
          <a:stretch>
            <a:fillRect/>
          </a:stretch>
        </p:blipFill>
        <p:spPr bwMode="auto">
          <a:xfrm>
            <a:off x="3429000" y="4572000"/>
            <a:ext cx="1962150" cy="15718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smtClean="0"/>
              <a:t>Review</a:t>
            </a:r>
          </a:p>
        </p:txBody>
      </p:sp>
      <p:sp>
        <p:nvSpPr>
          <p:cNvPr id="9219" name="Rectangle 8"/>
          <p:cNvSpPr>
            <a:spLocks noGrp="1" noChangeArrowheads="1"/>
          </p:cNvSpPr>
          <p:nvPr>
            <p:ph type="body" sz="half" idx="1"/>
          </p:nvPr>
        </p:nvSpPr>
        <p:spPr>
          <a:xfrm>
            <a:off x="457200" y="1219200"/>
            <a:ext cx="4037013" cy="4724400"/>
          </a:xfrm>
        </p:spPr>
        <p:txBody>
          <a:bodyPr/>
          <a:lstStyle/>
          <a:p>
            <a:pPr>
              <a:buNone/>
            </a:pPr>
            <a:r>
              <a:rPr lang="en-US" smtClean="0"/>
              <a:t>Locative:</a:t>
            </a:r>
          </a:p>
          <a:p>
            <a:pPr>
              <a:buNone/>
            </a:pPr>
            <a:r>
              <a:rPr lang="en-US" smtClean="0"/>
              <a:t>      Romae, at Rome</a:t>
            </a:r>
          </a:p>
          <a:p>
            <a:pPr>
              <a:buNone/>
            </a:pPr>
            <a:endParaRPr lang="en-US" smtClean="0"/>
          </a:p>
          <a:p>
            <a:pPr>
              <a:buNone/>
            </a:pPr>
            <a:r>
              <a:rPr lang="en-US" smtClean="0"/>
              <a:t>Acc. Place to Which</a:t>
            </a:r>
            <a:br>
              <a:rPr lang="en-US" smtClean="0"/>
            </a:br>
            <a:r>
              <a:rPr lang="en-US" smtClean="0"/>
              <a:t>   Romam, to Rome</a:t>
            </a:r>
          </a:p>
          <a:p>
            <a:pPr>
              <a:buNone/>
            </a:pPr>
            <a:endParaRPr lang="en-US" smtClean="0"/>
          </a:p>
          <a:p>
            <a:pPr>
              <a:buNone/>
            </a:pPr>
            <a:r>
              <a:rPr lang="en-US" smtClean="0"/>
              <a:t>Abl. Place from Which</a:t>
            </a:r>
          </a:p>
          <a:p>
            <a:pPr>
              <a:buNone/>
            </a:pPr>
            <a:r>
              <a:rPr lang="en-US" smtClean="0"/>
              <a:t>        Rom</a:t>
            </a:r>
            <a:r>
              <a:rPr lang="en-US" sz="2400" smtClean="0">
                <a:ea typeface="Verdana"/>
                <a:cs typeface="Verdana"/>
              </a:rPr>
              <a:t>ā</a:t>
            </a:r>
            <a:endParaRPr lang="en-US" sz="2400" dirty="0" smtClean="0"/>
          </a:p>
        </p:txBody>
      </p:sp>
      <p:pic>
        <p:nvPicPr>
          <p:cNvPr id="1026" name="Picture 2" descr="C:\Users\Customer\Desktop\MyPictures\photos\095.jpg"/>
          <p:cNvPicPr>
            <a:picLocks noChangeAspect="1" noChangeArrowheads="1"/>
          </p:cNvPicPr>
          <p:nvPr/>
        </p:nvPicPr>
        <p:blipFill>
          <a:blip r:embed="rId3" cstate="print"/>
          <a:srcRect/>
          <a:stretch>
            <a:fillRect/>
          </a:stretch>
        </p:blipFill>
        <p:spPr bwMode="auto">
          <a:xfrm>
            <a:off x="4800600" y="1524000"/>
            <a:ext cx="3243263" cy="43243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Vocabulary</a:t>
            </a:r>
          </a:p>
        </p:txBody>
      </p:sp>
      <p:sp>
        <p:nvSpPr>
          <p:cNvPr id="10243" name="Rectangle 3"/>
          <p:cNvSpPr>
            <a:spLocks noGrp="1" noChangeArrowheads="1"/>
          </p:cNvSpPr>
          <p:nvPr>
            <p:ph type="body" idx="1"/>
          </p:nvPr>
        </p:nvSpPr>
        <p:spPr/>
        <p:txBody>
          <a:bodyPr/>
          <a:lstStyle/>
          <a:p>
            <a:pPr>
              <a:buNone/>
            </a:pPr>
            <a:endParaRPr lang="en-US" smtClean="0"/>
          </a:p>
          <a:p>
            <a:pPr>
              <a:buNone/>
            </a:pPr>
            <a:r>
              <a:rPr lang="en-US" smtClean="0"/>
              <a:t>   senex		abeo		nascor</a:t>
            </a:r>
          </a:p>
          <a:p>
            <a:pPr>
              <a:buNone/>
            </a:pPr>
            <a:r>
              <a:rPr lang="en-US" smtClean="0"/>
              <a:t>   unigenitus		adeo		obeo  </a:t>
            </a:r>
            <a:br>
              <a:rPr lang="en-US" smtClean="0"/>
            </a:br>
            <a:r>
              <a:rPr lang="en-US" smtClean="0"/>
              <a:t>conventus		eo		pereo  </a:t>
            </a:r>
            <a:br>
              <a:rPr lang="en-US" smtClean="0"/>
            </a:br>
            <a:r>
              <a:rPr lang="en-US" smtClean="0"/>
              <a:t>rus			exeo		prodo</a:t>
            </a:r>
          </a:p>
          <a:p>
            <a:pPr>
              <a:buNone/>
            </a:pPr>
            <a:r>
              <a:rPr lang="en-US" smtClean="0"/>
              <a:t>   vulnus		ineo		redeo</a:t>
            </a:r>
          </a:p>
          <a:p>
            <a:pPr>
              <a:buNone/>
            </a:pPr>
            <a:r>
              <a:rPr lang="en-US" smtClean="0"/>
              <a:t>						transeo</a:t>
            </a:r>
            <a:endParaRPr lang="en-US" dirty="0" smtClean="0"/>
          </a:p>
        </p:txBody>
      </p:sp>
      <p:pic>
        <p:nvPicPr>
          <p:cNvPr id="4" name="rg_hi" descr="http://t0.gstatic.com/images?q=tbn:ANd9GcTJTSTz9FXIF0UXNqA3zPJKkZJVNlE_k_jcvhdsny7dwW0n5hZalQ">
            <a:hlinkClick r:id="rId3"/>
          </p:cNvPr>
          <p:cNvPicPr/>
          <p:nvPr/>
        </p:nvPicPr>
        <p:blipFill>
          <a:blip r:embed="rId4" cstate="print"/>
          <a:srcRect/>
          <a:stretch>
            <a:fillRect/>
          </a:stretch>
        </p:blipFill>
        <p:spPr bwMode="auto">
          <a:xfrm>
            <a:off x="6781800" y="1981200"/>
            <a:ext cx="1346200" cy="17949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Exercise A.</a:t>
            </a:r>
          </a:p>
        </p:txBody>
      </p:sp>
      <p:sp>
        <p:nvSpPr>
          <p:cNvPr id="11267" name="Rectangle 3"/>
          <p:cNvSpPr>
            <a:spLocks noGrp="1" noChangeArrowheads="1"/>
          </p:cNvSpPr>
          <p:nvPr>
            <p:ph type="body" idx="1"/>
          </p:nvPr>
        </p:nvSpPr>
        <p:spPr/>
        <p:txBody>
          <a:bodyPr/>
          <a:lstStyle/>
          <a:p>
            <a:pPr eaLnBrk="1" hangingPunct="1">
              <a:buNone/>
            </a:pPr>
            <a:endParaRPr lang="en-US" smtClean="0"/>
          </a:p>
          <a:p>
            <a:pPr eaLnBrk="1" hangingPunct="1">
              <a:buNone/>
            </a:pPr>
            <a:r>
              <a:rPr lang="en-US" b="1" smtClean="0"/>
              <a:t> </a:t>
            </a:r>
          </a:p>
          <a:p>
            <a:pPr eaLnBrk="1" hangingPunct="1">
              <a:buNone/>
            </a:pPr>
            <a:r>
              <a:rPr lang="en-US" smtClean="0"/>
              <a:t>  1. We shall go = future tense, 1/pl. </a:t>
            </a:r>
          </a:p>
          <a:p>
            <a:pPr>
              <a:buNone/>
            </a:pPr>
            <a:r>
              <a:rPr lang="en-US" smtClean="0"/>
              <a:t>           they were going.</a:t>
            </a:r>
          </a:p>
          <a:p>
            <a:pPr>
              <a:buNone/>
            </a:pPr>
            <a:endParaRPr lang="en-US" smtClean="0"/>
          </a:p>
          <a:p>
            <a:pPr>
              <a:buNone/>
            </a:pPr>
            <a:r>
              <a:rPr lang="en-US" smtClean="0"/>
              <a:t>      they were going = imperfect tense, 3/pl.</a:t>
            </a:r>
            <a:br>
              <a:rPr lang="en-US" smtClean="0"/>
            </a:br>
            <a:r>
              <a:rPr lang="en-US" smtClean="0"/>
              <a:t>        ibant</a:t>
            </a:r>
          </a:p>
          <a:p>
            <a:pPr>
              <a:buNone/>
            </a:pPr>
            <a:r>
              <a:rPr lang="en-US"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Exercise B.</a:t>
            </a:r>
          </a:p>
        </p:txBody>
      </p:sp>
      <p:sp>
        <p:nvSpPr>
          <p:cNvPr id="12291"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b="1" smtClean="0"/>
          </a:p>
          <a:p>
            <a:pPr eaLnBrk="1" hangingPunct="1">
              <a:buNone/>
            </a:pPr>
            <a:endParaRPr lang="en-US" smtClean="0"/>
          </a:p>
          <a:p>
            <a:pPr eaLnBrk="1" hangingPunct="1">
              <a:buNone/>
            </a:pPr>
            <a:r>
              <a:rPr lang="en-US" smtClean="0"/>
              <a:t>       1.  Volebat inire.</a:t>
            </a:r>
            <a:br>
              <a:rPr lang="en-US" smtClean="0"/>
            </a:br>
            <a:r>
              <a:rPr lang="en-US" smtClean="0"/>
              <a:t>          Volebat = imperfect, 3/s.</a:t>
            </a:r>
            <a:br>
              <a:rPr lang="en-US" smtClean="0"/>
            </a:br>
            <a:r>
              <a:rPr lang="en-US" smtClean="0"/>
              <a:t>           Inire = infinitive = to enter</a:t>
            </a:r>
          </a:p>
          <a:p>
            <a:pPr eaLnBrk="1" hangingPunct="1">
              <a:buNone/>
            </a:pPr>
            <a:endParaRPr lang="en-US" smtClean="0"/>
          </a:p>
          <a:p>
            <a:pPr eaLnBrk="1" hangingPunct="1">
              <a:buNone/>
            </a:pPr>
            <a:r>
              <a:rPr lang="en-US" smtClean="0"/>
              <a:t>         He wished to enter.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kHeritageMonthPr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27DE81-D45E-496F-810E-8BDAA9E19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GreekHeritageMonthPres</Template>
  <TotalTime>428</TotalTime>
  <Words>767</Words>
  <Application>Microsoft Office PowerPoint</Application>
  <PresentationFormat>On-screen Show (4:3)</PresentationFormat>
  <Paragraphs>170</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GreekHeritageMonthPres</vt:lpstr>
      <vt:lpstr>Romans</vt:lpstr>
      <vt:lpstr>Scripture</vt:lpstr>
      <vt:lpstr>Conjugate eo.</vt:lpstr>
      <vt:lpstr>More Indicatives</vt:lpstr>
      <vt:lpstr>Subjunctives</vt:lpstr>
      <vt:lpstr>Review</vt:lpstr>
      <vt:lpstr>Vocabulary</vt:lpstr>
      <vt:lpstr>Exercise A.</vt:lpstr>
      <vt:lpstr>Exercise B.</vt:lpstr>
      <vt:lpstr>Exercise C.</vt:lpstr>
      <vt:lpstr> The Gospel</vt:lpstr>
      <vt:lpstr> Trade</vt:lpstr>
      <vt:lpstr>Good Samaritan</vt:lpstr>
      <vt:lpstr>Good Samaritan </vt:lpstr>
      <vt:lpstr>Reading Lesson</vt:lpstr>
      <vt:lpstr>Reading Lesson</vt:lpstr>
      <vt:lpstr>Reading Lesson</vt:lpstr>
      <vt:lpstr>Reading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Customer</dc:creator>
  <cp:lastModifiedBy>Owner</cp:lastModifiedBy>
  <cp:revision>35</cp:revision>
  <dcterms:created xsi:type="dcterms:W3CDTF">2011-01-18T05:53:26Z</dcterms:created>
  <dcterms:modified xsi:type="dcterms:W3CDTF">2019-06-11T17:23:46Z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TC102308681033</vt:lpwstr>
  </property>
</Properties>
</file>