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5"/>
  </p:notesMasterIdLst>
  <p:sldIdLst>
    <p:sldId id="256" r:id="rId2"/>
    <p:sldId id="265" r:id="rId3"/>
    <p:sldId id="277" r:id="rId4"/>
    <p:sldId id="307" r:id="rId5"/>
    <p:sldId id="308" r:id="rId6"/>
    <p:sldId id="309" r:id="rId7"/>
    <p:sldId id="296" r:id="rId8"/>
    <p:sldId id="297" r:id="rId9"/>
    <p:sldId id="261" r:id="rId10"/>
    <p:sldId id="267" r:id="rId11"/>
    <p:sldId id="278" r:id="rId12"/>
    <p:sldId id="290" r:id="rId13"/>
    <p:sldId id="269" r:id="rId14"/>
    <p:sldId id="310" r:id="rId15"/>
    <p:sldId id="268" r:id="rId16"/>
    <p:sldId id="303" r:id="rId17"/>
    <p:sldId id="298" r:id="rId18"/>
    <p:sldId id="276" r:id="rId19"/>
    <p:sldId id="291" r:id="rId20"/>
    <p:sldId id="292" r:id="rId21"/>
    <p:sldId id="293" r:id="rId22"/>
    <p:sldId id="294" r:id="rId23"/>
    <p:sldId id="295"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800000"/>
    <a:srgbClr val="663300"/>
    <a:srgbClr val="BEAB9C"/>
    <a:srgbClr val="CC9900"/>
    <a:srgbClr val="FFFFFF"/>
    <a:srgbClr val="4F4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0" autoAdjust="0"/>
    <p:restoredTop sz="94731" autoAdjust="0"/>
  </p:normalViewPr>
  <p:slideViewPr>
    <p:cSldViewPr>
      <p:cViewPr varScale="1">
        <p:scale>
          <a:sx n="75" d="100"/>
          <a:sy n="75" d="100"/>
        </p:scale>
        <p:origin x="-576" y="-102"/>
      </p:cViewPr>
      <p:guideLst>
        <p:guide orient="horz" pos="2160"/>
        <p:guide pos="2880"/>
      </p:guideLst>
    </p:cSldViewPr>
  </p:slideViewPr>
  <p:outlineViewPr>
    <p:cViewPr>
      <p:scale>
        <a:sx n="33" d="100"/>
        <a:sy n="33" d="100"/>
      </p:scale>
      <p:origin x="0" y="104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577B67-16D3-4A8A-B2C7-2E5F27D113C3}"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5EA44CEB-E226-4E84-BC95-40F06D01570E}">
      <dgm:prSet phldrT="[Text]"/>
      <dgm:spPr/>
      <dgm:t>
        <a:bodyPr/>
        <a:lstStyle/>
        <a:p>
          <a:r>
            <a:rPr lang="en-US" smtClean="0"/>
            <a:t>hortaberis</a:t>
          </a:r>
          <a:endParaRPr lang="en-US"/>
        </a:p>
      </dgm:t>
    </dgm:pt>
    <dgm:pt modelId="{71B9B781-E80A-4DE1-84AD-7938FF015AF7}" type="parTrans" cxnId="{BEE5A9D8-9231-43AD-A7DA-877FD1A4EF98}">
      <dgm:prSet/>
      <dgm:spPr/>
      <dgm:t>
        <a:bodyPr/>
        <a:lstStyle/>
        <a:p>
          <a:endParaRPr lang="en-US"/>
        </a:p>
      </dgm:t>
    </dgm:pt>
    <dgm:pt modelId="{28E8EEBE-2F0A-4525-8B16-CC7325BD42E2}" type="sibTrans" cxnId="{BEE5A9D8-9231-43AD-A7DA-877FD1A4EF98}">
      <dgm:prSet/>
      <dgm:spPr/>
      <dgm:t>
        <a:bodyPr/>
        <a:lstStyle/>
        <a:p>
          <a:endParaRPr lang="en-US"/>
        </a:p>
      </dgm:t>
    </dgm:pt>
    <dgm:pt modelId="{525B9042-DEE4-486D-AFDB-909C74F0EB12}">
      <dgm:prSet phldrT="[Text]"/>
      <dgm:spPr/>
      <dgm:t>
        <a:bodyPr/>
        <a:lstStyle/>
        <a:p>
          <a:r>
            <a:rPr lang="en-US" smtClean="0"/>
            <a:t>Is it deponent?</a:t>
          </a:r>
          <a:endParaRPr lang="en-US"/>
        </a:p>
      </dgm:t>
    </dgm:pt>
    <dgm:pt modelId="{750FB30F-D498-41D1-9C0C-8A08CE921045}" type="parTrans" cxnId="{CE354574-1D4E-457E-9551-76A47B06560A}">
      <dgm:prSet/>
      <dgm:spPr/>
      <dgm:t>
        <a:bodyPr/>
        <a:lstStyle/>
        <a:p>
          <a:endParaRPr lang="en-US"/>
        </a:p>
      </dgm:t>
    </dgm:pt>
    <dgm:pt modelId="{0CB69DCE-30AD-41B0-B6E6-7ACAC74BA1FF}" type="sibTrans" cxnId="{CE354574-1D4E-457E-9551-76A47B06560A}">
      <dgm:prSet/>
      <dgm:spPr/>
      <dgm:t>
        <a:bodyPr/>
        <a:lstStyle/>
        <a:p>
          <a:endParaRPr lang="en-US"/>
        </a:p>
      </dgm:t>
    </dgm:pt>
    <dgm:pt modelId="{C5C5A3FF-72A5-44B3-86E3-70024289D768}">
      <dgm:prSet phldrT="[Text]"/>
      <dgm:spPr/>
      <dgm:t>
        <a:bodyPr/>
        <a:lstStyle/>
        <a:p>
          <a:r>
            <a:rPr lang="en-US" smtClean="0"/>
            <a:t>What is the ending?  2</a:t>
          </a:r>
          <a:r>
            <a:rPr lang="en-US" baseline="30000" smtClean="0"/>
            <a:t>nd</a:t>
          </a:r>
          <a:r>
            <a:rPr lang="en-US" smtClean="0"/>
            <a:t> sing.</a:t>
          </a:r>
          <a:endParaRPr lang="en-US"/>
        </a:p>
      </dgm:t>
    </dgm:pt>
    <dgm:pt modelId="{199A08DE-7A29-47ED-8DBD-BD3B50042868}" type="parTrans" cxnId="{97EC8721-A83F-453C-ABC3-30403B9037CC}">
      <dgm:prSet/>
      <dgm:spPr/>
      <dgm:t>
        <a:bodyPr/>
        <a:lstStyle/>
        <a:p>
          <a:endParaRPr lang="en-US"/>
        </a:p>
      </dgm:t>
    </dgm:pt>
    <dgm:pt modelId="{5FAF7B45-00D3-4FB3-A05E-E86EE51734D6}" type="sibTrans" cxnId="{97EC8721-A83F-453C-ABC3-30403B9037CC}">
      <dgm:prSet/>
      <dgm:spPr/>
      <dgm:t>
        <a:bodyPr/>
        <a:lstStyle/>
        <a:p>
          <a:endParaRPr lang="en-US"/>
        </a:p>
      </dgm:t>
    </dgm:pt>
    <dgm:pt modelId="{5AE8FAC9-5303-4526-AB4A-1814AE0E5244}">
      <dgm:prSet/>
      <dgm:spPr/>
      <dgm:t>
        <a:bodyPr/>
        <a:lstStyle/>
        <a:p>
          <a:pPr rtl="0"/>
          <a:r>
            <a:rPr lang="en-US" smtClean="0"/>
            <a:t>In what tense is it?  Imperfect</a:t>
          </a:r>
          <a:endParaRPr lang="en-US"/>
        </a:p>
      </dgm:t>
    </dgm:pt>
    <dgm:pt modelId="{6C0C061B-9576-4267-8096-D0CBFC5A9FBB}" type="parTrans" cxnId="{A9610193-EBF0-4FBB-95BF-B74C2B7CBD5C}">
      <dgm:prSet/>
      <dgm:spPr/>
      <dgm:t>
        <a:bodyPr/>
        <a:lstStyle/>
        <a:p>
          <a:endParaRPr lang="en-US"/>
        </a:p>
      </dgm:t>
    </dgm:pt>
    <dgm:pt modelId="{BF60458A-CBDC-422E-880C-1E91BA412B9D}" type="sibTrans" cxnId="{A9610193-EBF0-4FBB-95BF-B74C2B7CBD5C}">
      <dgm:prSet/>
      <dgm:spPr/>
      <dgm:t>
        <a:bodyPr/>
        <a:lstStyle/>
        <a:p>
          <a:endParaRPr lang="en-US"/>
        </a:p>
      </dgm:t>
    </dgm:pt>
    <dgm:pt modelId="{41985421-ABF8-4ED6-8576-8132B21D32DA}">
      <dgm:prSet/>
      <dgm:spPr/>
      <dgm:t>
        <a:bodyPr/>
        <a:lstStyle/>
        <a:p>
          <a:pPr rtl="0"/>
          <a:r>
            <a:rPr lang="en-US" smtClean="0"/>
            <a:t>You were encouraging</a:t>
          </a:r>
          <a:endParaRPr lang="en-US"/>
        </a:p>
      </dgm:t>
    </dgm:pt>
    <dgm:pt modelId="{97BFADD1-8EE6-49A4-B195-9C64354D39D7}" type="parTrans" cxnId="{D8015471-8096-4351-ACDD-01896BECB5BE}">
      <dgm:prSet/>
      <dgm:spPr/>
      <dgm:t>
        <a:bodyPr/>
        <a:lstStyle/>
        <a:p>
          <a:endParaRPr lang="en-US"/>
        </a:p>
      </dgm:t>
    </dgm:pt>
    <dgm:pt modelId="{6BD7887D-5A49-4D17-AC4F-F4C5EA79A561}" type="sibTrans" cxnId="{D8015471-8096-4351-ACDD-01896BECB5BE}">
      <dgm:prSet/>
      <dgm:spPr/>
      <dgm:t>
        <a:bodyPr/>
        <a:lstStyle/>
        <a:p>
          <a:endParaRPr lang="en-US"/>
        </a:p>
      </dgm:t>
    </dgm:pt>
    <dgm:pt modelId="{3770F2E5-E099-4CE5-85B8-4EB28F3B62FE}" type="pres">
      <dgm:prSet presAssocID="{C7577B67-16D3-4A8A-B2C7-2E5F27D113C3}" presName="compositeShape" presStyleCnt="0">
        <dgm:presLayoutVars>
          <dgm:dir/>
          <dgm:resizeHandles/>
        </dgm:presLayoutVars>
      </dgm:prSet>
      <dgm:spPr/>
      <dgm:t>
        <a:bodyPr/>
        <a:lstStyle/>
        <a:p>
          <a:endParaRPr lang="en-US"/>
        </a:p>
      </dgm:t>
    </dgm:pt>
    <dgm:pt modelId="{61B7DA3A-1210-4D9E-B064-F26D5D91C32C}" type="pres">
      <dgm:prSet presAssocID="{C7577B67-16D3-4A8A-B2C7-2E5F27D113C3}" presName="pyramid" presStyleLbl="node1" presStyleIdx="0" presStyleCnt="1" custLinFactNeighborX="33125"/>
      <dgm:spPr>
        <a:solidFill>
          <a:srgbClr val="002060"/>
        </a:solidFill>
      </dgm:spPr>
    </dgm:pt>
    <dgm:pt modelId="{FB76C21A-C80A-48E6-A2DE-997DD683B516}" type="pres">
      <dgm:prSet presAssocID="{C7577B67-16D3-4A8A-B2C7-2E5F27D113C3}" presName="theList" presStyleCnt="0"/>
      <dgm:spPr/>
    </dgm:pt>
    <dgm:pt modelId="{A06D12E3-9C8D-41B1-8BD4-FF5E3CB0B130}" type="pres">
      <dgm:prSet presAssocID="{5EA44CEB-E226-4E84-BC95-40F06D01570E}" presName="aNode" presStyleLbl="fgAcc1" presStyleIdx="0" presStyleCnt="5">
        <dgm:presLayoutVars>
          <dgm:bulletEnabled val="1"/>
        </dgm:presLayoutVars>
      </dgm:prSet>
      <dgm:spPr/>
      <dgm:t>
        <a:bodyPr/>
        <a:lstStyle/>
        <a:p>
          <a:endParaRPr lang="en-US"/>
        </a:p>
      </dgm:t>
    </dgm:pt>
    <dgm:pt modelId="{734712D4-192A-41D0-AB8E-149313A31596}" type="pres">
      <dgm:prSet presAssocID="{5EA44CEB-E226-4E84-BC95-40F06D01570E}" presName="aSpace" presStyleCnt="0"/>
      <dgm:spPr/>
    </dgm:pt>
    <dgm:pt modelId="{5C886DA9-A2A6-4E61-8662-A0BBE9ACDBF1}" type="pres">
      <dgm:prSet presAssocID="{525B9042-DEE4-486D-AFDB-909C74F0EB12}" presName="aNode" presStyleLbl="fgAcc1" presStyleIdx="1" presStyleCnt="5">
        <dgm:presLayoutVars>
          <dgm:bulletEnabled val="1"/>
        </dgm:presLayoutVars>
      </dgm:prSet>
      <dgm:spPr/>
      <dgm:t>
        <a:bodyPr/>
        <a:lstStyle/>
        <a:p>
          <a:endParaRPr lang="en-US"/>
        </a:p>
      </dgm:t>
    </dgm:pt>
    <dgm:pt modelId="{80275F44-21D9-4A8F-98B5-84536E76D772}" type="pres">
      <dgm:prSet presAssocID="{525B9042-DEE4-486D-AFDB-909C74F0EB12}" presName="aSpace" presStyleCnt="0"/>
      <dgm:spPr/>
    </dgm:pt>
    <dgm:pt modelId="{4649B71E-A014-4336-B763-20C4B69EDE55}" type="pres">
      <dgm:prSet presAssocID="{C5C5A3FF-72A5-44B3-86E3-70024289D768}" presName="aNode" presStyleLbl="fgAcc1" presStyleIdx="2" presStyleCnt="5">
        <dgm:presLayoutVars>
          <dgm:bulletEnabled val="1"/>
        </dgm:presLayoutVars>
      </dgm:prSet>
      <dgm:spPr/>
      <dgm:t>
        <a:bodyPr/>
        <a:lstStyle/>
        <a:p>
          <a:endParaRPr lang="en-US"/>
        </a:p>
      </dgm:t>
    </dgm:pt>
    <dgm:pt modelId="{C443E438-5B90-4877-9E77-F896F368D5E5}" type="pres">
      <dgm:prSet presAssocID="{C5C5A3FF-72A5-44B3-86E3-70024289D768}" presName="aSpace" presStyleCnt="0"/>
      <dgm:spPr/>
    </dgm:pt>
    <dgm:pt modelId="{13524446-2DA8-4135-BA52-99A29A7517BA}" type="pres">
      <dgm:prSet presAssocID="{5AE8FAC9-5303-4526-AB4A-1814AE0E5244}" presName="aNode" presStyleLbl="fgAcc1" presStyleIdx="3" presStyleCnt="5">
        <dgm:presLayoutVars>
          <dgm:bulletEnabled val="1"/>
        </dgm:presLayoutVars>
      </dgm:prSet>
      <dgm:spPr/>
      <dgm:t>
        <a:bodyPr/>
        <a:lstStyle/>
        <a:p>
          <a:endParaRPr lang="en-US"/>
        </a:p>
      </dgm:t>
    </dgm:pt>
    <dgm:pt modelId="{9B5AD9D7-6042-4114-A53F-651FC976E597}" type="pres">
      <dgm:prSet presAssocID="{5AE8FAC9-5303-4526-AB4A-1814AE0E5244}" presName="aSpace" presStyleCnt="0"/>
      <dgm:spPr/>
    </dgm:pt>
    <dgm:pt modelId="{373ABFEA-3783-46D9-AEDC-7CA5B942EE92}" type="pres">
      <dgm:prSet presAssocID="{41985421-ABF8-4ED6-8576-8132B21D32DA}" presName="aNode" presStyleLbl="fgAcc1" presStyleIdx="4" presStyleCnt="5">
        <dgm:presLayoutVars>
          <dgm:bulletEnabled val="1"/>
        </dgm:presLayoutVars>
      </dgm:prSet>
      <dgm:spPr/>
      <dgm:t>
        <a:bodyPr/>
        <a:lstStyle/>
        <a:p>
          <a:endParaRPr lang="en-US"/>
        </a:p>
      </dgm:t>
    </dgm:pt>
    <dgm:pt modelId="{E7B2B8D8-8318-421C-BB55-939D3FA8EAF1}" type="pres">
      <dgm:prSet presAssocID="{41985421-ABF8-4ED6-8576-8132B21D32DA}" presName="aSpace" presStyleCnt="0"/>
      <dgm:spPr/>
    </dgm:pt>
  </dgm:ptLst>
  <dgm:cxnLst>
    <dgm:cxn modelId="{E8C7B963-F9A0-4CDF-974F-9668B9BB41D6}" type="presOf" srcId="{C7577B67-16D3-4A8A-B2C7-2E5F27D113C3}" destId="{3770F2E5-E099-4CE5-85B8-4EB28F3B62FE}" srcOrd="0" destOrd="0" presId="urn:microsoft.com/office/officeart/2005/8/layout/pyramid2"/>
    <dgm:cxn modelId="{CE354574-1D4E-457E-9551-76A47B06560A}" srcId="{C7577B67-16D3-4A8A-B2C7-2E5F27D113C3}" destId="{525B9042-DEE4-486D-AFDB-909C74F0EB12}" srcOrd="1" destOrd="0" parTransId="{750FB30F-D498-41D1-9C0C-8A08CE921045}" sibTransId="{0CB69DCE-30AD-41B0-B6E6-7ACAC74BA1FF}"/>
    <dgm:cxn modelId="{BEE5A9D8-9231-43AD-A7DA-877FD1A4EF98}" srcId="{C7577B67-16D3-4A8A-B2C7-2E5F27D113C3}" destId="{5EA44CEB-E226-4E84-BC95-40F06D01570E}" srcOrd="0" destOrd="0" parTransId="{71B9B781-E80A-4DE1-84AD-7938FF015AF7}" sibTransId="{28E8EEBE-2F0A-4525-8B16-CC7325BD42E2}"/>
    <dgm:cxn modelId="{F9ED37B2-6FC8-4F7D-A0E0-85E7B5D2A965}" type="presOf" srcId="{C5C5A3FF-72A5-44B3-86E3-70024289D768}" destId="{4649B71E-A014-4336-B763-20C4B69EDE55}" srcOrd="0" destOrd="0" presId="urn:microsoft.com/office/officeart/2005/8/layout/pyramid2"/>
    <dgm:cxn modelId="{97EC8721-A83F-453C-ABC3-30403B9037CC}" srcId="{C7577B67-16D3-4A8A-B2C7-2E5F27D113C3}" destId="{C5C5A3FF-72A5-44B3-86E3-70024289D768}" srcOrd="2" destOrd="0" parTransId="{199A08DE-7A29-47ED-8DBD-BD3B50042868}" sibTransId="{5FAF7B45-00D3-4FB3-A05E-E86EE51734D6}"/>
    <dgm:cxn modelId="{8EE5CF09-127C-4C27-B9F8-9E513C177110}" type="presOf" srcId="{41985421-ABF8-4ED6-8576-8132B21D32DA}" destId="{373ABFEA-3783-46D9-AEDC-7CA5B942EE92}" srcOrd="0" destOrd="0" presId="urn:microsoft.com/office/officeart/2005/8/layout/pyramid2"/>
    <dgm:cxn modelId="{D8015471-8096-4351-ACDD-01896BECB5BE}" srcId="{C7577B67-16D3-4A8A-B2C7-2E5F27D113C3}" destId="{41985421-ABF8-4ED6-8576-8132B21D32DA}" srcOrd="4" destOrd="0" parTransId="{97BFADD1-8EE6-49A4-B195-9C64354D39D7}" sibTransId="{6BD7887D-5A49-4D17-AC4F-F4C5EA79A561}"/>
    <dgm:cxn modelId="{5567D4CD-7898-448A-8EDC-202F2C72D402}" type="presOf" srcId="{5EA44CEB-E226-4E84-BC95-40F06D01570E}" destId="{A06D12E3-9C8D-41B1-8BD4-FF5E3CB0B130}" srcOrd="0" destOrd="0" presId="urn:microsoft.com/office/officeart/2005/8/layout/pyramid2"/>
    <dgm:cxn modelId="{DF0B1D41-DF54-40C6-B25A-1653D1CDA438}" type="presOf" srcId="{5AE8FAC9-5303-4526-AB4A-1814AE0E5244}" destId="{13524446-2DA8-4135-BA52-99A29A7517BA}" srcOrd="0" destOrd="0" presId="urn:microsoft.com/office/officeart/2005/8/layout/pyramid2"/>
    <dgm:cxn modelId="{7FA0CFDD-629A-4B94-98D9-44B8AFA6629D}" type="presOf" srcId="{525B9042-DEE4-486D-AFDB-909C74F0EB12}" destId="{5C886DA9-A2A6-4E61-8662-A0BBE9ACDBF1}" srcOrd="0" destOrd="0" presId="urn:microsoft.com/office/officeart/2005/8/layout/pyramid2"/>
    <dgm:cxn modelId="{A9610193-EBF0-4FBB-95BF-B74C2B7CBD5C}" srcId="{C7577B67-16D3-4A8A-B2C7-2E5F27D113C3}" destId="{5AE8FAC9-5303-4526-AB4A-1814AE0E5244}" srcOrd="3" destOrd="0" parTransId="{6C0C061B-9576-4267-8096-D0CBFC5A9FBB}" sibTransId="{BF60458A-CBDC-422E-880C-1E91BA412B9D}"/>
    <dgm:cxn modelId="{A61146CF-1EF1-4AA5-987E-2601F42F6124}" type="presParOf" srcId="{3770F2E5-E099-4CE5-85B8-4EB28F3B62FE}" destId="{61B7DA3A-1210-4D9E-B064-F26D5D91C32C}" srcOrd="0" destOrd="0" presId="urn:microsoft.com/office/officeart/2005/8/layout/pyramid2"/>
    <dgm:cxn modelId="{3AB234CC-8144-4D87-A922-06627B73B1C1}" type="presParOf" srcId="{3770F2E5-E099-4CE5-85B8-4EB28F3B62FE}" destId="{FB76C21A-C80A-48E6-A2DE-997DD683B516}" srcOrd="1" destOrd="0" presId="urn:microsoft.com/office/officeart/2005/8/layout/pyramid2"/>
    <dgm:cxn modelId="{937D68A1-2C1A-4CB8-9D2C-11F9F9B7739C}" type="presParOf" srcId="{FB76C21A-C80A-48E6-A2DE-997DD683B516}" destId="{A06D12E3-9C8D-41B1-8BD4-FF5E3CB0B130}" srcOrd="0" destOrd="0" presId="urn:microsoft.com/office/officeart/2005/8/layout/pyramid2"/>
    <dgm:cxn modelId="{EC1225D9-8B70-488F-A855-2EC7D4B77B35}" type="presParOf" srcId="{FB76C21A-C80A-48E6-A2DE-997DD683B516}" destId="{734712D4-192A-41D0-AB8E-149313A31596}" srcOrd="1" destOrd="0" presId="urn:microsoft.com/office/officeart/2005/8/layout/pyramid2"/>
    <dgm:cxn modelId="{C149D499-2D9D-473C-BF03-6C35F39737A6}" type="presParOf" srcId="{FB76C21A-C80A-48E6-A2DE-997DD683B516}" destId="{5C886DA9-A2A6-4E61-8662-A0BBE9ACDBF1}" srcOrd="2" destOrd="0" presId="urn:microsoft.com/office/officeart/2005/8/layout/pyramid2"/>
    <dgm:cxn modelId="{C82A8E95-E6D1-4487-A6EC-5AEE85B1D181}" type="presParOf" srcId="{FB76C21A-C80A-48E6-A2DE-997DD683B516}" destId="{80275F44-21D9-4A8F-98B5-84536E76D772}" srcOrd="3" destOrd="0" presId="urn:microsoft.com/office/officeart/2005/8/layout/pyramid2"/>
    <dgm:cxn modelId="{6A030F2A-591A-4A08-96A1-931446830C8A}" type="presParOf" srcId="{FB76C21A-C80A-48E6-A2DE-997DD683B516}" destId="{4649B71E-A014-4336-B763-20C4B69EDE55}" srcOrd="4" destOrd="0" presId="urn:microsoft.com/office/officeart/2005/8/layout/pyramid2"/>
    <dgm:cxn modelId="{145E8417-040A-4537-ACF2-46717836DC68}" type="presParOf" srcId="{FB76C21A-C80A-48E6-A2DE-997DD683B516}" destId="{C443E438-5B90-4877-9E77-F896F368D5E5}" srcOrd="5" destOrd="0" presId="urn:microsoft.com/office/officeart/2005/8/layout/pyramid2"/>
    <dgm:cxn modelId="{2C20A168-98BE-49D3-A875-315B06EACB15}" type="presParOf" srcId="{FB76C21A-C80A-48E6-A2DE-997DD683B516}" destId="{13524446-2DA8-4135-BA52-99A29A7517BA}" srcOrd="6" destOrd="0" presId="urn:microsoft.com/office/officeart/2005/8/layout/pyramid2"/>
    <dgm:cxn modelId="{CEDC323F-FDC1-412F-BFC6-CFA9026893DE}" type="presParOf" srcId="{FB76C21A-C80A-48E6-A2DE-997DD683B516}" destId="{9B5AD9D7-6042-4114-A53F-651FC976E597}" srcOrd="7" destOrd="0" presId="urn:microsoft.com/office/officeart/2005/8/layout/pyramid2"/>
    <dgm:cxn modelId="{DD88286C-13FF-4BA1-AE60-8ED98D5E0E64}" type="presParOf" srcId="{FB76C21A-C80A-48E6-A2DE-997DD683B516}" destId="{373ABFEA-3783-46D9-AEDC-7CA5B942EE92}" srcOrd="8" destOrd="0" presId="urn:microsoft.com/office/officeart/2005/8/layout/pyramid2"/>
    <dgm:cxn modelId="{447E41F6-FDC7-4C90-B0FA-0129C12C4332}" type="presParOf" srcId="{FB76C21A-C80A-48E6-A2DE-997DD683B516}" destId="{E7B2B8D8-8318-421C-BB55-939D3FA8EAF1}"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265B76-C9BB-44CD-9CEC-2ED16DECD1C0}" type="doc">
      <dgm:prSet loTypeId="urn:microsoft.com/office/officeart/2005/8/layout/pyramid2" loCatId="pyramid" qsTypeId="urn:microsoft.com/office/officeart/2005/8/quickstyle/simple1" qsCatId="simple" csTypeId="urn:microsoft.com/office/officeart/2005/8/colors/accent2_3" csCatId="accent2" phldr="1"/>
      <dgm:spPr/>
      <dgm:t>
        <a:bodyPr/>
        <a:lstStyle/>
        <a:p>
          <a:endParaRPr lang="en-US"/>
        </a:p>
      </dgm:t>
    </dgm:pt>
    <dgm:pt modelId="{5E23C898-0B1B-4D52-8537-EA70851F2113}">
      <dgm:prSet/>
      <dgm:spPr/>
      <dgm:t>
        <a:bodyPr/>
        <a:lstStyle/>
        <a:p>
          <a:pPr rtl="0"/>
          <a:r>
            <a:rPr lang="en-US" b="1" smtClean="0">
              <a:solidFill>
                <a:srgbClr val="990033"/>
              </a:solidFill>
            </a:rPr>
            <a:t>We are encouraging</a:t>
          </a:r>
          <a:endParaRPr lang="en-US" b="1">
            <a:solidFill>
              <a:srgbClr val="990033"/>
            </a:solidFill>
          </a:endParaRPr>
        </a:p>
      </dgm:t>
    </dgm:pt>
    <dgm:pt modelId="{B259A95A-FBCA-4D42-89EE-AE0146382EEE}" type="parTrans" cxnId="{1F32F07F-335D-4A80-A1E3-DD3CCEC09D4C}">
      <dgm:prSet/>
      <dgm:spPr/>
      <dgm:t>
        <a:bodyPr/>
        <a:lstStyle/>
        <a:p>
          <a:endParaRPr lang="en-US"/>
        </a:p>
      </dgm:t>
    </dgm:pt>
    <dgm:pt modelId="{DD7AF84D-CD9C-4895-BC4E-D2191D854BD3}" type="sibTrans" cxnId="{1F32F07F-335D-4A80-A1E3-DD3CCEC09D4C}">
      <dgm:prSet/>
      <dgm:spPr/>
      <dgm:t>
        <a:bodyPr/>
        <a:lstStyle/>
        <a:p>
          <a:endParaRPr lang="en-US"/>
        </a:p>
      </dgm:t>
    </dgm:pt>
    <dgm:pt modelId="{5250C934-4922-48D1-BBF5-EE8E9BF08017}">
      <dgm:prSet/>
      <dgm:spPr/>
      <dgm:t>
        <a:bodyPr/>
        <a:lstStyle/>
        <a:p>
          <a:pPr rtl="0"/>
          <a:r>
            <a:rPr lang="en-US" smtClean="0">
              <a:solidFill>
                <a:srgbClr val="990033"/>
              </a:solidFill>
            </a:rPr>
            <a:t>What person and number? </a:t>
          </a:r>
          <a:endParaRPr lang="en-US">
            <a:solidFill>
              <a:srgbClr val="990033"/>
            </a:solidFill>
          </a:endParaRPr>
        </a:p>
      </dgm:t>
    </dgm:pt>
    <dgm:pt modelId="{7803945C-994C-4DF9-A0EC-630464A2EC65}" type="parTrans" cxnId="{9E1D8DC3-FFC9-4C19-BE69-99B9742A6ED6}">
      <dgm:prSet/>
      <dgm:spPr/>
      <dgm:t>
        <a:bodyPr/>
        <a:lstStyle/>
        <a:p>
          <a:endParaRPr lang="en-US"/>
        </a:p>
      </dgm:t>
    </dgm:pt>
    <dgm:pt modelId="{C03F4297-3F6B-4317-AED8-25F8AA95137B}" type="sibTrans" cxnId="{9E1D8DC3-FFC9-4C19-BE69-99B9742A6ED6}">
      <dgm:prSet/>
      <dgm:spPr/>
      <dgm:t>
        <a:bodyPr/>
        <a:lstStyle/>
        <a:p>
          <a:endParaRPr lang="en-US"/>
        </a:p>
      </dgm:t>
    </dgm:pt>
    <dgm:pt modelId="{F66F3C05-2944-4041-9C9C-939223FBDF5E}">
      <dgm:prSet/>
      <dgm:spPr/>
      <dgm:t>
        <a:bodyPr/>
        <a:lstStyle/>
        <a:p>
          <a:pPr rtl="0"/>
          <a:r>
            <a:rPr lang="en-US" smtClean="0">
              <a:solidFill>
                <a:srgbClr val="990033"/>
              </a:solidFill>
            </a:rPr>
            <a:t>1</a:t>
          </a:r>
          <a:r>
            <a:rPr lang="en-US" baseline="30000" smtClean="0">
              <a:solidFill>
                <a:srgbClr val="990033"/>
              </a:solidFill>
            </a:rPr>
            <a:t>st</a:t>
          </a:r>
          <a:r>
            <a:rPr lang="en-US" smtClean="0">
              <a:solidFill>
                <a:srgbClr val="990033"/>
              </a:solidFill>
            </a:rPr>
            <a:t> person plural</a:t>
          </a:r>
          <a:endParaRPr lang="en-US">
            <a:solidFill>
              <a:srgbClr val="990033"/>
            </a:solidFill>
          </a:endParaRPr>
        </a:p>
      </dgm:t>
    </dgm:pt>
    <dgm:pt modelId="{423E4240-803E-45B5-9D4C-3D5142F32AA4}" type="parTrans" cxnId="{53597FF5-84C7-4FB0-B783-EFBDDAA362E5}">
      <dgm:prSet/>
      <dgm:spPr/>
      <dgm:t>
        <a:bodyPr/>
        <a:lstStyle/>
        <a:p>
          <a:endParaRPr lang="en-US"/>
        </a:p>
      </dgm:t>
    </dgm:pt>
    <dgm:pt modelId="{B5755A97-2252-456C-9308-BBF1E373C238}" type="sibTrans" cxnId="{53597FF5-84C7-4FB0-B783-EFBDDAA362E5}">
      <dgm:prSet/>
      <dgm:spPr/>
      <dgm:t>
        <a:bodyPr/>
        <a:lstStyle/>
        <a:p>
          <a:endParaRPr lang="en-US"/>
        </a:p>
      </dgm:t>
    </dgm:pt>
    <dgm:pt modelId="{A096016F-FA42-42C4-A03B-292A8D56FFBF}">
      <dgm:prSet/>
      <dgm:spPr/>
      <dgm:t>
        <a:bodyPr/>
        <a:lstStyle/>
        <a:p>
          <a:pPr rtl="0"/>
          <a:r>
            <a:rPr lang="en-US" smtClean="0">
              <a:solidFill>
                <a:srgbClr val="990033"/>
              </a:solidFill>
            </a:rPr>
            <a:t>What tense? Present.</a:t>
          </a:r>
          <a:endParaRPr lang="en-US">
            <a:solidFill>
              <a:srgbClr val="990033"/>
            </a:solidFill>
          </a:endParaRPr>
        </a:p>
      </dgm:t>
    </dgm:pt>
    <dgm:pt modelId="{565A5D77-6E14-4F9E-B62D-7BC70F37F7B1}" type="parTrans" cxnId="{71080AD5-C3F7-4E01-9E77-2A4C6F1CA9D5}">
      <dgm:prSet/>
      <dgm:spPr/>
      <dgm:t>
        <a:bodyPr/>
        <a:lstStyle/>
        <a:p>
          <a:endParaRPr lang="en-US"/>
        </a:p>
      </dgm:t>
    </dgm:pt>
    <dgm:pt modelId="{49E46759-8C1E-4582-83B9-56A89401D0BA}" type="sibTrans" cxnId="{71080AD5-C3F7-4E01-9E77-2A4C6F1CA9D5}">
      <dgm:prSet/>
      <dgm:spPr/>
      <dgm:t>
        <a:bodyPr/>
        <a:lstStyle/>
        <a:p>
          <a:endParaRPr lang="en-US"/>
        </a:p>
      </dgm:t>
    </dgm:pt>
    <dgm:pt modelId="{208EB31D-8B68-4F19-93A5-F85BC88B8829}">
      <dgm:prSet custT="1"/>
      <dgm:spPr/>
      <dgm:t>
        <a:bodyPr/>
        <a:lstStyle/>
        <a:p>
          <a:pPr rtl="0"/>
          <a:r>
            <a:rPr lang="en-US" sz="1600" b="1" smtClean="0">
              <a:solidFill>
                <a:srgbClr val="990033"/>
              </a:solidFill>
            </a:rPr>
            <a:t>hortamur</a:t>
          </a:r>
          <a:endParaRPr lang="en-US" sz="1600" b="1">
            <a:solidFill>
              <a:srgbClr val="990033"/>
            </a:solidFill>
          </a:endParaRPr>
        </a:p>
      </dgm:t>
    </dgm:pt>
    <dgm:pt modelId="{33F9460A-12FE-4831-9E79-BB900567DB54}" type="parTrans" cxnId="{AF634A13-1EDE-4324-8DCE-5A607C1822E0}">
      <dgm:prSet/>
      <dgm:spPr/>
      <dgm:t>
        <a:bodyPr/>
        <a:lstStyle/>
        <a:p>
          <a:endParaRPr lang="en-US"/>
        </a:p>
      </dgm:t>
    </dgm:pt>
    <dgm:pt modelId="{37A9DBC8-900D-4493-810A-2F85B5295637}" type="sibTrans" cxnId="{AF634A13-1EDE-4324-8DCE-5A607C1822E0}">
      <dgm:prSet/>
      <dgm:spPr/>
      <dgm:t>
        <a:bodyPr/>
        <a:lstStyle/>
        <a:p>
          <a:endParaRPr lang="en-US"/>
        </a:p>
      </dgm:t>
    </dgm:pt>
    <dgm:pt modelId="{90A21F97-730F-4D5D-A1CD-07ADA3DAA5F1}">
      <dgm:prSet/>
      <dgm:spPr/>
      <dgm:t>
        <a:bodyPr/>
        <a:lstStyle/>
        <a:p>
          <a:pPr rtl="0"/>
          <a:r>
            <a:rPr lang="en-US" smtClean="0">
              <a:solidFill>
                <a:srgbClr val="990033"/>
              </a:solidFill>
            </a:rPr>
            <a:t>Is its verb deponent?  Yes.</a:t>
          </a:r>
          <a:endParaRPr lang="en-US">
            <a:solidFill>
              <a:srgbClr val="990033"/>
            </a:solidFill>
          </a:endParaRPr>
        </a:p>
      </dgm:t>
    </dgm:pt>
    <dgm:pt modelId="{103F8E09-B31C-4C1B-95F9-25F642055179}" type="parTrans" cxnId="{EB0D0A9A-094F-4839-99BE-C20FCC173F63}">
      <dgm:prSet/>
      <dgm:spPr/>
      <dgm:t>
        <a:bodyPr/>
        <a:lstStyle/>
        <a:p>
          <a:endParaRPr lang="en-US"/>
        </a:p>
      </dgm:t>
    </dgm:pt>
    <dgm:pt modelId="{A65B7E37-87C6-4DB0-86A9-ED90BD6CE5C9}" type="sibTrans" cxnId="{EB0D0A9A-094F-4839-99BE-C20FCC173F63}">
      <dgm:prSet/>
      <dgm:spPr/>
      <dgm:t>
        <a:bodyPr/>
        <a:lstStyle/>
        <a:p>
          <a:endParaRPr lang="en-US"/>
        </a:p>
      </dgm:t>
    </dgm:pt>
    <dgm:pt modelId="{18A46BC5-879A-4DB4-8EC9-914D4D26D827}" type="pres">
      <dgm:prSet presAssocID="{EC265B76-C9BB-44CD-9CEC-2ED16DECD1C0}" presName="compositeShape" presStyleCnt="0">
        <dgm:presLayoutVars>
          <dgm:dir/>
          <dgm:resizeHandles/>
        </dgm:presLayoutVars>
      </dgm:prSet>
      <dgm:spPr/>
      <dgm:t>
        <a:bodyPr/>
        <a:lstStyle/>
        <a:p>
          <a:endParaRPr lang="en-US"/>
        </a:p>
      </dgm:t>
    </dgm:pt>
    <dgm:pt modelId="{5A1DFAA3-753A-4901-AAFB-CDC37350F1B1}" type="pres">
      <dgm:prSet presAssocID="{EC265B76-C9BB-44CD-9CEC-2ED16DECD1C0}" presName="pyramid" presStyleLbl="node1" presStyleIdx="0" presStyleCnt="1"/>
      <dgm:spPr>
        <a:solidFill>
          <a:srgbClr val="0070C0"/>
        </a:solidFill>
      </dgm:spPr>
      <dgm:t>
        <a:bodyPr/>
        <a:lstStyle/>
        <a:p>
          <a:endParaRPr lang="en-US"/>
        </a:p>
      </dgm:t>
    </dgm:pt>
    <dgm:pt modelId="{02A71759-40C7-4643-BBDA-46027F97E707}" type="pres">
      <dgm:prSet presAssocID="{EC265B76-C9BB-44CD-9CEC-2ED16DECD1C0}" presName="theList" presStyleCnt="0"/>
      <dgm:spPr/>
    </dgm:pt>
    <dgm:pt modelId="{222E0C02-C001-47A0-B220-868A269DAE87}" type="pres">
      <dgm:prSet presAssocID="{5E23C898-0B1B-4D52-8537-EA70851F2113}" presName="aNode" presStyleLbl="fgAcc1" presStyleIdx="0" presStyleCnt="6" custLinFactNeighborX="-2448" custLinFactNeighborY="88539">
        <dgm:presLayoutVars>
          <dgm:bulletEnabled val="1"/>
        </dgm:presLayoutVars>
      </dgm:prSet>
      <dgm:spPr/>
      <dgm:t>
        <a:bodyPr/>
        <a:lstStyle/>
        <a:p>
          <a:endParaRPr lang="en-US"/>
        </a:p>
      </dgm:t>
    </dgm:pt>
    <dgm:pt modelId="{415B71E3-0779-4200-996A-A709B6171426}" type="pres">
      <dgm:prSet presAssocID="{5E23C898-0B1B-4D52-8537-EA70851F2113}" presName="aSpace" presStyleCnt="0"/>
      <dgm:spPr/>
    </dgm:pt>
    <dgm:pt modelId="{0AC869C2-7F7C-4E40-BF24-7AF8ED2F7704}" type="pres">
      <dgm:prSet presAssocID="{90A21F97-730F-4D5D-A1CD-07ADA3DAA5F1}" presName="aNode" presStyleLbl="fgAcc1" presStyleIdx="1" presStyleCnt="6">
        <dgm:presLayoutVars>
          <dgm:bulletEnabled val="1"/>
        </dgm:presLayoutVars>
      </dgm:prSet>
      <dgm:spPr/>
      <dgm:t>
        <a:bodyPr/>
        <a:lstStyle/>
        <a:p>
          <a:endParaRPr lang="en-US"/>
        </a:p>
      </dgm:t>
    </dgm:pt>
    <dgm:pt modelId="{F4C11A5A-4D02-4AA4-B5C4-7D9959F1EB04}" type="pres">
      <dgm:prSet presAssocID="{90A21F97-730F-4D5D-A1CD-07ADA3DAA5F1}" presName="aSpace" presStyleCnt="0"/>
      <dgm:spPr/>
    </dgm:pt>
    <dgm:pt modelId="{AA591807-CB98-498A-BB2A-D71513A9B3CF}" type="pres">
      <dgm:prSet presAssocID="{5250C934-4922-48D1-BBF5-EE8E9BF08017}" presName="aNode" presStyleLbl="fgAcc1" presStyleIdx="2" presStyleCnt="6">
        <dgm:presLayoutVars>
          <dgm:bulletEnabled val="1"/>
        </dgm:presLayoutVars>
      </dgm:prSet>
      <dgm:spPr/>
      <dgm:t>
        <a:bodyPr/>
        <a:lstStyle/>
        <a:p>
          <a:endParaRPr lang="en-US"/>
        </a:p>
      </dgm:t>
    </dgm:pt>
    <dgm:pt modelId="{94CFEDA8-4D29-4980-8BAF-C52BC48DA762}" type="pres">
      <dgm:prSet presAssocID="{5250C934-4922-48D1-BBF5-EE8E9BF08017}" presName="aSpace" presStyleCnt="0"/>
      <dgm:spPr/>
    </dgm:pt>
    <dgm:pt modelId="{FAA9B927-82F4-4B85-BE75-D277A0E4C1FE}" type="pres">
      <dgm:prSet presAssocID="{F66F3C05-2944-4041-9C9C-939223FBDF5E}" presName="aNode" presStyleLbl="fgAcc1" presStyleIdx="3" presStyleCnt="6" custLinFactNeighborX="1049" custLinFactNeighborY="2">
        <dgm:presLayoutVars>
          <dgm:bulletEnabled val="1"/>
        </dgm:presLayoutVars>
      </dgm:prSet>
      <dgm:spPr/>
      <dgm:t>
        <a:bodyPr/>
        <a:lstStyle/>
        <a:p>
          <a:endParaRPr lang="en-US"/>
        </a:p>
      </dgm:t>
    </dgm:pt>
    <dgm:pt modelId="{FA96D36A-DB20-4404-AC2A-DEC445A0D203}" type="pres">
      <dgm:prSet presAssocID="{F66F3C05-2944-4041-9C9C-939223FBDF5E}" presName="aSpace" presStyleCnt="0"/>
      <dgm:spPr/>
    </dgm:pt>
    <dgm:pt modelId="{10990BB5-E0B9-4DA5-9C4E-FA4622FA0EDC}" type="pres">
      <dgm:prSet presAssocID="{A096016F-FA42-42C4-A03B-292A8D56FFBF}" presName="aNode" presStyleLbl="fgAcc1" presStyleIdx="4" presStyleCnt="6">
        <dgm:presLayoutVars>
          <dgm:bulletEnabled val="1"/>
        </dgm:presLayoutVars>
      </dgm:prSet>
      <dgm:spPr/>
      <dgm:t>
        <a:bodyPr/>
        <a:lstStyle/>
        <a:p>
          <a:endParaRPr lang="en-US"/>
        </a:p>
      </dgm:t>
    </dgm:pt>
    <dgm:pt modelId="{5690B197-FFE2-4BC3-831B-700C6960D3CC}" type="pres">
      <dgm:prSet presAssocID="{A096016F-FA42-42C4-A03B-292A8D56FFBF}" presName="aSpace" presStyleCnt="0"/>
      <dgm:spPr/>
    </dgm:pt>
    <dgm:pt modelId="{D6243A2B-CB41-4DBC-BBB1-E203A6ABA03E}" type="pres">
      <dgm:prSet presAssocID="{208EB31D-8B68-4F19-93A5-F85BC88B8829}" presName="aNode" presStyleLbl="fgAcc1" presStyleIdx="5" presStyleCnt="6">
        <dgm:presLayoutVars>
          <dgm:bulletEnabled val="1"/>
        </dgm:presLayoutVars>
      </dgm:prSet>
      <dgm:spPr/>
      <dgm:t>
        <a:bodyPr/>
        <a:lstStyle/>
        <a:p>
          <a:endParaRPr lang="en-US"/>
        </a:p>
      </dgm:t>
    </dgm:pt>
    <dgm:pt modelId="{17CBCB46-5718-4DC0-96A1-53829B256FF5}" type="pres">
      <dgm:prSet presAssocID="{208EB31D-8B68-4F19-93A5-F85BC88B8829}" presName="aSpace" presStyleCnt="0"/>
      <dgm:spPr/>
    </dgm:pt>
  </dgm:ptLst>
  <dgm:cxnLst>
    <dgm:cxn modelId="{71080AD5-C3F7-4E01-9E77-2A4C6F1CA9D5}" srcId="{EC265B76-C9BB-44CD-9CEC-2ED16DECD1C0}" destId="{A096016F-FA42-42C4-A03B-292A8D56FFBF}" srcOrd="4" destOrd="0" parTransId="{565A5D77-6E14-4F9E-B62D-7BC70F37F7B1}" sibTransId="{49E46759-8C1E-4582-83B9-56A89401D0BA}"/>
    <dgm:cxn modelId="{9E1D8DC3-FFC9-4C19-BE69-99B9742A6ED6}" srcId="{EC265B76-C9BB-44CD-9CEC-2ED16DECD1C0}" destId="{5250C934-4922-48D1-BBF5-EE8E9BF08017}" srcOrd="2" destOrd="0" parTransId="{7803945C-994C-4DF9-A0EC-630464A2EC65}" sibTransId="{C03F4297-3F6B-4317-AED8-25F8AA95137B}"/>
    <dgm:cxn modelId="{022A093D-2F50-4946-AD17-CC4B2CB9DE05}" type="presOf" srcId="{A096016F-FA42-42C4-A03B-292A8D56FFBF}" destId="{10990BB5-E0B9-4DA5-9C4E-FA4622FA0EDC}" srcOrd="0" destOrd="0" presId="urn:microsoft.com/office/officeart/2005/8/layout/pyramid2"/>
    <dgm:cxn modelId="{F37A3654-CCC6-42C6-843D-43BE49DC188B}" type="presOf" srcId="{90A21F97-730F-4D5D-A1CD-07ADA3DAA5F1}" destId="{0AC869C2-7F7C-4E40-BF24-7AF8ED2F7704}" srcOrd="0" destOrd="0" presId="urn:microsoft.com/office/officeart/2005/8/layout/pyramid2"/>
    <dgm:cxn modelId="{EB0D0A9A-094F-4839-99BE-C20FCC173F63}" srcId="{EC265B76-C9BB-44CD-9CEC-2ED16DECD1C0}" destId="{90A21F97-730F-4D5D-A1CD-07ADA3DAA5F1}" srcOrd="1" destOrd="0" parTransId="{103F8E09-B31C-4C1B-95F9-25F642055179}" sibTransId="{A65B7E37-87C6-4DB0-86A9-ED90BD6CE5C9}"/>
    <dgm:cxn modelId="{53597FF5-84C7-4FB0-B783-EFBDDAA362E5}" srcId="{EC265B76-C9BB-44CD-9CEC-2ED16DECD1C0}" destId="{F66F3C05-2944-4041-9C9C-939223FBDF5E}" srcOrd="3" destOrd="0" parTransId="{423E4240-803E-45B5-9D4C-3D5142F32AA4}" sibTransId="{B5755A97-2252-456C-9308-BBF1E373C238}"/>
    <dgm:cxn modelId="{21C7272F-BA11-4F50-BD8C-498FB647758F}" type="presOf" srcId="{EC265B76-C9BB-44CD-9CEC-2ED16DECD1C0}" destId="{18A46BC5-879A-4DB4-8EC9-914D4D26D827}" srcOrd="0" destOrd="0" presId="urn:microsoft.com/office/officeart/2005/8/layout/pyramid2"/>
    <dgm:cxn modelId="{AF634A13-1EDE-4324-8DCE-5A607C1822E0}" srcId="{EC265B76-C9BB-44CD-9CEC-2ED16DECD1C0}" destId="{208EB31D-8B68-4F19-93A5-F85BC88B8829}" srcOrd="5" destOrd="0" parTransId="{33F9460A-12FE-4831-9E79-BB900567DB54}" sibTransId="{37A9DBC8-900D-4493-810A-2F85B5295637}"/>
    <dgm:cxn modelId="{1F32F07F-335D-4A80-A1E3-DD3CCEC09D4C}" srcId="{EC265B76-C9BB-44CD-9CEC-2ED16DECD1C0}" destId="{5E23C898-0B1B-4D52-8537-EA70851F2113}" srcOrd="0" destOrd="0" parTransId="{B259A95A-FBCA-4D42-89EE-AE0146382EEE}" sibTransId="{DD7AF84D-CD9C-4895-BC4E-D2191D854BD3}"/>
    <dgm:cxn modelId="{6F1B8B38-A7D5-446F-88F2-5CDE67A857BE}" type="presOf" srcId="{208EB31D-8B68-4F19-93A5-F85BC88B8829}" destId="{D6243A2B-CB41-4DBC-BBB1-E203A6ABA03E}" srcOrd="0" destOrd="0" presId="urn:microsoft.com/office/officeart/2005/8/layout/pyramid2"/>
    <dgm:cxn modelId="{F1F9C26F-1398-47B0-B6EE-55B76B8813BB}" type="presOf" srcId="{5E23C898-0B1B-4D52-8537-EA70851F2113}" destId="{222E0C02-C001-47A0-B220-868A269DAE87}" srcOrd="0" destOrd="0" presId="urn:microsoft.com/office/officeart/2005/8/layout/pyramid2"/>
    <dgm:cxn modelId="{ABE78265-2FB2-4B61-8ACD-488041F2AB3D}" type="presOf" srcId="{F66F3C05-2944-4041-9C9C-939223FBDF5E}" destId="{FAA9B927-82F4-4B85-BE75-D277A0E4C1FE}" srcOrd="0" destOrd="0" presId="urn:microsoft.com/office/officeart/2005/8/layout/pyramid2"/>
    <dgm:cxn modelId="{36150F4C-A032-4B7F-9168-990ECD3248C9}" type="presOf" srcId="{5250C934-4922-48D1-BBF5-EE8E9BF08017}" destId="{AA591807-CB98-498A-BB2A-D71513A9B3CF}" srcOrd="0" destOrd="0" presId="urn:microsoft.com/office/officeart/2005/8/layout/pyramid2"/>
    <dgm:cxn modelId="{951D3D0F-334B-41C6-AC1F-FC5138628C20}" type="presParOf" srcId="{18A46BC5-879A-4DB4-8EC9-914D4D26D827}" destId="{5A1DFAA3-753A-4901-AAFB-CDC37350F1B1}" srcOrd="0" destOrd="0" presId="urn:microsoft.com/office/officeart/2005/8/layout/pyramid2"/>
    <dgm:cxn modelId="{90111E63-E7AB-4F7B-B89C-FBBCDC0B4BF1}" type="presParOf" srcId="{18A46BC5-879A-4DB4-8EC9-914D4D26D827}" destId="{02A71759-40C7-4643-BBDA-46027F97E707}" srcOrd="1" destOrd="0" presId="urn:microsoft.com/office/officeart/2005/8/layout/pyramid2"/>
    <dgm:cxn modelId="{A328EB1C-0EE8-4364-805A-E6B05A772A87}" type="presParOf" srcId="{02A71759-40C7-4643-BBDA-46027F97E707}" destId="{222E0C02-C001-47A0-B220-868A269DAE87}" srcOrd="0" destOrd="0" presId="urn:microsoft.com/office/officeart/2005/8/layout/pyramid2"/>
    <dgm:cxn modelId="{47865068-8FA8-4E07-A60D-B2E8B7A9AE71}" type="presParOf" srcId="{02A71759-40C7-4643-BBDA-46027F97E707}" destId="{415B71E3-0779-4200-996A-A709B6171426}" srcOrd="1" destOrd="0" presId="urn:microsoft.com/office/officeart/2005/8/layout/pyramid2"/>
    <dgm:cxn modelId="{BBF3B02F-A174-42F7-8BEC-A2E0B460D0A0}" type="presParOf" srcId="{02A71759-40C7-4643-BBDA-46027F97E707}" destId="{0AC869C2-7F7C-4E40-BF24-7AF8ED2F7704}" srcOrd="2" destOrd="0" presId="urn:microsoft.com/office/officeart/2005/8/layout/pyramid2"/>
    <dgm:cxn modelId="{6E47DC80-BBB6-4552-B5CD-2720EBD47CA2}" type="presParOf" srcId="{02A71759-40C7-4643-BBDA-46027F97E707}" destId="{F4C11A5A-4D02-4AA4-B5C4-7D9959F1EB04}" srcOrd="3" destOrd="0" presId="urn:microsoft.com/office/officeart/2005/8/layout/pyramid2"/>
    <dgm:cxn modelId="{5E939133-9A9E-4DB7-A4AF-21A380487474}" type="presParOf" srcId="{02A71759-40C7-4643-BBDA-46027F97E707}" destId="{AA591807-CB98-498A-BB2A-D71513A9B3CF}" srcOrd="4" destOrd="0" presId="urn:microsoft.com/office/officeart/2005/8/layout/pyramid2"/>
    <dgm:cxn modelId="{E3E22B05-8EAB-4FD2-9427-F4B68B06EA2C}" type="presParOf" srcId="{02A71759-40C7-4643-BBDA-46027F97E707}" destId="{94CFEDA8-4D29-4980-8BAF-C52BC48DA762}" srcOrd="5" destOrd="0" presId="urn:microsoft.com/office/officeart/2005/8/layout/pyramid2"/>
    <dgm:cxn modelId="{31796C82-19C8-4F85-B7E5-1DEA56FCC4AD}" type="presParOf" srcId="{02A71759-40C7-4643-BBDA-46027F97E707}" destId="{FAA9B927-82F4-4B85-BE75-D277A0E4C1FE}" srcOrd="6" destOrd="0" presId="urn:microsoft.com/office/officeart/2005/8/layout/pyramid2"/>
    <dgm:cxn modelId="{9362A8B7-6DC5-45CC-A25D-74EA8D417154}" type="presParOf" srcId="{02A71759-40C7-4643-BBDA-46027F97E707}" destId="{FA96D36A-DB20-4404-AC2A-DEC445A0D203}" srcOrd="7" destOrd="0" presId="urn:microsoft.com/office/officeart/2005/8/layout/pyramid2"/>
    <dgm:cxn modelId="{96448B60-2F1A-4666-B42D-F4E7DF16CE72}" type="presParOf" srcId="{02A71759-40C7-4643-BBDA-46027F97E707}" destId="{10990BB5-E0B9-4DA5-9C4E-FA4622FA0EDC}" srcOrd="8" destOrd="0" presId="urn:microsoft.com/office/officeart/2005/8/layout/pyramid2"/>
    <dgm:cxn modelId="{B3F3A42C-4DE7-4C95-9F09-9DF496CEEA9A}" type="presParOf" srcId="{02A71759-40C7-4643-BBDA-46027F97E707}" destId="{5690B197-FFE2-4BC3-831B-700C6960D3CC}" srcOrd="9" destOrd="0" presId="urn:microsoft.com/office/officeart/2005/8/layout/pyramid2"/>
    <dgm:cxn modelId="{74C9DAB1-8644-4EAD-BC7A-D0256C8B6F2F}" type="presParOf" srcId="{02A71759-40C7-4643-BBDA-46027F97E707}" destId="{D6243A2B-CB41-4DBC-BBB1-E203A6ABA03E}" srcOrd="10" destOrd="0" presId="urn:microsoft.com/office/officeart/2005/8/layout/pyramid2"/>
    <dgm:cxn modelId="{5AE6A505-B00F-4994-978B-FFD0CF4C0A55}" type="presParOf" srcId="{02A71759-40C7-4643-BBDA-46027F97E707}" destId="{17CBCB46-5718-4DC0-96A1-53829B256FF5}"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7DA3A-1210-4D9E-B064-F26D5D91C32C}">
      <dsp:nvSpPr>
        <dsp:cNvPr id="0" name=""/>
        <dsp:cNvSpPr/>
      </dsp:nvSpPr>
      <dsp:spPr>
        <a:xfrm>
          <a:off x="2032000" y="0"/>
          <a:ext cx="4064000" cy="4064000"/>
        </a:xfrm>
        <a:prstGeom prst="triangl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6D12E3-9C8D-41B1-8BD4-FF5E3CB0B130}">
      <dsp:nvSpPr>
        <dsp:cNvPr id="0" name=""/>
        <dsp:cNvSpPr/>
      </dsp:nvSpPr>
      <dsp:spPr>
        <a:xfrm>
          <a:off x="2743199" y="406796"/>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hortaberis</a:t>
          </a:r>
          <a:endParaRPr lang="en-US" sz="1600" kern="1200"/>
        </a:p>
      </dsp:txBody>
      <dsp:txXfrm>
        <a:off x="2771407" y="435004"/>
        <a:ext cx="2585184" cy="521433"/>
      </dsp:txXfrm>
    </dsp:sp>
    <dsp:sp modelId="{5C886DA9-A2A6-4E61-8662-A0BBE9ACDBF1}">
      <dsp:nvSpPr>
        <dsp:cNvPr id="0" name=""/>
        <dsp:cNvSpPr/>
      </dsp:nvSpPr>
      <dsp:spPr>
        <a:xfrm>
          <a:off x="2743199" y="1056878"/>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Is it deponent?</a:t>
          </a:r>
          <a:endParaRPr lang="en-US" sz="1600" kern="1200"/>
        </a:p>
      </dsp:txBody>
      <dsp:txXfrm>
        <a:off x="2771407" y="1085086"/>
        <a:ext cx="2585184" cy="521433"/>
      </dsp:txXfrm>
    </dsp:sp>
    <dsp:sp modelId="{4649B71E-A014-4336-B763-20C4B69EDE55}">
      <dsp:nvSpPr>
        <dsp:cNvPr id="0" name=""/>
        <dsp:cNvSpPr/>
      </dsp:nvSpPr>
      <dsp:spPr>
        <a:xfrm>
          <a:off x="2743199" y="1706959"/>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What is the ending?  2</a:t>
          </a:r>
          <a:r>
            <a:rPr lang="en-US" sz="1600" kern="1200" baseline="30000" smtClean="0"/>
            <a:t>nd</a:t>
          </a:r>
          <a:r>
            <a:rPr lang="en-US" sz="1600" kern="1200" smtClean="0"/>
            <a:t> sing.</a:t>
          </a:r>
          <a:endParaRPr lang="en-US" sz="1600" kern="1200"/>
        </a:p>
      </dsp:txBody>
      <dsp:txXfrm>
        <a:off x="2771407" y="1735167"/>
        <a:ext cx="2585184" cy="521433"/>
      </dsp:txXfrm>
    </dsp:sp>
    <dsp:sp modelId="{13524446-2DA8-4135-BA52-99A29A7517BA}">
      <dsp:nvSpPr>
        <dsp:cNvPr id="0" name=""/>
        <dsp:cNvSpPr/>
      </dsp:nvSpPr>
      <dsp:spPr>
        <a:xfrm>
          <a:off x="2743199" y="2357040"/>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In what tense is it?  Imperfect</a:t>
          </a:r>
          <a:endParaRPr lang="en-US" sz="1600" kern="1200"/>
        </a:p>
      </dsp:txBody>
      <dsp:txXfrm>
        <a:off x="2771407" y="2385248"/>
        <a:ext cx="2585184" cy="521433"/>
      </dsp:txXfrm>
    </dsp:sp>
    <dsp:sp modelId="{373ABFEA-3783-46D9-AEDC-7CA5B942EE92}">
      <dsp:nvSpPr>
        <dsp:cNvPr id="0" name=""/>
        <dsp:cNvSpPr/>
      </dsp:nvSpPr>
      <dsp:spPr>
        <a:xfrm>
          <a:off x="2743199" y="3007121"/>
          <a:ext cx="2641600" cy="57784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smtClean="0"/>
            <a:t>You were encouraging</a:t>
          </a:r>
          <a:endParaRPr lang="en-US" sz="1600" kern="1200"/>
        </a:p>
      </dsp:txBody>
      <dsp:txXfrm>
        <a:off x="2771407" y="3035329"/>
        <a:ext cx="2585184" cy="521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1DFAA3-753A-4901-AAFB-CDC37350F1B1}">
      <dsp:nvSpPr>
        <dsp:cNvPr id="0" name=""/>
        <dsp:cNvSpPr/>
      </dsp:nvSpPr>
      <dsp:spPr>
        <a:xfrm>
          <a:off x="1958339" y="0"/>
          <a:ext cx="3352800" cy="3352800"/>
        </a:xfrm>
        <a:prstGeom prst="triangl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2E0C02-C001-47A0-B220-868A269DAE87}">
      <dsp:nvSpPr>
        <dsp:cNvPr id="0" name=""/>
        <dsp:cNvSpPr/>
      </dsp:nvSpPr>
      <dsp:spPr>
        <a:xfrm>
          <a:off x="3581390" y="381000"/>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kern="1200" smtClean="0">
              <a:solidFill>
                <a:srgbClr val="990033"/>
              </a:solidFill>
            </a:rPr>
            <a:t>We are encouraging</a:t>
          </a:r>
          <a:endParaRPr lang="en-US" sz="1400" b="1" kern="1200">
            <a:solidFill>
              <a:srgbClr val="990033"/>
            </a:solidFill>
          </a:endParaRPr>
        </a:p>
      </dsp:txBody>
      <dsp:txXfrm>
        <a:off x="3600762" y="400372"/>
        <a:ext cx="2140576" cy="358091"/>
      </dsp:txXfrm>
    </dsp:sp>
    <dsp:sp modelId="{0AC869C2-7F7C-4E40-BF24-7AF8ED2F7704}">
      <dsp:nvSpPr>
        <dsp:cNvPr id="0" name=""/>
        <dsp:cNvSpPr/>
      </dsp:nvSpPr>
      <dsp:spPr>
        <a:xfrm>
          <a:off x="3634740" y="783520"/>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47604"/>
              <a:satOff val="-8568"/>
              <a:lumOff val="69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rgbClr val="990033"/>
              </a:solidFill>
            </a:rPr>
            <a:t>Is its verb deponent?  Yes.</a:t>
          </a:r>
          <a:endParaRPr lang="en-US" sz="1400" kern="1200">
            <a:solidFill>
              <a:srgbClr val="990033"/>
            </a:solidFill>
          </a:endParaRPr>
        </a:p>
      </dsp:txBody>
      <dsp:txXfrm>
        <a:off x="3654112" y="802892"/>
        <a:ext cx="2140576" cy="358091"/>
      </dsp:txXfrm>
    </dsp:sp>
    <dsp:sp modelId="{AA591807-CB98-498A-BB2A-D71513A9B3CF}">
      <dsp:nvSpPr>
        <dsp:cNvPr id="0" name=""/>
        <dsp:cNvSpPr/>
      </dsp:nvSpPr>
      <dsp:spPr>
        <a:xfrm>
          <a:off x="3634740" y="1229960"/>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95208"/>
              <a:satOff val="-17136"/>
              <a:lumOff val="138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rgbClr val="990033"/>
              </a:solidFill>
            </a:rPr>
            <a:t>What person and number? </a:t>
          </a:r>
          <a:endParaRPr lang="en-US" sz="1400" kern="1200">
            <a:solidFill>
              <a:srgbClr val="990033"/>
            </a:solidFill>
          </a:endParaRPr>
        </a:p>
      </dsp:txBody>
      <dsp:txXfrm>
        <a:off x="3654112" y="1249332"/>
        <a:ext cx="2140576" cy="358091"/>
      </dsp:txXfrm>
    </dsp:sp>
    <dsp:sp modelId="{FAA9B927-82F4-4B85-BE75-D277A0E4C1FE}">
      <dsp:nvSpPr>
        <dsp:cNvPr id="0" name=""/>
        <dsp:cNvSpPr/>
      </dsp:nvSpPr>
      <dsp:spPr>
        <a:xfrm>
          <a:off x="3657601" y="1676400"/>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142811"/>
              <a:satOff val="-25704"/>
              <a:lumOff val="207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rgbClr val="990033"/>
              </a:solidFill>
            </a:rPr>
            <a:t>1</a:t>
          </a:r>
          <a:r>
            <a:rPr lang="en-US" sz="1400" kern="1200" baseline="30000" smtClean="0">
              <a:solidFill>
                <a:srgbClr val="990033"/>
              </a:solidFill>
            </a:rPr>
            <a:t>st</a:t>
          </a:r>
          <a:r>
            <a:rPr lang="en-US" sz="1400" kern="1200" smtClean="0">
              <a:solidFill>
                <a:srgbClr val="990033"/>
              </a:solidFill>
            </a:rPr>
            <a:t> person plural</a:t>
          </a:r>
          <a:endParaRPr lang="en-US" sz="1400" kern="1200">
            <a:solidFill>
              <a:srgbClr val="990033"/>
            </a:solidFill>
          </a:endParaRPr>
        </a:p>
      </dsp:txBody>
      <dsp:txXfrm>
        <a:off x="3676973" y="1695772"/>
        <a:ext cx="2140576" cy="358091"/>
      </dsp:txXfrm>
    </dsp:sp>
    <dsp:sp modelId="{10990BB5-E0B9-4DA5-9C4E-FA4622FA0EDC}">
      <dsp:nvSpPr>
        <dsp:cNvPr id="0" name=""/>
        <dsp:cNvSpPr/>
      </dsp:nvSpPr>
      <dsp:spPr>
        <a:xfrm>
          <a:off x="3634740" y="2122839"/>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190415"/>
              <a:satOff val="-34272"/>
              <a:lumOff val="276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kern="1200" smtClean="0">
              <a:solidFill>
                <a:srgbClr val="990033"/>
              </a:solidFill>
            </a:rPr>
            <a:t>What tense? Present.</a:t>
          </a:r>
          <a:endParaRPr lang="en-US" sz="1400" kern="1200">
            <a:solidFill>
              <a:srgbClr val="990033"/>
            </a:solidFill>
          </a:endParaRPr>
        </a:p>
      </dsp:txBody>
      <dsp:txXfrm>
        <a:off x="3654112" y="2142211"/>
        <a:ext cx="2140576" cy="358091"/>
      </dsp:txXfrm>
    </dsp:sp>
    <dsp:sp modelId="{D6243A2B-CB41-4DBC-BBB1-E203A6ABA03E}">
      <dsp:nvSpPr>
        <dsp:cNvPr id="0" name=""/>
        <dsp:cNvSpPr/>
      </dsp:nvSpPr>
      <dsp:spPr>
        <a:xfrm>
          <a:off x="3634740" y="2569279"/>
          <a:ext cx="2179320" cy="396835"/>
        </a:xfrm>
        <a:prstGeom prst="roundRect">
          <a:avLst/>
        </a:prstGeom>
        <a:solidFill>
          <a:schemeClr val="lt1">
            <a:alpha val="90000"/>
            <a:hueOff val="0"/>
            <a:satOff val="0"/>
            <a:lumOff val="0"/>
            <a:alphaOff val="0"/>
          </a:schemeClr>
        </a:solidFill>
        <a:ln w="25400" cap="flat" cmpd="sng" algn="ctr">
          <a:solidFill>
            <a:schemeClr val="accent2">
              <a:shade val="80000"/>
              <a:hueOff val="-238019"/>
              <a:satOff val="-42840"/>
              <a:lumOff val="3459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smtClean="0">
              <a:solidFill>
                <a:srgbClr val="990033"/>
              </a:solidFill>
            </a:rPr>
            <a:t>hortamur</a:t>
          </a:r>
          <a:endParaRPr lang="en-US" sz="1600" b="1" kern="1200">
            <a:solidFill>
              <a:srgbClr val="990033"/>
            </a:solidFill>
          </a:endParaRPr>
        </a:p>
      </dsp:txBody>
      <dsp:txXfrm>
        <a:off x="3654112" y="2588651"/>
        <a:ext cx="2140576" cy="358091"/>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48" cy="480627"/>
          </a:xfrm>
          <a:prstGeom prst="rect">
            <a:avLst/>
          </a:prstGeom>
        </p:spPr>
        <p:txBody>
          <a:bodyPr vert="horz" lIns="93772" tIns="46886" rIns="93772" bIns="46886" rtlCol="0"/>
          <a:lstStyle>
            <a:lvl1pPr algn="l">
              <a:defRPr sz="1200"/>
            </a:lvl1pPr>
          </a:lstStyle>
          <a:p>
            <a:pPr>
              <a:defRPr/>
            </a:pPr>
            <a:endParaRPr lang="en-US"/>
          </a:p>
        </p:txBody>
      </p:sp>
      <p:sp>
        <p:nvSpPr>
          <p:cNvPr id="3" name="Date Placeholder 2"/>
          <p:cNvSpPr>
            <a:spLocks noGrp="1"/>
          </p:cNvSpPr>
          <p:nvPr>
            <p:ph type="dt" idx="1"/>
          </p:nvPr>
        </p:nvSpPr>
        <p:spPr>
          <a:xfrm>
            <a:off x="4143312" y="0"/>
            <a:ext cx="3170248" cy="480627"/>
          </a:xfrm>
          <a:prstGeom prst="rect">
            <a:avLst/>
          </a:prstGeom>
        </p:spPr>
        <p:txBody>
          <a:bodyPr vert="horz" lIns="93772" tIns="46886" rIns="93772" bIns="46886" rtlCol="0"/>
          <a:lstStyle>
            <a:lvl1pPr algn="r">
              <a:defRPr sz="1200"/>
            </a:lvl1pPr>
          </a:lstStyle>
          <a:p>
            <a:pPr>
              <a:defRPr/>
            </a:pPr>
            <a:fld id="{AEDBA814-A700-4FA2-8B05-0B8891E60B11}" type="datetimeFigureOut">
              <a:rPr lang="en-US"/>
              <a:pPr>
                <a:defRPr/>
              </a:pPr>
              <a:t>6/11/2019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772" tIns="46886" rIns="93772" bIns="46886" rtlCol="0" anchor="ctr"/>
          <a:lstStyle/>
          <a:p>
            <a:pPr lvl="0"/>
            <a:endParaRPr lang="en-US" noProof="0" smtClean="0"/>
          </a:p>
        </p:txBody>
      </p:sp>
      <p:sp>
        <p:nvSpPr>
          <p:cNvPr id="5" name="Notes Placeholder 4"/>
          <p:cNvSpPr>
            <a:spLocks noGrp="1"/>
          </p:cNvSpPr>
          <p:nvPr>
            <p:ph type="body" sz="quarter" idx="3"/>
          </p:nvPr>
        </p:nvSpPr>
        <p:spPr>
          <a:xfrm>
            <a:off x="731849" y="4560287"/>
            <a:ext cx="5851504" cy="4320783"/>
          </a:xfrm>
          <a:prstGeom prst="rect">
            <a:avLst/>
          </a:prstGeom>
        </p:spPr>
        <p:txBody>
          <a:bodyPr vert="horz" lIns="93772" tIns="46886" rIns="93772" bIns="468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8956"/>
            <a:ext cx="3170248" cy="480626"/>
          </a:xfrm>
          <a:prstGeom prst="rect">
            <a:avLst/>
          </a:prstGeom>
        </p:spPr>
        <p:txBody>
          <a:bodyPr vert="horz" lIns="93772" tIns="46886" rIns="93772" bIns="4688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12" y="9118956"/>
            <a:ext cx="3170248" cy="480626"/>
          </a:xfrm>
          <a:prstGeom prst="rect">
            <a:avLst/>
          </a:prstGeom>
        </p:spPr>
        <p:txBody>
          <a:bodyPr vert="horz" lIns="93772" tIns="46886" rIns="93772" bIns="46886" rtlCol="0" anchor="b"/>
          <a:lstStyle>
            <a:lvl1pPr algn="r">
              <a:defRPr sz="1200"/>
            </a:lvl1pPr>
          </a:lstStyle>
          <a:p>
            <a:pPr>
              <a:defRPr/>
            </a:pPr>
            <a:fld id="{E35650A7-C2C5-4F44-8608-C9E633BCC355}" type="slidenum">
              <a:rPr lang="en-US"/>
              <a:pPr>
                <a:defRPr/>
              </a:pPr>
              <a:t>‹#›</a:t>
            </a:fld>
            <a:endParaRPr lang="en-US"/>
          </a:p>
        </p:txBody>
      </p:sp>
    </p:spTree>
    <p:extLst>
      <p:ext uri="{BB962C8B-B14F-4D97-AF65-F5344CB8AC3E}">
        <p14:creationId xmlns:p14="http://schemas.microsoft.com/office/powerpoint/2010/main" val="3141240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5650A7-C2C5-4F44-8608-C9E633BCC355}" type="slidenum">
              <a:rPr lang="en-US" smtClean="0"/>
              <a:pPr>
                <a:defRPr/>
              </a:pPr>
              <a:t>15</a:t>
            </a:fld>
            <a:endParaRPr lang="en-US"/>
          </a:p>
        </p:txBody>
      </p:sp>
    </p:spTree>
    <p:extLst>
      <p:ext uri="{BB962C8B-B14F-4D97-AF65-F5344CB8AC3E}">
        <p14:creationId xmlns:p14="http://schemas.microsoft.com/office/powerpoint/2010/main" val="50085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p:nvPicPr>
        <p:blipFill>
          <a:blip r:embed="rId2" cstate="print"/>
          <a:stretch>
            <a:fillRect/>
          </a:stretch>
        </p:blipFill>
        <p:spPr bwMode="auto">
          <a:xfrm>
            <a:off x="3166" y="0"/>
            <a:ext cx="9137667" cy="6858000"/>
          </a:xfrm>
          <a:prstGeom prst="rect">
            <a:avLst/>
          </a:prstGeom>
          <a:noFill/>
        </p:spPr>
      </p:pic>
      <p:sp>
        <p:nvSpPr>
          <p:cNvPr id="40968" name="Rectangle 8"/>
          <p:cNvSpPr>
            <a:spLocks noGrp="1" noChangeArrowheads="1"/>
          </p:cNvSpPr>
          <p:nvPr>
            <p:ph type="ctrTitle"/>
          </p:nvPr>
        </p:nvSpPr>
        <p:spPr>
          <a:xfrm>
            <a:off x="685800" y="2819400"/>
            <a:ext cx="7772400" cy="2057400"/>
          </a:xfrm>
        </p:spPr>
        <p:txBody>
          <a:bodyPr/>
          <a:lstStyle>
            <a:lvl1pPr algn="ctr">
              <a:defRPr smtClean="0"/>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0968"/>
                                        </p:tgtEl>
                                        <p:attrNameLst>
                                          <p:attrName>style.visibility</p:attrName>
                                        </p:attrNameLst>
                                      </p:cBhvr>
                                      <p:to>
                                        <p:strVal val="visible"/>
                                      </p:to>
                                    </p:set>
                                    <p:animEffect transition="in" filter="dissolve">
                                      <p:cBhvr>
                                        <p:cTn id="7" dur="500"/>
                                        <p:tgtEl>
                                          <p:spTgt spid="4096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0969">
                                            <p:txEl>
                                              <p:pRg st="0" end="0"/>
                                            </p:txEl>
                                          </p:spTgt>
                                        </p:tgtEl>
                                        <p:attrNameLst>
                                          <p:attrName>style.visibility</p:attrName>
                                        </p:attrNameLst>
                                      </p:cBhvr>
                                      <p:to>
                                        <p:strVal val="visible"/>
                                      </p:to>
                                    </p:set>
                                    <p:animEffect transition="in" filter="dissolve">
                                      <p:cBhvr>
                                        <p:cTn id="11" dur="500"/>
                                        <p:tgtEl>
                                          <p:spTgt spid="409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8" grpId="0" autoUpdateAnimBg="0"/>
      <p:bldP spid="40969" grpId="0" build="p" autoUpdateAnimBg="0" advAuto="0">
        <p:tmplLst>
          <p:tmpl lvl="1">
            <p:tnLst>
              <p:par>
                <p:cTn presetID="9" presetClass="entr" presetSubtype="0" fill="hold" nodeType="afterEffect">
                  <p:stCondLst>
                    <p:cond delay="0"/>
                  </p:stCondLst>
                  <p:childTnLst>
                    <p:set>
                      <p:cBhvr>
                        <p:cTn dur="1" fill="hold">
                          <p:stCondLst>
                            <p:cond delay="0"/>
                          </p:stCondLst>
                        </p:cTn>
                        <p:tgtEl>
                          <p:spTgt spid="40969"/>
                        </p:tgtEl>
                        <p:attrNameLst>
                          <p:attrName>style.visibility</p:attrName>
                        </p:attrNameLst>
                      </p:cBhvr>
                      <p:to>
                        <p:strVal val="visible"/>
                      </p:to>
                    </p:set>
                    <p:animEffect transition="in" filter="dissolve">
                      <p:cBhvr>
                        <p:cTn dur="500"/>
                        <p:tgtEl>
                          <p:spTgt spid="4096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EF251741-3241-4E05-AEE3-E42987C5783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97EFE288-FF58-42CA-9122-412785493C16}"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C556E06-E0B8-4540-A47D-FC77A1852240}" type="slidenum">
              <a:rPr lang="en-US" smtClean="0"/>
              <a:pPr>
                <a:defRPr/>
              </a:pPr>
              <a:t>‹#›</a:t>
            </a:fld>
            <a:endParaRPr lang="en-US"/>
          </a:p>
        </p:txBody>
      </p:sp>
    </p:spTree>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C556E06-E0B8-4540-A47D-FC77A1852240}" type="slidenum">
              <a:rPr lang="en-US" smtClean="0"/>
              <a:pPr>
                <a:defRPr/>
              </a:pPr>
              <a:t>‹#›</a:t>
            </a:fld>
            <a:endParaRPr lang="en-US"/>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0B8BFEC-1FD3-4CEE-812D-72DECF4E12F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CB8B613C-3F94-4953-AADC-E38862B61E3C}"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90D47627-127F-4208-83EB-7299D57CFE7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EF6DC654-1D26-4680-98DE-D83F8B38B22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0F24D228-F7C2-4C47-9199-F1ED152D4A1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3CE8F730-DF94-476B-84F1-D9F6C0CF43F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3647B7BA-E605-462C-A4B3-99DBA71B8C4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r>
              <a:rPr lang="en-US" smtClean="0"/>
              <a:t>Chapter Twelve</a:t>
            </a: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243F2B8-FB6D-4A25-B5D5-24FF9332236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stretch>
            <a:fillRect/>
          </a:stretch>
        </p:blipFill>
        <p:spPr bwMode="auto">
          <a:xfrm>
            <a:off x="3166" y="0"/>
            <a:ext cx="9137667" cy="6858000"/>
          </a:xfrm>
          <a:prstGeom prst="rect">
            <a:avLst/>
          </a:prstGeom>
          <a:noFill/>
        </p:spPr>
      </p:pic>
      <p:sp>
        <p:nvSpPr>
          <p:cNvPr id="1032" name="Rectangle 8"/>
          <p:cNvSpPr>
            <a:spLocks noGrp="1" noChangeArrowheads="1"/>
          </p:cNvSpPr>
          <p:nvPr>
            <p:ph type="title"/>
          </p:nvPr>
        </p:nvSpPr>
        <p:spPr bwMode="auto">
          <a:xfrm>
            <a:off x="457200" y="76200"/>
            <a:ext cx="6781800" cy="1066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3" name="Rectangle 9"/>
          <p:cNvSpPr>
            <a:spLocks noGrp="1" noChangeArrowheads="1"/>
          </p:cNvSpPr>
          <p:nvPr>
            <p:ph type="body" idx="1"/>
          </p:nvPr>
        </p:nvSpPr>
        <p:spPr bwMode="auto">
          <a:xfrm>
            <a:off x="457200" y="1219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pPr>
              <a:defRPr/>
            </a:pPr>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pPr>
              <a:defRPr/>
            </a:pPr>
            <a:r>
              <a:rPr lang="en-US" smtClean="0"/>
              <a:t>Chapter Twelve</a:t>
            </a:r>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pPr>
              <a:defRPr/>
            </a:pPr>
            <a:fld id="{EC556E06-E0B8-4540-A47D-FC77A185224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timing>
    <p:tnLst>
      <p:par>
        <p:cTn id="1" dur="indefinite" restart="never" nodeType="tmRoot"/>
      </p:par>
    </p:tnLst>
  </p:timing>
  <p:hf hdr="0" dt="0"/>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gallery.hd.org/_exhibits/natural-science/_more2005/_more03/elephant-African-savannah-drinking-in-waterhole-water-hole-in-Addo-Elephant-Park-Eastern-Cape-South-Africa-1-JR.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524000"/>
            <a:ext cx="5943600" cy="1143000"/>
          </a:xfrm>
        </p:spPr>
        <p:txBody>
          <a:bodyPr/>
          <a:lstStyle/>
          <a:p>
            <a:pPr eaLnBrk="1" hangingPunct="1">
              <a:defRPr/>
            </a:pPr>
            <a:r>
              <a:rPr lang="en-US" sz="4800" smtClean="0"/>
              <a:t/>
            </a:r>
            <a:br>
              <a:rPr lang="en-US" sz="4800" smtClean="0"/>
            </a:br>
            <a:r>
              <a:rPr lang="en-US" sz="4800" smtClean="0">
                <a:solidFill>
                  <a:srgbClr val="990033"/>
                </a:solidFill>
                <a:latin typeface="Copperplate Gothic Bold" pitchFamily="34" charset="0"/>
              </a:rPr>
              <a:t/>
            </a:r>
            <a:br>
              <a:rPr lang="en-US" sz="4800" smtClean="0">
                <a:solidFill>
                  <a:srgbClr val="990033"/>
                </a:solidFill>
                <a:latin typeface="Copperplate Gothic Bold" pitchFamily="34" charset="0"/>
              </a:rPr>
            </a:br>
            <a:endParaRPr lang="en-US" sz="4800" smtClean="0">
              <a:solidFill>
                <a:srgbClr val="990033"/>
              </a:solidFill>
              <a:latin typeface="Copperplate Gothic Bold" pitchFamily="34" charset="0"/>
            </a:endParaRPr>
          </a:p>
        </p:txBody>
      </p:sp>
      <p:sp>
        <p:nvSpPr>
          <p:cNvPr id="3075" name="Subtitle 2"/>
          <p:cNvSpPr>
            <a:spLocks noGrp="1"/>
          </p:cNvSpPr>
          <p:nvPr>
            <p:ph type="subTitle" idx="1"/>
          </p:nvPr>
        </p:nvSpPr>
        <p:spPr>
          <a:xfrm>
            <a:off x="1447800" y="1676400"/>
            <a:ext cx="5562600" cy="1295400"/>
          </a:xfrm>
          <a:effectLst/>
        </p:spPr>
        <p:txBody>
          <a:bodyPr/>
          <a:lstStyle/>
          <a:p>
            <a:pPr marL="742950" indent="-742950" eaLnBrk="1" hangingPunct="1">
              <a:defRPr/>
            </a:pPr>
            <a:r>
              <a:rPr lang="en-US" sz="5600" dirty="0" smtClean="0">
                <a:latin typeface="+mj-lt"/>
                <a:ea typeface="Verdana" pitchFamily="34" charset="0"/>
                <a:cs typeface="Verdana" pitchFamily="34" charset="0"/>
              </a:rPr>
              <a:t>Chapter Twelve</a:t>
            </a:r>
            <a:endParaRPr lang="en-US" sz="5600" dirty="0" smtClean="0">
              <a:latin typeface="+mj-lt"/>
            </a:endParaRPr>
          </a:p>
        </p:txBody>
      </p:sp>
      <p:sp>
        <p:nvSpPr>
          <p:cNvPr id="3076" name="TextBox 3"/>
          <p:cNvSpPr txBox="1">
            <a:spLocks noChangeArrowheads="1"/>
          </p:cNvSpPr>
          <p:nvPr/>
        </p:nvSpPr>
        <p:spPr bwMode="auto">
          <a:xfrm>
            <a:off x="2971800" y="6324600"/>
            <a:ext cx="2971800" cy="276225"/>
          </a:xfrm>
          <a:prstGeom prst="rect">
            <a:avLst/>
          </a:prstGeom>
          <a:noFill/>
          <a:ln w="9525">
            <a:noFill/>
            <a:miter lim="800000"/>
            <a:headEnd/>
            <a:tailEnd/>
          </a:ln>
        </p:spPr>
        <p:txBody>
          <a:bodyPr>
            <a:spAutoFit/>
          </a:bodyPr>
          <a:lstStyle/>
          <a:p>
            <a:endParaRPr lang="en-US" sz="1200">
              <a:solidFill>
                <a:srgbClr val="990033"/>
              </a:solidFill>
              <a:latin typeface="Comic Sans MS" pitchFamily="66" charset="0"/>
            </a:endParaRPr>
          </a:p>
        </p:txBody>
      </p:sp>
      <p:sp>
        <p:nvSpPr>
          <p:cNvPr id="7" name="Content Placeholder 2"/>
          <p:cNvSpPr txBox="1">
            <a:spLocks/>
          </p:cNvSpPr>
          <p:nvPr/>
        </p:nvSpPr>
        <p:spPr bwMode="auto">
          <a:xfrm>
            <a:off x="609600" y="2514600"/>
            <a:ext cx="73914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0" indent="-742950" algn="ctr" defTabSz="914400" rtl="0" eaLnBrk="1" fontAlgn="base" latinLnBrk="0" hangingPunct="1">
              <a:lnSpc>
                <a:spcPct val="100000"/>
              </a:lnSpc>
              <a:spcBef>
                <a:spcPct val="20000"/>
              </a:spcBef>
              <a:spcAft>
                <a:spcPct val="0"/>
              </a:spcAft>
              <a:buClr>
                <a:schemeClr val="tx1"/>
              </a:buClr>
              <a:buSzTx/>
              <a:buFontTx/>
              <a:buNone/>
              <a:tabLst/>
              <a:defRPr/>
            </a:pPr>
            <a:r>
              <a:rPr kumimoji="0" lang="en-US" sz="2400" b="1" i="0" u="none" strike="noStrike" kern="0" cap="none" spc="0" normalizeH="0" baseline="0" noProof="0" smtClean="0">
                <a:ln>
                  <a:noFill/>
                </a:ln>
                <a:solidFill>
                  <a:srgbClr val="000000"/>
                </a:solidFill>
                <a:effectLst/>
                <a:uLnTx/>
                <a:uFillTx/>
                <a:latin typeface="+mn-lt"/>
                <a:ea typeface="+mn-ea"/>
                <a:cs typeface="+mn-cs"/>
              </a:rPr>
              <a:t>      </a:t>
            </a:r>
            <a:r>
              <a:rPr kumimoji="0" lang="en-US" sz="2400" i="0" u="none" strike="noStrike" kern="0" cap="none" spc="0" normalizeH="0" baseline="0" noProof="0" smtClean="0">
                <a:ln>
                  <a:noFill/>
                </a:ln>
                <a:solidFill>
                  <a:srgbClr val="000000"/>
                </a:solidFill>
                <a:effectLst/>
                <a:uLnTx/>
                <a:uFillTx/>
                <a:latin typeface="+mn-lt"/>
                <a:ea typeface="+mn-ea"/>
                <a:cs typeface="+mn-cs"/>
              </a:rPr>
              <a:t>Liberati autem a peccato, </a:t>
            </a:r>
            <a:br>
              <a:rPr kumimoji="0" lang="en-US" sz="2400" i="0" u="none" strike="noStrike" kern="0" cap="none" spc="0" normalizeH="0" baseline="0" noProof="0" smtClean="0">
                <a:ln>
                  <a:noFill/>
                </a:ln>
                <a:solidFill>
                  <a:srgbClr val="000000"/>
                </a:solidFill>
                <a:effectLst/>
                <a:uLnTx/>
                <a:uFillTx/>
                <a:latin typeface="+mn-lt"/>
                <a:ea typeface="+mn-ea"/>
                <a:cs typeface="+mn-cs"/>
              </a:rPr>
            </a:br>
            <a:r>
              <a:rPr kumimoji="0" lang="en-US" sz="2400" i="0" u="none" strike="noStrike" kern="0" cap="none" spc="0" normalizeH="0" baseline="0" noProof="0" smtClean="0">
                <a:ln>
                  <a:noFill/>
                </a:ln>
                <a:solidFill>
                  <a:srgbClr val="000000"/>
                </a:solidFill>
                <a:effectLst/>
                <a:uLnTx/>
                <a:uFillTx/>
                <a:latin typeface="+mn-lt"/>
                <a:ea typeface="+mn-ea"/>
                <a:cs typeface="+mn-cs"/>
              </a:rPr>
              <a:t>servi facti estis iustitiae.</a:t>
            </a:r>
          </a:p>
        </p:txBody>
      </p:sp>
      <p:pic>
        <p:nvPicPr>
          <p:cNvPr id="8" name="Picture 6" descr="http://worshippingchristian.org/images/blog/freedom3.jpg"/>
          <p:cNvPicPr>
            <a:picLocks noChangeAspect="1" noChangeArrowheads="1"/>
          </p:cNvPicPr>
          <p:nvPr/>
        </p:nvPicPr>
        <p:blipFill>
          <a:blip r:embed="rId2" cstate="print"/>
          <a:srcRect/>
          <a:stretch>
            <a:fillRect/>
          </a:stretch>
        </p:blipFill>
        <p:spPr bwMode="auto">
          <a:xfrm>
            <a:off x="3505200" y="3429000"/>
            <a:ext cx="1752600" cy="1314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762000" y="2286000"/>
          <a:ext cx="77724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762000" y="228600"/>
            <a:ext cx="6629400" cy="646331"/>
          </a:xfrm>
          <a:prstGeom prst="rect">
            <a:avLst/>
          </a:prstGeom>
          <a:noFill/>
        </p:spPr>
        <p:txBody>
          <a:bodyPr wrap="square" rtlCol="0">
            <a:spAutoFit/>
          </a:bodyPr>
          <a:lstStyle/>
          <a:p>
            <a:r>
              <a:rPr lang="en-US" sz="3600" smtClean="0">
                <a:latin typeface="+mj-lt"/>
              </a:rPr>
              <a:t>Exercise B.</a:t>
            </a:r>
            <a:endParaRPr lang="en-US" sz="360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1143000"/>
          </a:xfrm>
          <a:effectLst/>
        </p:spPr>
        <p:txBody>
          <a:bodyPr/>
          <a:lstStyle/>
          <a:p>
            <a:r>
              <a:rPr lang="en-US" sz="3000" smtClean="0">
                <a:solidFill>
                  <a:schemeClr val="tx1"/>
                </a:solidFill>
                <a:latin typeface="+mn-lt"/>
                <a:ea typeface="Verdana" pitchFamily="34" charset="0"/>
                <a:cs typeface="Verdana" pitchFamily="34" charset="0"/>
              </a:rPr>
              <a:t>Mark each clause.</a:t>
            </a:r>
          </a:p>
        </p:txBody>
      </p:sp>
      <p:sp>
        <p:nvSpPr>
          <p:cNvPr id="13315" name="Content Placeholder 2"/>
          <p:cNvSpPr>
            <a:spLocks noGrp="1"/>
          </p:cNvSpPr>
          <p:nvPr>
            <p:ph idx="1"/>
          </p:nvPr>
        </p:nvSpPr>
        <p:spPr>
          <a:xfrm>
            <a:off x="533400" y="2743200"/>
            <a:ext cx="7772400" cy="3429000"/>
          </a:xfrm>
          <a:effectLst/>
        </p:spPr>
        <p:txBody>
          <a:bodyPr/>
          <a:lstStyle/>
          <a:p>
            <a:pPr>
              <a:buFontTx/>
              <a:buNone/>
            </a:pPr>
            <a:endParaRPr lang="en-US" u="sng" smtClean="0"/>
          </a:p>
          <a:p>
            <a:pPr>
              <a:buFontTx/>
              <a:buNone/>
            </a:pPr>
            <a:endParaRPr lang="en-US" sz="1200" u="sng" smtClean="0"/>
          </a:p>
          <a:p>
            <a:pPr>
              <a:buFontTx/>
              <a:buAutoNum type="arabicPeriod"/>
            </a:pPr>
            <a:r>
              <a:rPr lang="en-US" sz="2400" smtClean="0"/>
              <a:t>Adulescentem qui egreditur ut nuntium ad Romam portet pro me rogabo.</a:t>
            </a:r>
          </a:p>
          <a:p>
            <a:pPr>
              <a:buFontTx/>
              <a:buAutoNum type="arabicPeriod"/>
            </a:pPr>
            <a:endParaRPr lang="en-US" sz="2400" smtClean="0"/>
          </a:p>
          <a:p>
            <a:pPr>
              <a:buNone/>
            </a:pPr>
            <a:r>
              <a:rPr lang="en-US" sz="2400" smtClean="0"/>
              <a:t>With mother having been helped by the three girls… (or: Since mother was helped…)</a:t>
            </a:r>
          </a:p>
          <a:p>
            <a:pPr>
              <a:buFontTx/>
              <a:buNone/>
            </a:pPr>
            <a:r>
              <a:rPr lang="en-US" sz="2400" smtClean="0"/>
              <a:t>           </a:t>
            </a:r>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smtClean="0">
                <a:latin typeface="+mj-lt"/>
              </a:rPr>
              <a:t>Exercise C.</a:t>
            </a:r>
            <a:endParaRPr lang="en-US" sz="360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990600" y="1371600"/>
            <a:ext cx="5410200" cy="4724400"/>
          </a:xfrm>
          <a:effectLst/>
        </p:spPr>
        <p:txBody>
          <a:bodyPr/>
          <a:lstStyle/>
          <a:p>
            <a:pPr marL="0" indent="0">
              <a:buNone/>
            </a:pPr>
            <a:r>
              <a:rPr lang="en-US" sz="2400" smtClean="0">
                <a:solidFill>
                  <a:srgbClr val="990033"/>
                </a:solidFill>
              </a:rPr>
              <a:t>      </a:t>
            </a:r>
            <a:r>
              <a:rPr lang="en-US" sz="2400" smtClean="0"/>
              <a:t> </a:t>
            </a:r>
            <a:r>
              <a:rPr lang="en-US" sz="2400"/>
              <a:t>Et, ecce, unus appropinquans dixit Illi, “Magister bone, quod bonum faciam ut habeam vitam aeternam?”</a:t>
            </a:r>
          </a:p>
          <a:p>
            <a:pPr marL="0" indent="0">
              <a:buNone/>
            </a:pPr>
            <a:r>
              <a:rPr lang="en-US" sz="2400"/>
              <a:t>Dixit ei, “Cur Me interrogas de bono? Unus solus est bonus — Deus; si autem vis ad vitam ingredi, observa mandata.” </a:t>
            </a:r>
          </a:p>
          <a:p>
            <a:pPr marL="0" indent="0">
              <a:buNone/>
            </a:pPr>
            <a:r>
              <a:rPr lang="en-US" sz="2400"/>
              <a:t>Dixit Illi, “Quae?”</a:t>
            </a:r>
          </a:p>
          <a:p>
            <a:pPr marL="0" indent="0">
              <a:buNone/>
            </a:pPr>
            <a:r>
              <a:rPr lang="en-US" sz="2400"/>
              <a:t>Iesus autem dixit, “Noli necare, non adulterabis</a:t>
            </a:r>
            <a:r>
              <a:rPr lang="en-US" sz="2400" baseline="30000"/>
              <a:t>1</a:t>
            </a:r>
            <a:r>
              <a:rPr lang="en-US" sz="2400"/>
              <a:t>, non facies furtum, falsum testimonium non dices, honora patrem et matrem, et diliges proximum tuum sicut te ipsum.” </a:t>
            </a:r>
          </a:p>
          <a:p>
            <a:pPr>
              <a:buNone/>
            </a:pPr>
            <a:endParaRPr lang="en-US" sz="2400" smtClean="0">
              <a:solidFill>
                <a:srgbClr val="990033"/>
              </a:solidFill>
            </a:endParaRPr>
          </a:p>
        </p:txBody>
      </p:sp>
      <p:sp>
        <p:nvSpPr>
          <p:cNvPr id="8" name="TextBox 7"/>
          <p:cNvSpPr txBox="1"/>
          <p:nvPr/>
        </p:nvSpPr>
        <p:spPr>
          <a:xfrm>
            <a:off x="762000" y="228600"/>
            <a:ext cx="6629400" cy="646331"/>
          </a:xfrm>
          <a:prstGeom prst="rect">
            <a:avLst/>
          </a:prstGeom>
          <a:noFill/>
        </p:spPr>
        <p:txBody>
          <a:bodyPr wrap="square" rtlCol="0">
            <a:spAutoFit/>
          </a:bodyPr>
          <a:lstStyle/>
          <a:p>
            <a:r>
              <a:rPr lang="en-US" sz="3600" smtClean="0">
                <a:latin typeface="+mj-lt"/>
              </a:rPr>
              <a:t>Rich Young Ruler</a:t>
            </a:r>
            <a:endParaRPr lang="en-US" sz="360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609600" y="1752600"/>
            <a:ext cx="7772400" cy="4495800"/>
          </a:xfrm>
          <a:effectLst/>
        </p:spPr>
        <p:txBody>
          <a:bodyPr/>
          <a:lstStyle/>
          <a:p>
            <a:pPr marL="0" indent="0">
              <a:buNone/>
            </a:pPr>
            <a:r>
              <a:rPr lang="it-IT" sz="2400" smtClean="0"/>
              <a:t/>
            </a:r>
            <a:br>
              <a:rPr lang="it-IT" sz="2400" smtClean="0"/>
            </a:br>
            <a:r>
              <a:rPr lang="en-US" sz="2400"/>
              <a:t>Dixit Illi adulescens, “Omnia haec observavi. Quid adhuc mihi deest?”</a:t>
            </a:r>
          </a:p>
          <a:p>
            <a:pPr marL="0" indent="0">
              <a:buNone/>
            </a:pPr>
            <a:r>
              <a:rPr lang="en-US" sz="2400"/>
              <a:t>Dixit illi Iesus, “Si vis perfectus esse, vade et vende quae habes et da pauperibus, et habebis mercedes in caelo; et veni et sequere Me.”</a:t>
            </a:r>
          </a:p>
          <a:p>
            <a:pPr marL="0" indent="0">
              <a:buNone/>
            </a:pPr>
            <a:r>
              <a:rPr lang="en-US" sz="2400"/>
              <a:t>Ubi audivit autem adulescens verba, abiit tristis, erat enim unus habens multas possessiones.</a:t>
            </a:r>
          </a:p>
          <a:p>
            <a:pPr>
              <a:buFontTx/>
              <a:buNone/>
            </a:pPr>
            <a:endParaRPr lang="en-US" u="sng" smtClean="0"/>
          </a:p>
          <a:p>
            <a:pPr>
              <a:buFontTx/>
              <a:buNone/>
            </a:pPr>
            <a:endParaRPr lang="en-US" u="sng" smtClean="0"/>
          </a:p>
          <a:p>
            <a:pPr>
              <a:buFontTx/>
              <a:buNone/>
            </a:pPr>
            <a:r>
              <a:rPr lang="en-US" smtClean="0"/>
              <a:t>    </a:t>
            </a:r>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smtClean="0">
                <a:latin typeface="+mj-lt"/>
              </a:rPr>
              <a:t>Rich Young Ruler</a:t>
            </a:r>
            <a:endParaRPr lang="en-US" sz="360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86200"/>
            <a:ext cx="7772400" cy="990600"/>
          </a:xfrm>
        </p:spPr>
        <p:txBody>
          <a:bodyPr/>
          <a:lstStyle/>
          <a:p>
            <a:r>
              <a:rPr lang="en-US" smtClean="0"/>
              <a:t>Rich Young Ruler </a:t>
            </a:r>
            <a:endParaRPr lang="en-US"/>
          </a:p>
        </p:txBody>
      </p:sp>
      <p:sp>
        <p:nvSpPr>
          <p:cNvPr id="3" name="Subtitle 2"/>
          <p:cNvSpPr>
            <a:spLocks noGrp="1"/>
          </p:cNvSpPr>
          <p:nvPr>
            <p:ph type="subTitle" idx="1"/>
          </p:nvPr>
        </p:nvSpPr>
        <p:spPr>
          <a:xfrm>
            <a:off x="457200" y="381000"/>
            <a:ext cx="8001000" cy="3733800"/>
          </a:xfrm>
        </p:spPr>
        <p:txBody>
          <a:bodyPr/>
          <a:lstStyle/>
          <a:p>
            <a:r>
              <a:rPr lang="en-US"/>
              <a:t>Iesus autem dixit discipulis Suis, “Amen dico vobis </a:t>
            </a:r>
            <a:r>
              <a:rPr lang="en-US" smtClean="0"/>
              <a:t>quia </a:t>
            </a:r>
            <a:r>
              <a:rPr lang="en-US"/>
              <a:t>dives difficile intrabit in regnum caeli, et iterum dico vobis, ′Facilius est enim </a:t>
            </a:r>
            <a:r>
              <a:rPr lang="en-US" smtClean="0"/>
              <a:t>camelum </a:t>
            </a:r>
            <a:r>
              <a:rPr lang="en-US"/>
              <a:t>per foramen acūs transire quam divitem</a:t>
            </a:r>
            <a:r>
              <a:rPr lang="en-US" baseline="30000"/>
              <a:t>3</a:t>
            </a:r>
            <a:r>
              <a:rPr lang="en-US"/>
              <a:t> ingredi in regnum caeli.′”</a:t>
            </a:r>
          </a:p>
          <a:p>
            <a:r>
              <a:rPr lang="en-US"/>
              <a:t>Audiverant hoc autem Sui discipuli. Mirabantur, dicentes, “Quis ergo poterit salvus esse?”</a:t>
            </a:r>
          </a:p>
          <a:p>
            <a:r>
              <a:rPr lang="en-US"/>
              <a:t>Spectans autem Iesus dixit illis, “Inter homines hoc impossibile est; cum Deo autem omnia possibilia sunt.”</a:t>
            </a:r>
          </a:p>
          <a:p>
            <a:endParaRPr lang="en-US"/>
          </a:p>
        </p:txBody>
      </p:sp>
    </p:spTree>
    <p:extLst>
      <p:ext uri="{BB962C8B-B14F-4D97-AF65-F5344CB8AC3E}">
        <p14:creationId xmlns:p14="http://schemas.microsoft.com/office/powerpoint/2010/main" val="1745939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7772400" cy="4648200"/>
          </a:xfrm>
          <a:effectLst/>
        </p:spPr>
        <p:txBody>
          <a:bodyPr/>
          <a:lstStyle/>
          <a:p>
            <a:endParaRPr lang="en-US" sz="2400"/>
          </a:p>
        </p:txBody>
      </p:sp>
      <p:sp>
        <p:nvSpPr>
          <p:cNvPr id="17411" name="Content Placeholder 2"/>
          <p:cNvSpPr>
            <a:spLocks noGrp="1"/>
          </p:cNvSpPr>
          <p:nvPr>
            <p:ph idx="1"/>
          </p:nvPr>
        </p:nvSpPr>
        <p:spPr>
          <a:xfrm>
            <a:off x="381000" y="1447800"/>
            <a:ext cx="8305800" cy="4724400"/>
          </a:xfrm>
          <a:effectLst/>
        </p:spPr>
        <p:txBody>
          <a:bodyPr/>
          <a:lstStyle/>
          <a:p>
            <a:pPr marL="0" indent="0">
              <a:buNone/>
            </a:pPr>
            <a:r>
              <a:rPr lang="en-US" sz="2400" smtClean="0"/>
              <a:t>   Fideli </a:t>
            </a:r>
            <a:r>
              <a:rPr lang="en-US" sz="2400"/>
              <a:t>et Chuza </a:t>
            </a:r>
            <a:r>
              <a:rPr lang="en-US" sz="2400" smtClean="0"/>
              <a:t>familiae </a:t>
            </a:r>
            <a:r>
              <a:rPr lang="en-US" sz="2400"/>
              <a:t>profectae erant ad Capharnaum. Mox in novas villas in parvo oppido Bethani</a:t>
            </a:r>
            <a:r>
              <a:rPr lang="en-US" sz="2000"/>
              <a:t>ā</a:t>
            </a:r>
            <a:r>
              <a:rPr lang="en-US" sz="2400"/>
              <a:t> movebant. Chuza et sua familia prope villam Simonis et familiae moverunt.</a:t>
            </a:r>
          </a:p>
          <a:p>
            <a:pPr marL="0" indent="0">
              <a:buNone/>
            </a:pPr>
            <a:r>
              <a:rPr lang="en-US" sz="2400" smtClean="0"/>
              <a:t>   Ubi </a:t>
            </a:r>
            <a:r>
              <a:rPr lang="en-US" sz="2400"/>
              <a:t>breve </a:t>
            </a:r>
            <a:r>
              <a:rPr lang="en-US" sz="2400" smtClean="0"/>
              <a:t>tempus </a:t>
            </a:r>
            <a:r>
              <a:rPr lang="en-US" sz="2400"/>
              <a:t>ibi habitaverant, Lazarus factus est aegrotissimus. Lazaro morituro, Fidelius et Chuza subito memori</a:t>
            </a:r>
            <a:r>
              <a:rPr lang="en-US" sz="2000"/>
              <a:t>ā</a:t>
            </a:r>
            <a:r>
              <a:rPr lang="en-US" sz="2400"/>
              <a:t> tenuerunt Iesum Beniamin et Iohannem sanavisse. </a:t>
            </a:r>
            <a:r>
              <a:rPr lang="en-US" sz="2400" smtClean="0"/>
              <a:t> </a:t>
            </a:r>
            <a:br>
              <a:rPr lang="en-US" sz="2400" smtClean="0"/>
            </a:br>
            <a:r>
              <a:rPr lang="en-US" sz="2400" smtClean="0"/>
              <a:t>   Uxores </a:t>
            </a:r>
            <a:r>
              <a:rPr lang="en-US" sz="2400"/>
              <a:t>Fideli et Chuza </a:t>
            </a:r>
            <a:r>
              <a:rPr lang="en-US" sz="2400" smtClean="0"/>
              <a:t>constituerunt </a:t>
            </a:r>
            <a:r>
              <a:rPr lang="en-US" sz="2400"/>
              <a:t>se Mariam Marthamque fortasse adiuvare posse. Itaque ibant ut eas adiuvarent</a:t>
            </a:r>
            <a:r>
              <a:rPr lang="en-US" sz="2400" smtClean="0"/>
              <a:t>.</a:t>
            </a:r>
          </a:p>
          <a:p>
            <a:pPr marL="0" indent="0">
              <a:buNone/>
            </a:pPr>
            <a:r>
              <a:rPr lang="en-US" sz="2400" smtClean="0"/>
              <a:t>   Duae </a:t>
            </a:r>
            <a:r>
              <a:rPr lang="en-US" sz="2400"/>
              <a:t>sorores in sellis ad lectum sedebant. </a:t>
            </a:r>
          </a:p>
          <a:p>
            <a:pPr>
              <a:buFontTx/>
              <a:buNone/>
            </a:pPr>
            <a:endParaRPr lang="en-US" sz="2800" smtClean="0">
              <a:solidFill>
                <a:srgbClr val="990033"/>
              </a:solidFill>
            </a:endParaRPr>
          </a:p>
          <a:p>
            <a:pPr>
              <a:buFontTx/>
              <a:buNone/>
            </a:pPr>
            <a:endParaRPr lang="en-US" sz="2800" smtClean="0"/>
          </a:p>
        </p:txBody>
      </p:sp>
      <p:sp>
        <p:nvSpPr>
          <p:cNvPr id="7" name="TextBox 6"/>
          <p:cNvSpPr txBox="1"/>
          <p:nvPr/>
        </p:nvSpPr>
        <p:spPr>
          <a:xfrm>
            <a:off x="762000" y="304800"/>
            <a:ext cx="6629400" cy="646331"/>
          </a:xfrm>
          <a:prstGeom prst="rect">
            <a:avLst/>
          </a:prstGeom>
          <a:noFill/>
        </p:spPr>
        <p:txBody>
          <a:bodyPr wrap="square" rtlCol="0">
            <a:spAutoFit/>
          </a:bodyPr>
          <a:lstStyle/>
          <a:p>
            <a:r>
              <a:rPr lang="en-US" sz="3600" smtClean="0">
                <a:latin typeface="+mj-lt"/>
              </a:rPr>
              <a:t>Lazarus</a:t>
            </a:r>
            <a:endParaRPr lang="en-US" sz="360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mtClean="0">
                <a:solidFill>
                  <a:schemeClr val="tx1"/>
                </a:solidFill>
                <a:ea typeface="Verdana" pitchFamily="34" charset="0"/>
                <a:cs typeface="Verdana" pitchFamily="34" charset="0"/>
              </a:rPr>
              <a:t>Lazarus</a:t>
            </a:r>
            <a:endParaRPr lang="en-US">
              <a:solidFill>
                <a:schemeClr val="tx1"/>
              </a:solidFill>
              <a:ea typeface="Verdana" pitchFamily="34" charset="0"/>
              <a:cs typeface="Verdana" pitchFamily="34" charset="0"/>
            </a:endParaRPr>
          </a:p>
        </p:txBody>
      </p:sp>
      <p:sp>
        <p:nvSpPr>
          <p:cNvPr id="5" name="Content Placeholder 4"/>
          <p:cNvSpPr>
            <a:spLocks noGrp="1"/>
          </p:cNvSpPr>
          <p:nvPr>
            <p:ph idx="1"/>
          </p:nvPr>
        </p:nvSpPr>
        <p:spPr>
          <a:effectLst/>
        </p:spPr>
        <p:txBody>
          <a:bodyPr/>
          <a:lstStyle/>
          <a:p>
            <a:pPr marL="0" indent="0">
              <a:buNone/>
            </a:pPr>
            <a:r>
              <a:rPr lang="en-US" sz="2400" smtClean="0"/>
              <a:t>      Lazarus </a:t>
            </a:r>
            <a:r>
              <a:rPr lang="en-US" sz="2400"/>
              <a:t>in lecto iacebat, contendens inter vitam et mortem. Is erat earum solus frater, et pax parvae familiae erat in </a:t>
            </a:r>
            <a:r>
              <a:rPr lang="en-US" sz="2400" smtClean="0"/>
              <a:t>periculo. </a:t>
            </a:r>
            <a:r>
              <a:rPr lang="en-US" sz="2400"/>
              <a:t>“Quomodo  ad  Iesum  nuntium  mittere  poterimus  ut  sciat  Lazarum  esse  aegrotum?”</a:t>
            </a:r>
            <a:r>
              <a:rPr lang="en-US" sz="2400" smtClean="0"/>
              <a:t> </a:t>
            </a:r>
            <a:br>
              <a:rPr lang="en-US" sz="2400" smtClean="0"/>
            </a:br>
            <a:r>
              <a:rPr lang="en-US" sz="2400"/>
              <a:t>lacrimaverunt Martha et Maria.</a:t>
            </a:r>
          </a:p>
          <a:p>
            <a:pPr marL="0" indent="0">
              <a:buNone/>
            </a:pPr>
            <a:r>
              <a:rPr lang="en-US" sz="2400" smtClean="0"/>
              <a:t>   Respondit </a:t>
            </a:r>
            <a:r>
              <a:rPr lang="en-US" sz="2400"/>
              <a:t>Fidelius, “Tradam </a:t>
            </a:r>
            <a:r>
              <a:rPr lang="en-US" sz="2400" smtClean="0"/>
              <a:t>nuntium </a:t>
            </a:r>
            <a:r>
              <a:rPr lang="en-US" sz="2400"/>
              <a:t>ad Iesum </a:t>
            </a:r>
            <a:r>
              <a:rPr lang="en-US" sz="2400" smtClean="0"/>
              <a:t>equo. </a:t>
            </a:r>
            <a:r>
              <a:rPr lang="en-US" sz="2400"/>
              <a:t>In Perae</a:t>
            </a:r>
            <a:r>
              <a:rPr lang="en-US" sz="2000"/>
              <a:t>ā</a:t>
            </a:r>
            <a:r>
              <a:rPr lang="en-US" sz="2400"/>
              <a:t> praedicat. Sanhedrin nobis imperavit ut ubi Iesus sit omnibus temporibus sciamus. Adhuc Eum prehendere volunt. Quam primum Eum inveniam!”</a:t>
            </a:r>
          </a:p>
          <a:p>
            <a:pPr marL="0" indent="0">
              <a:buNone/>
            </a:pPr>
            <a:r>
              <a:rPr lang="en-US" sz="2400" i="1" smtClean="0">
                <a:solidFill>
                  <a:srgbClr val="990033"/>
                </a:solidFill>
              </a:rPr>
              <a:t>   </a:t>
            </a:r>
            <a:r>
              <a:rPr lang="en-US" sz="2400"/>
              <a:t>Ad suam villam rediit, et suum equum paravit, et equitabat ut nuntium Iesui daret. Ubi Iesum invenit, dixit, “Domine, ecce, quem amas est aegrotus.”</a:t>
            </a:r>
          </a:p>
          <a:p>
            <a:pPr marL="0" indent="0">
              <a:buNone/>
            </a:pPr>
            <a:endParaRPr lang="en-US" sz="2400" i="1">
              <a:solidFill>
                <a:srgbClr val="990033"/>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mtClean="0">
                <a:solidFill>
                  <a:schemeClr val="tx1"/>
                </a:solidFill>
              </a:rPr>
              <a:t>Lazarus</a:t>
            </a:r>
          </a:p>
        </p:txBody>
      </p:sp>
      <p:sp>
        <p:nvSpPr>
          <p:cNvPr id="3" name="TextBox 2"/>
          <p:cNvSpPr txBox="1"/>
          <p:nvPr/>
        </p:nvSpPr>
        <p:spPr>
          <a:xfrm>
            <a:off x="457200" y="1447800"/>
            <a:ext cx="8153400" cy="4431983"/>
          </a:xfrm>
          <a:prstGeom prst="rect">
            <a:avLst/>
          </a:prstGeom>
          <a:noFill/>
        </p:spPr>
        <p:txBody>
          <a:bodyPr wrap="square" rtlCol="0">
            <a:spAutoFit/>
          </a:bodyPr>
          <a:lstStyle/>
          <a:p>
            <a:r>
              <a:rPr lang="en-US" sz="2400">
                <a:latin typeface="+mn-lt"/>
              </a:rPr>
              <a:t>Audiens Iesus dixit ei, “Hic morbus non est ad mortem, sed pro gloriā Dei ut glorificetur Filius Dei per eum.”</a:t>
            </a:r>
          </a:p>
          <a:p>
            <a:r>
              <a:rPr lang="en-US" sz="2400">
                <a:latin typeface="+mn-lt"/>
              </a:rPr>
              <a:t>Itaque Fidelius ab Iesu discessit, et ad Mariam et Martham, reportans nuntium, rediit.  Nunc feminae speraverunt Iesum eum sanaturum esse. Sed Lazarus vere mortuus fuit! Eius corpus parabatur et ad sepulchretum portabatur</a:t>
            </a:r>
            <a:r>
              <a:rPr lang="en-US" sz="2400" smtClean="0">
                <a:latin typeface="+mn-lt"/>
              </a:rPr>
              <a:t>.</a:t>
            </a:r>
            <a:br>
              <a:rPr lang="en-US" sz="2400" smtClean="0">
                <a:latin typeface="+mn-lt"/>
              </a:rPr>
            </a:br>
            <a:r>
              <a:rPr lang="en-US" sz="2400">
                <a:latin typeface="+mn-lt"/>
              </a:rPr>
              <a:t>Quattuor dies Iudaei ad villam venerunt ut Mariam et Martham consolarentur. Nonnulli erant eidem Pharisaei qui Iesum prehendere voluerant. Venerunt ut feminas verbis de benignitate et caritate consolarentur. Mariam Marthamque diligere Iesum non intellegebant, etiam eas esse partem globi </a:t>
            </a:r>
            <a:r>
              <a:rPr lang="en-US" sz="2400" smtClean="0">
                <a:latin typeface="+mn-lt"/>
              </a:rPr>
              <a:t>discipulorum.</a:t>
            </a:r>
            <a:endParaRPr lang="en-US" sz="2400">
              <a:latin typeface="+mn-lt"/>
            </a:endParaRPr>
          </a:p>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idx="1"/>
          </p:nvPr>
        </p:nvSpPr>
        <p:spPr>
          <a:xfrm>
            <a:off x="914400" y="1752600"/>
            <a:ext cx="7467600" cy="4038600"/>
          </a:xfrm>
          <a:effectLst/>
        </p:spPr>
        <p:txBody>
          <a:bodyPr/>
          <a:lstStyle/>
          <a:p>
            <a:pPr marL="0" indent="0">
              <a:buNone/>
            </a:pPr>
            <a:r>
              <a:rPr lang="en-US" sz="2400"/>
              <a:t>Ubi Iesus et discipuli tandem ad Bethaniam appropinquaverunt, Lazarus in sepulchro quattuor dies iacuerat. Titus et Davus in villam currentes venerunt.</a:t>
            </a:r>
          </a:p>
          <a:p>
            <a:pPr marL="0" indent="0">
              <a:buNone/>
            </a:pPr>
            <a:r>
              <a:rPr lang="en-US" sz="2400"/>
              <a:t>“Iesus venit! Iesus venit!” clamaverunt.</a:t>
            </a:r>
          </a:p>
          <a:p>
            <a:pPr marL="0" indent="0">
              <a:buNone/>
            </a:pPr>
            <a:r>
              <a:rPr lang="en-US" sz="2400"/>
              <a:t>“Est prope Bethaniam,” inquit Davus.</a:t>
            </a:r>
          </a:p>
          <a:p>
            <a:pPr marL="0" indent="0">
              <a:buNone/>
            </a:pPr>
            <a:r>
              <a:rPr lang="en-US" sz="2400" smtClean="0"/>
              <a:t>   Ubi </a:t>
            </a:r>
            <a:r>
              <a:rPr lang="en-US" sz="2400"/>
              <a:t>Martha audivit, celeriter ambulavit ut Eum exciperet. Maria adhuc sedebat domi. Tum Martha Ei dixit, “Si, Domine, </a:t>
            </a:r>
            <a:r>
              <a:rPr lang="en-US" sz="2400" smtClean="0"/>
              <a:t>fuisses hic</a:t>
            </a:r>
            <a:r>
              <a:rPr lang="en-US" sz="2400"/>
              <a:t>, frater meus non  mortuus </a:t>
            </a:r>
            <a:r>
              <a:rPr lang="en-US" sz="2400" smtClean="0"/>
              <a:t>esset. </a:t>
            </a:r>
            <a:r>
              <a:rPr lang="en-US" sz="2400"/>
              <a:t>Sed nunc scio quia quaecumque rogaveris a Deo, Tibi Deus dabit.”</a:t>
            </a:r>
          </a:p>
        </p:txBody>
      </p:sp>
      <p:sp>
        <p:nvSpPr>
          <p:cNvPr id="5" name="TextBox 4"/>
          <p:cNvSpPr txBox="1"/>
          <p:nvPr/>
        </p:nvSpPr>
        <p:spPr>
          <a:xfrm>
            <a:off x="762000" y="228600"/>
            <a:ext cx="6629400" cy="646331"/>
          </a:xfrm>
          <a:prstGeom prst="rect">
            <a:avLst/>
          </a:prstGeom>
          <a:noFill/>
        </p:spPr>
        <p:txBody>
          <a:bodyPr wrap="square" rtlCol="0">
            <a:spAutoFit/>
          </a:bodyPr>
          <a:lstStyle/>
          <a:p>
            <a:r>
              <a:rPr lang="en-US" sz="3600" smtClean="0">
                <a:latin typeface="+mj-lt"/>
              </a:rPr>
              <a:t>Lazarus</a:t>
            </a:r>
            <a:endParaRPr lang="en-US" sz="360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609600" y="1447800"/>
            <a:ext cx="7772400" cy="4724400"/>
          </a:xfrm>
          <a:effectLst/>
        </p:spPr>
        <p:txBody>
          <a:bodyPr/>
          <a:lstStyle/>
          <a:p>
            <a:pPr marL="0" indent="0">
              <a:buNone/>
            </a:pPr>
            <a:r>
              <a:rPr lang="en-US" sz="2000" smtClean="0"/>
              <a:t>                                         </a:t>
            </a:r>
            <a:r>
              <a:rPr lang="en-US" sz="2000" smtClean="0">
                <a:solidFill>
                  <a:srgbClr val="990033"/>
                </a:solidFill>
              </a:rPr>
              <a:t/>
            </a:r>
            <a:br>
              <a:rPr lang="en-US" sz="2000" smtClean="0">
                <a:solidFill>
                  <a:srgbClr val="990033"/>
                </a:solidFill>
              </a:rPr>
            </a:br>
            <a:r>
              <a:rPr lang="en-US" sz="2400" smtClean="0">
                <a:solidFill>
                  <a:srgbClr val="990033"/>
                </a:solidFill>
              </a:rPr>
              <a:t>   </a:t>
            </a:r>
            <a:r>
              <a:rPr lang="en-US" sz="2400" smtClean="0"/>
              <a:t>Dixit </a:t>
            </a:r>
            <a:r>
              <a:rPr lang="en-US" sz="2400"/>
              <a:t>Iesus ei, “Surget iterum frater tuus.”</a:t>
            </a:r>
          </a:p>
          <a:p>
            <a:pPr marL="0" indent="0">
              <a:buNone/>
            </a:pPr>
            <a:r>
              <a:rPr lang="en-US" sz="2400"/>
              <a:t>Dixit Martha Ei, “Scio eum surrecturum esse in resurrectione ultim</a:t>
            </a:r>
            <a:r>
              <a:rPr lang="en-US" sz="2000"/>
              <a:t>ā</a:t>
            </a:r>
            <a:r>
              <a:rPr lang="en-US" sz="2400"/>
              <a:t> die.”</a:t>
            </a:r>
          </a:p>
          <a:p>
            <a:pPr marL="0" indent="0">
              <a:buNone/>
            </a:pPr>
            <a:r>
              <a:rPr lang="en-US" sz="2400" smtClean="0"/>
              <a:t>  Dixit </a:t>
            </a:r>
            <a:r>
              <a:rPr lang="en-US" sz="2400"/>
              <a:t>ei Iesus, “Ego sum Resurrectio et Vita; qui credit Mihi, etiam si mortuus fuerit, vivet. Et omnis qui vivit et credit Mihi non morietur. Credis-ne hoc?”</a:t>
            </a:r>
          </a:p>
          <a:p>
            <a:pPr marL="0" indent="0">
              <a:buNone/>
            </a:pPr>
            <a:r>
              <a:rPr lang="en-US" sz="2400" smtClean="0"/>
              <a:t>  Et </a:t>
            </a:r>
            <a:r>
              <a:rPr lang="en-US" sz="2400"/>
              <a:t>ea respondit, “Ego, Domine, credo Te esse Christum, Filium Dei, qui in hunc mundum venisti.” Et ubi dixerat hoc, venit in villam et vocavit Mariam, suam sororem, dicens, </a:t>
            </a:r>
            <a:r>
              <a:rPr lang="en-US" sz="2400" smtClean="0"/>
              <a:t/>
            </a:r>
            <a:br>
              <a:rPr lang="en-US" sz="2400" smtClean="0"/>
            </a:br>
            <a:r>
              <a:rPr lang="en-US" sz="2400" smtClean="0"/>
              <a:t>   “</a:t>
            </a:r>
            <a:r>
              <a:rPr lang="en-US" sz="2400"/>
              <a:t>Dominus adest et vocat te.”</a:t>
            </a:r>
          </a:p>
          <a:p>
            <a:pPr>
              <a:buFontTx/>
              <a:buNone/>
            </a:pPr>
            <a:endParaRPr lang="en-US" sz="2000" smtClean="0"/>
          </a:p>
          <a:p>
            <a:pPr>
              <a:buFontTx/>
              <a:buNone/>
            </a:pPr>
            <a:endParaRPr lang="en-US" smtClean="0"/>
          </a:p>
        </p:txBody>
      </p:sp>
      <p:sp>
        <p:nvSpPr>
          <p:cNvPr id="5" name="TextBox 4"/>
          <p:cNvSpPr txBox="1"/>
          <p:nvPr/>
        </p:nvSpPr>
        <p:spPr>
          <a:xfrm>
            <a:off x="762000" y="228600"/>
            <a:ext cx="6629400" cy="646331"/>
          </a:xfrm>
          <a:prstGeom prst="rect">
            <a:avLst/>
          </a:prstGeom>
          <a:noFill/>
        </p:spPr>
        <p:txBody>
          <a:bodyPr wrap="square" rtlCol="0">
            <a:spAutoFit/>
          </a:bodyPr>
          <a:lstStyle/>
          <a:p>
            <a:r>
              <a:rPr lang="en-US" sz="3600"/>
              <a:t>Lazarus</a:t>
            </a:r>
            <a:endParaRPr lang="en-US" sz="360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143000"/>
          </a:xfrm>
        </p:spPr>
        <p:txBody>
          <a:bodyPr/>
          <a:lstStyle/>
          <a:p>
            <a:pPr>
              <a:defRPr/>
            </a:pPr>
            <a:r>
              <a:rPr lang="en-US" sz="3200" smtClean="0">
                <a:solidFill>
                  <a:srgbClr val="990033"/>
                </a:solidFill>
                <a:latin typeface="+mn-lt"/>
                <a:ea typeface="Verdana" pitchFamily="34" charset="0"/>
                <a:cs typeface="Verdana" pitchFamily="34" charset="0"/>
              </a:rPr>
              <a:t>Deponent verbs look passive, but are translated as active.</a:t>
            </a:r>
            <a:endParaRPr lang="en-US" sz="3200">
              <a:solidFill>
                <a:srgbClr val="990033"/>
              </a:solidFill>
              <a:latin typeface="+mn-lt"/>
            </a:endParaRPr>
          </a:p>
        </p:txBody>
      </p:sp>
      <p:sp>
        <p:nvSpPr>
          <p:cNvPr id="3" name="Content Placeholder 2"/>
          <p:cNvSpPr>
            <a:spLocks noGrp="1"/>
          </p:cNvSpPr>
          <p:nvPr>
            <p:ph idx="1"/>
          </p:nvPr>
        </p:nvSpPr>
        <p:spPr>
          <a:xfrm>
            <a:off x="838200" y="3200400"/>
            <a:ext cx="7772400" cy="3048000"/>
          </a:xfrm>
          <a:effectLst/>
        </p:spPr>
        <p:txBody>
          <a:bodyPr/>
          <a:lstStyle/>
          <a:p>
            <a:pPr marL="742950" indent="-742950" algn="ctr" eaLnBrk="1" hangingPunct="1">
              <a:buFontTx/>
              <a:buNone/>
              <a:defRPr/>
            </a:pPr>
            <a:endParaRPr lang="en-US" sz="2400" smtClean="0">
              <a:latin typeface="Verdana" pitchFamily="34" charset="0"/>
              <a:ea typeface="Verdana" pitchFamily="34" charset="0"/>
              <a:cs typeface="Verdana" pitchFamily="34" charset="0"/>
            </a:endParaRPr>
          </a:p>
          <a:p>
            <a:pPr marL="742950" indent="-742950" algn="ctr" eaLnBrk="1" hangingPunct="1">
              <a:buFontTx/>
              <a:buNone/>
              <a:defRPr/>
            </a:pPr>
            <a:r>
              <a:rPr lang="en-US" sz="2400" smtClean="0">
                <a:latin typeface="Verdana" pitchFamily="34" charset="0"/>
                <a:ea typeface="Verdana" pitchFamily="34" charset="0"/>
                <a:cs typeface="Verdana" pitchFamily="34" charset="0"/>
              </a:rPr>
              <a:t>Arbitror = I judge. </a:t>
            </a:r>
          </a:p>
          <a:p>
            <a:pPr marL="742950" indent="-742950" algn="ctr" eaLnBrk="1" hangingPunct="1">
              <a:buFontTx/>
              <a:buNone/>
              <a:defRPr/>
            </a:pPr>
            <a:r>
              <a:rPr lang="en-US" sz="2400" i="1" smtClean="0">
                <a:solidFill>
                  <a:srgbClr val="990033"/>
                </a:solidFill>
                <a:latin typeface="Verdana" pitchFamily="34" charset="0"/>
                <a:ea typeface="Verdana" pitchFamily="34" charset="0"/>
                <a:cs typeface="Verdana" pitchFamily="34" charset="0"/>
              </a:rPr>
              <a:t>NOT I am judged…</a:t>
            </a:r>
            <a:br>
              <a:rPr lang="en-US" sz="2400" i="1" smtClean="0">
                <a:solidFill>
                  <a:srgbClr val="990033"/>
                </a:solidFill>
                <a:latin typeface="Verdana" pitchFamily="34" charset="0"/>
                <a:ea typeface="Verdana" pitchFamily="34" charset="0"/>
                <a:cs typeface="Verdana" pitchFamily="34" charset="0"/>
              </a:rPr>
            </a:br>
            <a:r>
              <a:rPr lang="en-US" sz="2400" i="1" smtClean="0">
                <a:solidFill>
                  <a:srgbClr val="990033"/>
                </a:solidFill>
                <a:latin typeface="Verdana" pitchFamily="34" charset="0"/>
                <a:ea typeface="Verdana" pitchFamily="34" charset="0"/>
                <a:cs typeface="Verdana" pitchFamily="34" charset="0"/>
              </a:rPr>
              <a:t/>
            </a:r>
            <a:br>
              <a:rPr lang="en-US" sz="2400" i="1" smtClean="0">
                <a:solidFill>
                  <a:srgbClr val="990033"/>
                </a:solidFill>
                <a:latin typeface="Verdana" pitchFamily="34" charset="0"/>
                <a:ea typeface="Verdana" pitchFamily="34" charset="0"/>
                <a:cs typeface="Verdana" pitchFamily="34" charset="0"/>
              </a:rPr>
            </a:br>
            <a:r>
              <a:rPr lang="en-US" sz="2400" smtClean="0">
                <a:latin typeface="Verdana" pitchFamily="34" charset="0"/>
                <a:ea typeface="Verdana" pitchFamily="34" charset="0"/>
                <a:cs typeface="Verdana" pitchFamily="34" charset="0"/>
              </a:rPr>
              <a:t>Use the passive endings…</a:t>
            </a:r>
          </a:p>
          <a:p>
            <a:pPr marL="742950" indent="-742950" algn="ctr" eaLnBrk="1" hangingPunct="1">
              <a:buFontTx/>
              <a:buNone/>
              <a:defRPr/>
            </a:pPr>
            <a:r>
              <a:rPr lang="en-US" sz="2400" b="1" smtClean="0">
                <a:latin typeface="Verdana" pitchFamily="34" charset="0"/>
                <a:ea typeface="Verdana" pitchFamily="34" charset="0"/>
                <a:cs typeface="Verdana" pitchFamily="34" charset="0"/>
              </a:rPr>
              <a:t>-r, -ris, -tur, -mur, -mini, -ntur</a:t>
            </a:r>
            <a:r>
              <a:rPr lang="en-US" b="1" smtClean="0">
                <a:latin typeface="Verdana" pitchFamily="34" charset="0"/>
                <a:ea typeface="Verdana" pitchFamily="34" charset="0"/>
                <a:cs typeface="Verdana" pitchFamily="34" charset="0"/>
              </a:rPr>
              <a:t/>
            </a:r>
            <a:br>
              <a:rPr lang="en-US" b="1" smtClean="0">
                <a:latin typeface="Verdana" pitchFamily="34" charset="0"/>
                <a:ea typeface="Verdana" pitchFamily="34" charset="0"/>
                <a:cs typeface="Verdana" pitchFamily="34" charset="0"/>
              </a:rPr>
            </a:br>
            <a:endParaRPr lang="en-US" b="1" smtClean="0"/>
          </a:p>
          <a:p>
            <a:pPr>
              <a:buFontTx/>
              <a:buNone/>
              <a:defRPr/>
            </a:pPr>
            <a:endParaRPr lang="en-US"/>
          </a:p>
        </p:txBody>
      </p:sp>
      <p:sp>
        <p:nvSpPr>
          <p:cNvPr id="7" name="TextBox 6"/>
          <p:cNvSpPr txBox="1"/>
          <p:nvPr/>
        </p:nvSpPr>
        <p:spPr>
          <a:xfrm>
            <a:off x="762000" y="228600"/>
            <a:ext cx="6629400" cy="646331"/>
          </a:xfrm>
          <a:prstGeom prst="rect">
            <a:avLst/>
          </a:prstGeom>
          <a:noFill/>
        </p:spPr>
        <p:txBody>
          <a:bodyPr wrap="square" rtlCol="0">
            <a:spAutoFit/>
          </a:bodyPr>
          <a:lstStyle/>
          <a:p>
            <a:r>
              <a:rPr lang="en-US" sz="3600" smtClean="0">
                <a:latin typeface="+mj-lt"/>
              </a:rPr>
              <a:t>Deponent Verbs</a:t>
            </a:r>
            <a:endParaRPr lang="en-US" sz="360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228600" y="1447800"/>
            <a:ext cx="8686800" cy="4953000"/>
          </a:xfrm>
          <a:effectLst/>
        </p:spPr>
        <p:txBody>
          <a:bodyPr/>
          <a:lstStyle/>
          <a:p>
            <a:pPr marL="0" indent="0">
              <a:buNone/>
            </a:pPr>
            <a:r>
              <a:rPr lang="en-US" sz="2400" smtClean="0"/>
              <a:t>    Surrexit </a:t>
            </a:r>
            <a:r>
              <a:rPr lang="en-US" sz="2400"/>
              <a:t>ut audiret, et venit ad Eum. Ubi homines in vill</a:t>
            </a:r>
            <a:r>
              <a:rPr lang="en-US" sz="2000"/>
              <a:t>ā</a:t>
            </a:r>
            <a:r>
              <a:rPr lang="en-US" sz="2400"/>
              <a:t>, qui venerant ut sorores consolarentur, Mariam discedentem viderunt, eam secuti sunt. Maria volebat lacrimare ad sepulchrum.</a:t>
            </a:r>
          </a:p>
          <a:p>
            <a:pPr marL="0" indent="0">
              <a:buNone/>
            </a:pPr>
            <a:r>
              <a:rPr lang="en-US" sz="2400" smtClean="0"/>
              <a:t>   Tunc </a:t>
            </a:r>
            <a:r>
              <a:rPr lang="en-US" sz="2400"/>
              <a:t>ubi Maria ad Iesum venit, et Eum vidit, ad Eius pedes cecidit. Ei etiam dixit, “Si, Domine, fuisses hic, frater meus non mortuus esset.”</a:t>
            </a:r>
          </a:p>
          <a:p>
            <a:pPr marL="0" indent="0">
              <a:buNone/>
            </a:pPr>
            <a:r>
              <a:rPr lang="en-US" sz="2400" smtClean="0"/>
              <a:t>    Ubi </a:t>
            </a:r>
            <a:r>
              <a:rPr lang="en-US" sz="2400"/>
              <a:t>Iesus Mariam lacrimantem vidit et homines lacrimantes qui cum e</a:t>
            </a:r>
            <a:r>
              <a:rPr lang="en-US" sz="2000"/>
              <a:t>ā</a:t>
            </a:r>
            <a:r>
              <a:rPr lang="en-US" sz="2400"/>
              <a:t> venerant, miserrimus in Suo spiritu erat. Sua mors erat etiam prope.</a:t>
            </a:r>
          </a:p>
          <a:p>
            <a:pPr marL="0" indent="0">
              <a:buNone/>
            </a:pPr>
            <a:r>
              <a:rPr lang="en-US" sz="2400" smtClean="0"/>
              <a:t>   “</a:t>
            </a:r>
            <a:r>
              <a:rPr lang="en-US" sz="2400"/>
              <a:t>Ubi eum posuistis?” rogavit.</a:t>
            </a:r>
          </a:p>
          <a:p>
            <a:pPr marL="0" indent="0">
              <a:buNone/>
            </a:pPr>
            <a:r>
              <a:rPr lang="en-US" sz="2400" smtClean="0"/>
              <a:t>    Chuza </a:t>
            </a:r>
            <a:r>
              <a:rPr lang="en-US" sz="2400"/>
              <a:t>inquit, “Veni, Domine, et vide.” Hoc tempore Iesus Ipse etiam lacrimabat.</a:t>
            </a:r>
          </a:p>
          <a:p>
            <a:pPr>
              <a:buNone/>
            </a:pPr>
            <a:endParaRPr lang="en-US" sz="2000" smtClean="0"/>
          </a:p>
          <a:p>
            <a:pPr>
              <a:buFontTx/>
              <a:buNone/>
            </a:pPr>
            <a:endParaRPr lang="en-US" sz="2000" smtClean="0"/>
          </a:p>
        </p:txBody>
      </p:sp>
      <p:sp>
        <p:nvSpPr>
          <p:cNvPr id="5" name="TextBox 4"/>
          <p:cNvSpPr txBox="1"/>
          <p:nvPr/>
        </p:nvSpPr>
        <p:spPr>
          <a:xfrm>
            <a:off x="762000" y="228600"/>
            <a:ext cx="6629400" cy="646331"/>
          </a:xfrm>
          <a:prstGeom prst="rect">
            <a:avLst/>
          </a:prstGeom>
          <a:noFill/>
        </p:spPr>
        <p:txBody>
          <a:bodyPr wrap="square" rtlCol="0">
            <a:spAutoFit/>
          </a:bodyPr>
          <a:lstStyle/>
          <a:p>
            <a:r>
              <a:rPr lang="en-US" sz="3600"/>
              <a:t>Lazarus</a:t>
            </a:r>
            <a:endParaRPr lang="en-US" sz="360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685800" y="2286000"/>
            <a:ext cx="7772400" cy="4114800"/>
          </a:xfrm>
          <a:effectLst/>
        </p:spPr>
        <p:txBody>
          <a:bodyPr/>
          <a:lstStyle/>
          <a:p>
            <a:pPr>
              <a:buNone/>
            </a:pPr>
            <a:r>
              <a:rPr lang="it-IT" sz="2000" smtClean="0"/>
              <a:t>. </a:t>
            </a:r>
            <a:endParaRPr lang="en-US" sz="2000" smtClean="0"/>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a:t>Lazarus</a:t>
            </a:r>
            <a:endParaRPr lang="en-US" sz="3600" smtClean="0">
              <a:latin typeface="+mj-lt"/>
            </a:endParaRPr>
          </a:p>
        </p:txBody>
      </p:sp>
      <p:sp>
        <p:nvSpPr>
          <p:cNvPr id="2" name="TextBox 1"/>
          <p:cNvSpPr txBox="1"/>
          <p:nvPr/>
        </p:nvSpPr>
        <p:spPr>
          <a:xfrm>
            <a:off x="609600" y="1600200"/>
            <a:ext cx="7620000" cy="3785652"/>
          </a:xfrm>
          <a:prstGeom prst="rect">
            <a:avLst/>
          </a:prstGeom>
          <a:noFill/>
        </p:spPr>
        <p:txBody>
          <a:bodyPr wrap="square" rtlCol="0">
            <a:spAutoFit/>
          </a:bodyPr>
          <a:lstStyle/>
          <a:p>
            <a:r>
              <a:rPr lang="en-US" sz="2400" smtClean="0">
                <a:latin typeface="+mn-lt"/>
              </a:rPr>
              <a:t>  Dives</a:t>
            </a:r>
            <a:r>
              <a:rPr lang="en-US" sz="2400">
                <a:latin typeface="+mn-lt"/>
              </a:rPr>
              <a:t>, nomine Simon a Bethaniā, videns quia Iesus maxime Lazarum diligebat, inquit, “Iesus multos sanare potuit. Cur hunc hominem e morte servare non poterat?”</a:t>
            </a:r>
          </a:p>
          <a:p>
            <a:r>
              <a:rPr lang="en-US" sz="2400" smtClean="0">
                <a:latin typeface="+mn-lt"/>
              </a:rPr>
              <a:t>   Iesus</a:t>
            </a:r>
            <a:r>
              <a:rPr lang="en-US" sz="2400">
                <a:latin typeface="+mn-lt"/>
              </a:rPr>
              <a:t>, iterum miserrimus, ad sepulchrum venit. Erat spelunca, et magnum saxum ante eam positum erat. Iesus inquit, “Movete saxum.”</a:t>
            </a:r>
          </a:p>
          <a:p>
            <a:r>
              <a:rPr lang="en-US" sz="2400" smtClean="0">
                <a:latin typeface="+mn-lt"/>
              </a:rPr>
              <a:t>   “</a:t>
            </a:r>
            <a:r>
              <a:rPr lang="en-US" sz="2400">
                <a:latin typeface="+mn-lt"/>
              </a:rPr>
              <a:t>Hoc tempore, Domine, corpus foetet quoniam quattuor dies mortuus fuit,” Martha dixit. 	    </a:t>
            </a:r>
            <a:r>
              <a:rPr lang="en-US" sz="2400" smtClean="0">
                <a:latin typeface="+mn-lt"/>
              </a:rPr>
              <a:t/>
            </a:r>
            <a:br>
              <a:rPr lang="en-US" sz="2400" smtClean="0">
                <a:latin typeface="+mn-lt"/>
              </a:rPr>
            </a:br>
            <a:r>
              <a:rPr lang="en-US" sz="2400" smtClean="0">
                <a:latin typeface="+mn-lt"/>
              </a:rPr>
              <a:t>   Iesus </a:t>
            </a:r>
            <a:r>
              <a:rPr lang="en-US" sz="2400">
                <a:latin typeface="+mn-lt"/>
              </a:rPr>
              <a:t>ei dixit, </a:t>
            </a:r>
            <a:r>
              <a:rPr lang="en-US" sz="2400" smtClean="0">
                <a:latin typeface="+mn-lt"/>
              </a:rPr>
              <a:t>  “</a:t>
            </a:r>
            <a:r>
              <a:rPr lang="en-US" sz="2400">
                <a:latin typeface="+mn-lt"/>
              </a:rPr>
              <a:t>Nonne dixi tibi, quia si credideris, gloriam Dei videbis?”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85800" y="1295400"/>
            <a:ext cx="7772400" cy="5105400"/>
          </a:xfrm>
          <a:effectLst/>
        </p:spPr>
        <p:txBody>
          <a:bodyPr/>
          <a:lstStyle/>
          <a:p>
            <a:pPr algn="ctr">
              <a:buNone/>
            </a:pPr>
            <a:r>
              <a:rPr lang="it-IT" b="1" smtClean="0"/>
              <a:t>   </a:t>
            </a:r>
            <a:endParaRPr lang="en-US" b="1" smtClean="0">
              <a:solidFill>
                <a:srgbClr val="990033"/>
              </a:solidFill>
            </a:endParaRPr>
          </a:p>
          <a:p>
            <a:pPr marL="0" indent="0">
              <a:buNone/>
            </a:pPr>
            <a:r>
              <a:rPr lang="en-US" sz="2000" smtClean="0"/>
              <a:t> </a:t>
            </a:r>
            <a:r>
              <a:rPr lang="en-US"/>
              <a:t> </a:t>
            </a:r>
            <a:r>
              <a:rPr lang="en-US" smtClean="0"/>
              <a:t> </a:t>
            </a:r>
            <a:r>
              <a:rPr lang="en-US" sz="2400" smtClean="0"/>
              <a:t>Homines </a:t>
            </a:r>
            <a:r>
              <a:rPr lang="en-US" sz="2400"/>
              <a:t>ergo saxum a loco moverunt, Iesus autem Suos oculos ad caelum levavit et oravit, “Pater, Tibi gratias ago, quia </a:t>
            </a:r>
            <a:r>
              <a:rPr lang="en-US" sz="2400" smtClean="0"/>
              <a:t>Me </a:t>
            </a:r>
            <a:r>
              <a:rPr lang="en-US" sz="2400"/>
              <a:t>audivisti. Ego autem scio quia semper Me audivisti, sed propter homines prope qui stant sic dico, ut credant Te Me misisse.”</a:t>
            </a:r>
          </a:p>
          <a:p>
            <a:pPr marL="0" indent="0">
              <a:buNone/>
            </a:pPr>
            <a:r>
              <a:rPr lang="en-US" sz="2400" smtClean="0"/>
              <a:t>   Et </a:t>
            </a:r>
            <a:r>
              <a:rPr lang="en-US" sz="2400"/>
              <a:t>ubi locutus erat, magn</a:t>
            </a:r>
            <a:r>
              <a:rPr lang="en-US" sz="2000"/>
              <a:t>ā</a:t>
            </a:r>
            <a:r>
              <a:rPr lang="en-US" sz="2400"/>
              <a:t> voce clamavit, “Lazare, veni foras!”</a:t>
            </a:r>
          </a:p>
          <a:p>
            <a:pPr marL="0" indent="0">
              <a:buNone/>
            </a:pPr>
            <a:r>
              <a:rPr lang="en-US" sz="2400" smtClean="0"/>
              <a:t>   Et </a:t>
            </a:r>
            <a:r>
              <a:rPr lang="en-US" sz="2400"/>
              <a:t>statim qui erat mortuus e </a:t>
            </a:r>
            <a:r>
              <a:rPr lang="en-US" sz="2400" smtClean="0"/>
              <a:t>spelunc</a:t>
            </a:r>
            <a:r>
              <a:rPr lang="en-US" sz="2000"/>
              <a:t>ā</a:t>
            </a:r>
            <a:r>
              <a:rPr lang="en-US" sz="2400" smtClean="0"/>
              <a:t> </a:t>
            </a:r>
            <a:r>
              <a:rPr lang="en-US" sz="2400"/>
              <a:t>venit. Eius pedes et man</a:t>
            </a:r>
            <a:r>
              <a:rPr lang="en-US" sz="2000"/>
              <a:t>ū</a:t>
            </a:r>
            <a:r>
              <a:rPr lang="en-US" sz="2400"/>
              <a:t>s ligati sunt, et facies illius sudario ligata erat.</a:t>
            </a:r>
          </a:p>
          <a:p>
            <a:pPr>
              <a:buNone/>
            </a:pPr>
            <a:endParaRPr lang="en-US" smtClean="0"/>
          </a:p>
        </p:txBody>
      </p:sp>
      <p:sp>
        <p:nvSpPr>
          <p:cNvPr id="5" name="TextBox 4"/>
          <p:cNvSpPr txBox="1"/>
          <p:nvPr/>
        </p:nvSpPr>
        <p:spPr>
          <a:xfrm>
            <a:off x="762000" y="228600"/>
            <a:ext cx="6629400" cy="646331"/>
          </a:xfrm>
          <a:prstGeom prst="rect">
            <a:avLst/>
          </a:prstGeom>
          <a:noFill/>
        </p:spPr>
        <p:txBody>
          <a:bodyPr wrap="square" rtlCol="0">
            <a:spAutoFit/>
          </a:bodyPr>
          <a:lstStyle/>
          <a:p>
            <a:r>
              <a:rPr lang="en-US" sz="3600"/>
              <a:t>Lazarus</a:t>
            </a:r>
            <a:endParaRPr lang="en-US" sz="360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419600" y="1447800"/>
            <a:ext cx="4038600" cy="3733800"/>
          </a:xfrm>
          <a:effectLst/>
        </p:spPr>
        <p:txBody>
          <a:bodyPr/>
          <a:lstStyle/>
          <a:p>
            <a:pPr marL="0" indent="0">
              <a:buNone/>
            </a:pPr>
            <a:r>
              <a:rPr lang="en-US" sz="2400" smtClean="0"/>
              <a:t>        </a:t>
            </a:r>
            <a:br>
              <a:rPr lang="en-US" sz="2400" smtClean="0"/>
            </a:br>
            <a:r>
              <a:rPr lang="en-US" sz="2400" smtClean="0"/>
              <a:t>  Dixit </a:t>
            </a:r>
            <a:r>
              <a:rPr lang="en-US" sz="2400"/>
              <a:t>eis Iesus, “Solvite eum.”</a:t>
            </a:r>
          </a:p>
          <a:p>
            <a:pPr marL="0" indent="0">
              <a:buNone/>
            </a:pPr>
            <a:r>
              <a:rPr lang="en-US" sz="2400" smtClean="0"/>
              <a:t>  Parva </a:t>
            </a:r>
            <a:r>
              <a:rPr lang="en-US" sz="2400"/>
              <a:t>familia erat beatissima iterum propter Dominum Christum quem adoraverunt. In vill</a:t>
            </a:r>
            <a:r>
              <a:rPr lang="en-US" sz="2000"/>
              <a:t>ā</a:t>
            </a:r>
            <a:r>
              <a:rPr lang="en-US" sz="2400"/>
              <a:t> in Bethani</a:t>
            </a:r>
            <a:r>
              <a:rPr lang="en-US" sz="2000"/>
              <a:t>ā</a:t>
            </a:r>
            <a:r>
              <a:rPr lang="en-US" sz="2400"/>
              <a:t> globus discipulorum e</a:t>
            </a:r>
            <a:r>
              <a:rPr lang="en-US" sz="2000"/>
              <a:t>ā</a:t>
            </a:r>
            <a:r>
              <a:rPr lang="en-US" sz="2400"/>
              <a:t> nocte et multos dies gaudebat. Altera mors mox erit, et plurem doloris quam umquam intellegere poterunt sentient.</a:t>
            </a:r>
          </a:p>
          <a:p>
            <a:pPr>
              <a:buNone/>
            </a:pPr>
            <a:endParaRPr lang="en-US" smtClean="0"/>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a:t>Lazarus</a:t>
            </a:r>
            <a:endParaRPr lang="en-US" sz="3600">
              <a:latin typeface="+mj-lt"/>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438400"/>
            <a:ext cx="3505200" cy="26289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0"/>
            <a:ext cx="7772400" cy="1600200"/>
          </a:xfrm>
          <a:effectLst/>
        </p:spPr>
        <p:txBody>
          <a:bodyPr/>
          <a:lstStyle/>
          <a:p>
            <a:pPr>
              <a:defRPr/>
            </a:pPr>
            <a:r>
              <a:rPr lang="en-US" sz="2800" smtClean="0">
                <a:solidFill>
                  <a:schemeClr val="tx1"/>
                </a:solidFill>
                <a:latin typeface="Verdana" pitchFamily="34" charset="0"/>
                <a:ea typeface="Verdana" pitchFamily="34" charset="0"/>
                <a:cs typeface="Verdana" pitchFamily="34" charset="0"/>
              </a:rPr>
              <a:t>Semi-deponent verbs look active in the present, imperfect and future tense, but….</a:t>
            </a:r>
            <a:endParaRPr lang="en-US" sz="2800">
              <a:solidFill>
                <a:schemeClr val="tx1"/>
              </a:solidFill>
            </a:endParaRPr>
          </a:p>
        </p:txBody>
      </p:sp>
      <p:sp>
        <p:nvSpPr>
          <p:cNvPr id="6147" name="Content Placeholder 2"/>
          <p:cNvSpPr>
            <a:spLocks noGrp="1"/>
          </p:cNvSpPr>
          <p:nvPr>
            <p:ph idx="1"/>
          </p:nvPr>
        </p:nvSpPr>
        <p:spPr>
          <a:xfrm>
            <a:off x="685800" y="4191000"/>
            <a:ext cx="7772400" cy="2209800"/>
          </a:xfrm>
          <a:effectLst/>
        </p:spPr>
        <p:txBody>
          <a:bodyPr/>
          <a:lstStyle/>
          <a:p>
            <a:pPr marL="742950" indent="-742950" algn="ctr" eaLnBrk="1" hangingPunct="1">
              <a:buFontTx/>
              <a:buNone/>
            </a:pPr>
            <a:r>
              <a:rPr lang="en-US" smtClean="0"/>
              <a:t> </a:t>
            </a:r>
            <a:r>
              <a:rPr lang="en-US" sz="2400" i="1" smtClean="0">
                <a:solidFill>
                  <a:srgbClr val="990033"/>
                </a:solidFill>
              </a:rPr>
              <a:t>      the third principal part looks passive, and there is no fourth principal part.</a:t>
            </a:r>
          </a:p>
          <a:p>
            <a:pPr marL="742950" indent="-742950" eaLnBrk="1" hangingPunct="1">
              <a:buFontTx/>
              <a:buNone/>
            </a:pPr>
            <a:r>
              <a:rPr lang="en-US" sz="2400" i="1" smtClean="0">
                <a:solidFill>
                  <a:srgbClr val="990033"/>
                </a:solidFill>
                <a:latin typeface="Verdana" pitchFamily="34" charset="0"/>
                <a:ea typeface="Verdana" pitchFamily="34" charset="0"/>
                <a:cs typeface="Verdana" pitchFamily="34" charset="0"/>
              </a:rPr>
              <a:t/>
            </a:r>
            <a:br>
              <a:rPr lang="en-US" sz="2400" i="1" smtClean="0">
                <a:solidFill>
                  <a:srgbClr val="990033"/>
                </a:solidFill>
                <a:latin typeface="Verdana" pitchFamily="34" charset="0"/>
                <a:ea typeface="Verdana" pitchFamily="34" charset="0"/>
                <a:cs typeface="Verdana" pitchFamily="34" charset="0"/>
              </a:rPr>
            </a:br>
            <a:r>
              <a:rPr lang="en-US" sz="2400" i="1" smtClean="0">
                <a:solidFill>
                  <a:srgbClr val="990033"/>
                </a:solidFill>
                <a:latin typeface="Verdana" pitchFamily="34" charset="0"/>
                <a:ea typeface="Verdana" pitchFamily="34" charset="0"/>
                <a:cs typeface="Verdana" pitchFamily="34" charset="0"/>
              </a:rPr>
              <a:t>       </a:t>
            </a:r>
            <a:r>
              <a:rPr lang="en-US" sz="2400" smtClean="0">
                <a:latin typeface="Verdana" pitchFamily="34" charset="0"/>
                <a:ea typeface="Verdana" pitchFamily="34" charset="0"/>
                <a:cs typeface="Verdana" pitchFamily="34" charset="0"/>
              </a:rPr>
              <a:t>gaudeo, gaudere, gavisus sum</a:t>
            </a:r>
          </a:p>
          <a:p>
            <a:pPr marL="742950" indent="-742950" algn="ctr" eaLnBrk="1" hangingPunct="1">
              <a:buFontTx/>
              <a:buNone/>
              <a:defRPr/>
            </a:pPr>
            <a:endParaRPr lang="en-US" sz="2400" smtClean="0"/>
          </a:p>
        </p:txBody>
      </p:sp>
      <p:sp>
        <p:nvSpPr>
          <p:cNvPr id="6" name="TextBox 5"/>
          <p:cNvSpPr txBox="1"/>
          <p:nvPr/>
        </p:nvSpPr>
        <p:spPr>
          <a:xfrm>
            <a:off x="762000" y="228600"/>
            <a:ext cx="6629400" cy="646331"/>
          </a:xfrm>
          <a:prstGeom prst="rect">
            <a:avLst/>
          </a:prstGeom>
          <a:noFill/>
        </p:spPr>
        <p:txBody>
          <a:bodyPr wrap="square" rtlCol="0">
            <a:spAutoFit/>
          </a:bodyPr>
          <a:lstStyle/>
          <a:p>
            <a:r>
              <a:rPr lang="en-US" sz="3600" smtClean="0">
                <a:latin typeface="+mj-lt"/>
              </a:rPr>
              <a:t>Semi- Deponent Verbs</a:t>
            </a:r>
            <a:endParaRPr lang="en-US" sz="360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200" smtClean="0">
                <a:solidFill>
                  <a:schemeClr val="tx1"/>
                </a:solidFill>
                <a:latin typeface="Verdana" pitchFamily="34" charset="0"/>
                <a:ea typeface="Verdana" pitchFamily="34" charset="0"/>
                <a:cs typeface="Verdana" pitchFamily="34" charset="0"/>
              </a:rPr>
              <a:t>Genitive of Description</a:t>
            </a:r>
            <a:endParaRPr lang="en-US" sz="3200">
              <a:solidFill>
                <a:schemeClr val="tx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676400"/>
            <a:ext cx="8229600" cy="4267200"/>
          </a:xfrm>
          <a:effectLst/>
        </p:spPr>
        <p:txBody>
          <a:bodyPr/>
          <a:lstStyle/>
          <a:p>
            <a:pPr>
              <a:buNone/>
            </a:pPr>
            <a:r>
              <a:rPr lang="en-US" smtClean="0"/>
              <a:t>        </a:t>
            </a:r>
            <a:r>
              <a:rPr lang="en-US" sz="3000" smtClean="0"/>
              <a:t>…may tell definite measurements.</a:t>
            </a:r>
          </a:p>
          <a:p>
            <a:pPr>
              <a:buNone/>
            </a:pPr>
            <a:endParaRPr lang="en-US" sz="2800" smtClean="0"/>
          </a:p>
          <a:p>
            <a:pPr>
              <a:buNone/>
            </a:pPr>
            <a:r>
              <a:rPr lang="en-US" smtClean="0"/>
              <a:t>                   </a:t>
            </a:r>
            <a:r>
              <a:rPr lang="en-US" sz="2800" smtClean="0"/>
              <a:t>elephantus duodecim pedum</a:t>
            </a:r>
          </a:p>
          <a:p>
            <a:pPr>
              <a:buNone/>
            </a:pPr>
            <a:r>
              <a:rPr lang="en-US" sz="2800" smtClean="0"/>
              <a:t>                            an elephant of twelve feet</a:t>
            </a:r>
            <a:br>
              <a:rPr lang="en-US" sz="2800" smtClean="0"/>
            </a:br>
            <a:r>
              <a:rPr lang="en-US" sz="2800" smtClean="0"/>
              <a:t>                            an elephant twelve feet tall</a:t>
            </a:r>
          </a:p>
          <a:p>
            <a:pPr>
              <a:buNone/>
            </a:pPr>
            <a:endParaRPr lang="en-US" smtClean="0"/>
          </a:p>
          <a:p>
            <a:pPr>
              <a:buNone/>
            </a:pPr>
            <a:r>
              <a:rPr lang="en-US" smtClean="0"/>
              <a:t> </a:t>
            </a:r>
          </a:p>
          <a:p>
            <a:pPr>
              <a:buNone/>
            </a:pPr>
            <a:r>
              <a:rPr lang="en-US" smtClean="0"/>
              <a:t>          </a:t>
            </a:r>
          </a:p>
          <a:p>
            <a:pPr>
              <a:buNone/>
            </a:pPr>
            <a:endParaRPr lang="en-US" smtClean="0"/>
          </a:p>
          <a:p>
            <a:pPr>
              <a:buNone/>
            </a:pPr>
            <a:endParaRPr lang="en-US"/>
          </a:p>
        </p:txBody>
      </p:sp>
      <p:pic>
        <p:nvPicPr>
          <p:cNvPr id="6" name="Picture 5" descr="Thumbnail">
            <a:hlinkClick r:id="rId2"/>
          </p:cNvPr>
          <p:cNvPicPr/>
          <p:nvPr/>
        </p:nvPicPr>
        <p:blipFill>
          <a:blip r:embed="rId3" cstate="print"/>
          <a:srcRect/>
          <a:stretch>
            <a:fillRect/>
          </a:stretch>
        </p:blipFill>
        <p:spPr bwMode="auto">
          <a:xfrm>
            <a:off x="533400" y="3505200"/>
            <a:ext cx="2442845" cy="1828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0"/>
            <a:ext cx="7772400" cy="1143000"/>
          </a:xfrm>
          <a:effectLst/>
        </p:spPr>
        <p:txBody>
          <a:bodyPr/>
          <a:lstStyle/>
          <a:p>
            <a:r>
              <a:rPr lang="en-US" sz="3000" smtClean="0">
                <a:solidFill>
                  <a:schemeClr val="tx1"/>
                </a:solidFill>
                <a:latin typeface="+mn-lt"/>
                <a:ea typeface="Verdana" pitchFamily="34" charset="0"/>
                <a:cs typeface="Verdana" pitchFamily="34" charset="0"/>
              </a:rPr>
              <a:t>…may describe physical characteristics</a:t>
            </a:r>
            <a:r>
              <a:rPr lang="en-US" sz="2800" smtClean="0">
                <a:solidFill>
                  <a:schemeClr val="tx1"/>
                </a:solidFill>
                <a:latin typeface="+mn-lt"/>
                <a:ea typeface="Verdana" pitchFamily="34" charset="0"/>
                <a:cs typeface="Verdana" pitchFamily="34" charset="0"/>
              </a:rPr>
              <a:t>.</a:t>
            </a:r>
            <a:endParaRPr lang="en-US" sz="2800">
              <a:solidFill>
                <a:schemeClr val="tx1"/>
              </a:solidFill>
              <a:latin typeface="+mn-lt"/>
            </a:endParaRPr>
          </a:p>
        </p:txBody>
      </p:sp>
      <p:sp>
        <p:nvSpPr>
          <p:cNvPr id="3" name="Content Placeholder 2"/>
          <p:cNvSpPr>
            <a:spLocks noGrp="1"/>
          </p:cNvSpPr>
          <p:nvPr>
            <p:ph idx="1"/>
          </p:nvPr>
        </p:nvSpPr>
        <p:spPr>
          <a:xfrm>
            <a:off x="685800" y="3124200"/>
            <a:ext cx="4419600" cy="3048000"/>
          </a:xfrm>
          <a:effectLst/>
        </p:spPr>
        <p:txBody>
          <a:bodyPr/>
          <a:lstStyle/>
          <a:p>
            <a:pPr>
              <a:buNone/>
            </a:pPr>
            <a:r>
              <a:rPr lang="en-US" sz="2800" smtClean="0"/>
              <a:t> femina longa coma</a:t>
            </a:r>
            <a:br>
              <a:rPr lang="en-US" sz="2800" smtClean="0"/>
            </a:br>
            <a:endParaRPr lang="en-US" sz="2800" smtClean="0"/>
          </a:p>
          <a:p>
            <a:pPr>
              <a:buNone/>
            </a:pPr>
            <a:r>
              <a:rPr lang="en-US" sz="2800" smtClean="0"/>
              <a:t>   a woman with long hair</a:t>
            </a:r>
          </a:p>
          <a:p>
            <a:pPr>
              <a:buNone/>
            </a:pPr>
            <a:r>
              <a:rPr lang="en-US" sz="2800" smtClean="0"/>
              <a:t/>
            </a:r>
            <a:br>
              <a:rPr lang="en-US" sz="2800" smtClean="0"/>
            </a:br>
            <a:r>
              <a:rPr lang="en-US" sz="2800" smtClean="0"/>
              <a:t>a long-haired woman</a:t>
            </a:r>
            <a:endParaRPr lang="en-US" sz="2800"/>
          </a:p>
        </p:txBody>
      </p:sp>
      <p:pic>
        <p:nvPicPr>
          <p:cNvPr id="6" name="il_fi" descr="http://pageslap.files.wordpress.com/2008/11/freaky_long_hair.jpg"/>
          <p:cNvPicPr/>
          <p:nvPr/>
        </p:nvPicPr>
        <p:blipFill>
          <a:blip r:embed="rId2" cstate="print"/>
          <a:srcRect/>
          <a:stretch>
            <a:fillRect/>
          </a:stretch>
        </p:blipFill>
        <p:spPr bwMode="auto">
          <a:xfrm>
            <a:off x="5334000" y="3276600"/>
            <a:ext cx="2438400" cy="2971800"/>
          </a:xfrm>
          <a:prstGeom prst="rect">
            <a:avLst/>
          </a:prstGeom>
          <a:noFill/>
          <a:ln w="9525">
            <a:noFill/>
            <a:miter lim="800000"/>
            <a:headEnd/>
            <a:tailEnd/>
          </a:ln>
        </p:spPr>
      </p:pic>
      <p:sp>
        <p:nvSpPr>
          <p:cNvPr id="7" name="TextBox 6"/>
          <p:cNvSpPr txBox="1"/>
          <p:nvPr/>
        </p:nvSpPr>
        <p:spPr>
          <a:xfrm>
            <a:off x="762000" y="228600"/>
            <a:ext cx="6629400" cy="646331"/>
          </a:xfrm>
          <a:prstGeom prst="rect">
            <a:avLst/>
          </a:prstGeom>
          <a:noFill/>
        </p:spPr>
        <p:txBody>
          <a:bodyPr wrap="square" rtlCol="0">
            <a:spAutoFit/>
          </a:bodyPr>
          <a:lstStyle/>
          <a:p>
            <a:r>
              <a:rPr lang="en-US" sz="3600" smtClean="0">
                <a:latin typeface="+mj-lt"/>
              </a:rPr>
              <a:t>Ablative of Description</a:t>
            </a:r>
            <a:endParaRPr lang="en-US" sz="360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7772400" cy="1143000"/>
          </a:xfrm>
          <a:effectLst/>
        </p:spPr>
        <p:txBody>
          <a:bodyPr/>
          <a:lstStyle/>
          <a:p>
            <a:r>
              <a:rPr lang="en-US" sz="3000" smtClean="0">
                <a:solidFill>
                  <a:schemeClr val="tx1"/>
                </a:solidFill>
                <a:latin typeface="+mn-lt"/>
                <a:ea typeface="Verdana" pitchFamily="34" charset="0"/>
                <a:cs typeface="Verdana" pitchFamily="34" charset="0"/>
              </a:rPr>
              <a:t>Sometimes either can be used.</a:t>
            </a:r>
            <a:endParaRPr lang="en-US" sz="3000">
              <a:solidFill>
                <a:schemeClr val="tx1"/>
              </a:solidFill>
              <a:latin typeface="+mn-lt"/>
              <a:ea typeface="Verdana" pitchFamily="34" charset="0"/>
              <a:cs typeface="Verdana" pitchFamily="34" charset="0"/>
            </a:endParaRPr>
          </a:p>
        </p:txBody>
      </p:sp>
      <p:sp>
        <p:nvSpPr>
          <p:cNvPr id="3" name="Content Placeholder 2"/>
          <p:cNvSpPr>
            <a:spLocks noGrp="1"/>
          </p:cNvSpPr>
          <p:nvPr>
            <p:ph idx="1"/>
          </p:nvPr>
        </p:nvSpPr>
        <p:spPr>
          <a:xfrm>
            <a:off x="685800" y="3352800"/>
            <a:ext cx="4343400" cy="3048000"/>
          </a:xfrm>
          <a:effectLst/>
        </p:spPr>
        <p:txBody>
          <a:bodyPr/>
          <a:lstStyle/>
          <a:p>
            <a:pPr>
              <a:buNone/>
            </a:pPr>
            <a:r>
              <a:rPr lang="en-US" sz="2800" smtClean="0"/>
              <a:t>vir magnae celeritatis</a:t>
            </a:r>
          </a:p>
          <a:p>
            <a:pPr>
              <a:buNone/>
            </a:pPr>
            <a:r>
              <a:rPr lang="en-US" sz="2800" smtClean="0"/>
              <a:t>        vir magna celeritate</a:t>
            </a:r>
          </a:p>
          <a:p>
            <a:pPr>
              <a:buNone/>
            </a:pPr>
            <a:endParaRPr lang="en-US" sz="2800" smtClean="0"/>
          </a:p>
          <a:p>
            <a:pPr>
              <a:buNone/>
            </a:pPr>
            <a:r>
              <a:rPr lang="en-US" sz="2800" i="1" u="sng" smtClean="0"/>
              <a:t>Both</a:t>
            </a:r>
            <a:r>
              <a:rPr lang="en-US" sz="2800" smtClean="0"/>
              <a:t>: a man of great speed</a:t>
            </a:r>
          </a:p>
          <a:p>
            <a:pPr>
              <a:buNone/>
            </a:pPr>
            <a:endParaRPr lang="en-US"/>
          </a:p>
        </p:txBody>
      </p:sp>
      <p:pic>
        <p:nvPicPr>
          <p:cNvPr id="6" name="il_fi" descr="http://2.bp.blogspot.com/_AcBUSVxs82w/SwFcWNtuFQI/AAAAAAAAWbo/Vqf-oaMEuXo/s400/SpeedRacer.JPG"/>
          <p:cNvPicPr/>
          <p:nvPr/>
        </p:nvPicPr>
        <p:blipFill>
          <a:blip r:embed="rId2" cstate="print"/>
          <a:srcRect/>
          <a:stretch>
            <a:fillRect/>
          </a:stretch>
        </p:blipFill>
        <p:spPr bwMode="auto">
          <a:xfrm>
            <a:off x="5410200" y="3429000"/>
            <a:ext cx="2864485" cy="2891155"/>
          </a:xfrm>
          <a:prstGeom prst="rect">
            <a:avLst/>
          </a:prstGeom>
          <a:noFill/>
          <a:ln w="9525">
            <a:noFill/>
            <a:miter lim="800000"/>
            <a:headEnd/>
            <a:tailEnd/>
          </a:ln>
        </p:spPr>
      </p:pic>
      <p:sp>
        <p:nvSpPr>
          <p:cNvPr id="7" name="TextBox 6"/>
          <p:cNvSpPr txBox="1"/>
          <p:nvPr/>
        </p:nvSpPr>
        <p:spPr>
          <a:xfrm>
            <a:off x="533400" y="228600"/>
            <a:ext cx="6629400" cy="646331"/>
          </a:xfrm>
          <a:prstGeom prst="rect">
            <a:avLst/>
          </a:prstGeom>
          <a:noFill/>
        </p:spPr>
        <p:txBody>
          <a:bodyPr wrap="square" rtlCol="0">
            <a:spAutoFit/>
          </a:bodyPr>
          <a:lstStyle/>
          <a:p>
            <a:r>
              <a:rPr lang="en-US" sz="3600" smtClean="0">
                <a:latin typeface="+mj-lt"/>
              </a:rPr>
              <a:t>Genitive or Ablative</a:t>
            </a:r>
            <a:endParaRPr lang="en-US" sz="360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400"/>
            <a:ext cx="7772400" cy="1143000"/>
          </a:xfrm>
          <a:effectLst/>
        </p:spPr>
        <p:txBody>
          <a:bodyPr/>
          <a:lstStyle/>
          <a:p>
            <a:r>
              <a:rPr lang="en-US" sz="3000" smtClean="0">
                <a:solidFill>
                  <a:schemeClr val="tx1"/>
                </a:solidFill>
                <a:latin typeface="+mn-lt"/>
                <a:ea typeface="Verdana" pitchFamily="34" charset="0"/>
                <a:cs typeface="Verdana" pitchFamily="34" charset="0"/>
              </a:rPr>
              <a:t>Learn each form of each word.</a:t>
            </a:r>
            <a:endParaRPr lang="en-US" sz="3000">
              <a:solidFill>
                <a:schemeClr val="tx1"/>
              </a:solidFill>
              <a:latin typeface="+mn-lt"/>
            </a:endParaRPr>
          </a:p>
        </p:txBody>
      </p:sp>
      <p:sp>
        <p:nvSpPr>
          <p:cNvPr id="3" name="Content Placeholder 2"/>
          <p:cNvSpPr>
            <a:spLocks noGrp="1"/>
          </p:cNvSpPr>
          <p:nvPr>
            <p:ph idx="1"/>
          </p:nvPr>
        </p:nvSpPr>
        <p:spPr>
          <a:xfrm>
            <a:off x="4572000" y="2971800"/>
            <a:ext cx="4191000" cy="3048000"/>
          </a:xfrm>
          <a:effectLst/>
        </p:spPr>
        <p:txBody>
          <a:bodyPr/>
          <a:lstStyle/>
          <a:p>
            <a:pPr>
              <a:buNone/>
            </a:pPr>
            <a:r>
              <a:rPr lang="en-US" sz="2800" smtClean="0"/>
              <a:t>ultimus	audeo	</a:t>
            </a:r>
          </a:p>
          <a:p>
            <a:pPr>
              <a:buNone/>
            </a:pPr>
            <a:r>
              <a:rPr lang="en-US" sz="2800" smtClean="0"/>
              <a:t>adhuc		congredior</a:t>
            </a:r>
          </a:p>
          <a:p>
            <a:pPr>
              <a:buNone/>
            </a:pPr>
            <a:r>
              <a:rPr lang="en-US" sz="2800" smtClean="0"/>
              <a:t>ecce           	conor</a:t>
            </a:r>
          </a:p>
          <a:p>
            <a:pPr>
              <a:buNone/>
            </a:pPr>
            <a:r>
              <a:rPr lang="en-US" sz="2800" smtClean="0"/>
              <a:t>caritas        	consolor</a:t>
            </a:r>
          </a:p>
          <a:p>
            <a:pPr>
              <a:buNone/>
            </a:pPr>
            <a:r>
              <a:rPr lang="en-US" sz="2800" smtClean="0"/>
              <a:t>arbitror	egredior</a:t>
            </a:r>
          </a:p>
        </p:txBody>
      </p:sp>
      <p:pic>
        <p:nvPicPr>
          <p:cNvPr id="8" name="il_fi" descr="http://www.threadbombing.com/data/media/18/consoling_cat.jpg"/>
          <p:cNvPicPr/>
          <p:nvPr/>
        </p:nvPicPr>
        <p:blipFill>
          <a:blip r:embed="rId2" cstate="print"/>
          <a:srcRect/>
          <a:stretch>
            <a:fillRect/>
          </a:stretch>
        </p:blipFill>
        <p:spPr bwMode="auto">
          <a:xfrm>
            <a:off x="609600" y="3048000"/>
            <a:ext cx="3711575" cy="3052445"/>
          </a:xfrm>
          <a:prstGeom prst="rect">
            <a:avLst/>
          </a:prstGeom>
          <a:noFill/>
          <a:ln w="9525">
            <a:noFill/>
            <a:miter lim="800000"/>
            <a:headEnd/>
            <a:tailEnd/>
          </a:ln>
        </p:spPr>
      </p:pic>
      <p:sp>
        <p:nvSpPr>
          <p:cNvPr id="7" name="TextBox 6"/>
          <p:cNvSpPr txBox="1"/>
          <p:nvPr/>
        </p:nvSpPr>
        <p:spPr>
          <a:xfrm>
            <a:off x="762000" y="228600"/>
            <a:ext cx="6629400" cy="646331"/>
          </a:xfrm>
          <a:prstGeom prst="rect">
            <a:avLst/>
          </a:prstGeom>
          <a:noFill/>
        </p:spPr>
        <p:txBody>
          <a:bodyPr wrap="square" rtlCol="0">
            <a:spAutoFit/>
          </a:bodyPr>
          <a:lstStyle/>
          <a:p>
            <a:r>
              <a:rPr lang="en-US" sz="3600" smtClean="0">
                <a:latin typeface="+mj-lt"/>
              </a:rPr>
              <a:t>Vocabulary</a:t>
            </a:r>
            <a:endParaRPr lang="en-US" sz="360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lstStyle/>
          <a:p>
            <a:r>
              <a:rPr lang="en-US" sz="3200" smtClean="0">
                <a:solidFill>
                  <a:schemeClr val="tx1"/>
                </a:solidFill>
                <a:ea typeface="Verdana" pitchFamily="34" charset="0"/>
                <a:cs typeface="Verdana" pitchFamily="34" charset="0"/>
              </a:rPr>
              <a:t>Some verbs are deponent; </a:t>
            </a:r>
            <a:br>
              <a:rPr lang="en-US" sz="3200" smtClean="0">
                <a:solidFill>
                  <a:schemeClr val="tx1"/>
                </a:solidFill>
                <a:ea typeface="Verdana" pitchFamily="34" charset="0"/>
                <a:cs typeface="Verdana" pitchFamily="34" charset="0"/>
              </a:rPr>
            </a:br>
            <a:r>
              <a:rPr lang="en-US" sz="3200" smtClean="0">
                <a:solidFill>
                  <a:schemeClr val="tx1"/>
                </a:solidFill>
                <a:ea typeface="Verdana" pitchFamily="34" charset="0"/>
                <a:cs typeface="Verdana" pitchFamily="34" charset="0"/>
              </a:rPr>
              <a:t>     some are semi-deponent.</a:t>
            </a:r>
            <a:endParaRPr lang="en-US" sz="3200">
              <a:solidFill>
                <a:schemeClr val="tx1"/>
              </a:solidFill>
            </a:endParaRPr>
          </a:p>
        </p:txBody>
      </p:sp>
      <p:sp>
        <p:nvSpPr>
          <p:cNvPr id="3" name="Content Placeholder 2"/>
          <p:cNvSpPr>
            <a:spLocks noGrp="1"/>
          </p:cNvSpPr>
          <p:nvPr>
            <p:ph idx="1"/>
          </p:nvPr>
        </p:nvSpPr>
        <p:spPr>
          <a:xfrm>
            <a:off x="609600" y="3200400"/>
            <a:ext cx="4114800" cy="2743200"/>
          </a:xfrm>
          <a:effectLst/>
        </p:spPr>
        <p:txBody>
          <a:bodyPr/>
          <a:lstStyle/>
          <a:p>
            <a:pPr>
              <a:buNone/>
            </a:pPr>
            <a:r>
              <a:rPr lang="en-US" sz="2800" smtClean="0"/>
              <a:t>gaudeo         hortor</a:t>
            </a:r>
          </a:p>
          <a:p>
            <a:pPr>
              <a:buNone/>
            </a:pPr>
            <a:r>
              <a:rPr lang="en-US" sz="2800" smtClean="0"/>
              <a:t>iaceo            loquor</a:t>
            </a:r>
          </a:p>
          <a:p>
            <a:pPr>
              <a:buNone/>
            </a:pPr>
            <a:r>
              <a:rPr lang="en-US" sz="2800" smtClean="0"/>
              <a:t>morior         proficiscor</a:t>
            </a:r>
          </a:p>
          <a:p>
            <a:pPr>
              <a:buNone/>
            </a:pPr>
            <a:r>
              <a:rPr lang="en-US" sz="2800" smtClean="0"/>
              <a:t>progredior    sequor</a:t>
            </a:r>
          </a:p>
          <a:p>
            <a:pPr>
              <a:buNone/>
            </a:pPr>
            <a:r>
              <a:rPr lang="en-US" sz="1400" smtClean="0">
                <a:solidFill>
                  <a:srgbClr val="990033"/>
                </a:solidFill>
              </a:rPr>
              <a:t>                        </a:t>
            </a:r>
          </a:p>
          <a:p>
            <a:pPr>
              <a:buNone/>
            </a:pPr>
            <a:r>
              <a:rPr lang="en-US" sz="1400" smtClean="0">
                <a:solidFill>
                  <a:srgbClr val="990033"/>
                </a:solidFill>
              </a:rPr>
              <a:t>                                  </a:t>
            </a:r>
            <a:r>
              <a:rPr lang="en-US" sz="1400" b="1" smtClean="0">
                <a:solidFill>
                  <a:srgbClr val="990033"/>
                </a:solidFill>
              </a:rPr>
              <a:t>going to heaven</a:t>
            </a:r>
          </a:p>
          <a:p>
            <a:pPr>
              <a:buNone/>
            </a:pPr>
            <a:endParaRPr lang="en-US"/>
          </a:p>
        </p:txBody>
      </p:sp>
      <p:pic>
        <p:nvPicPr>
          <p:cNvPr id="8" name="il_fi" descr="http://www.fernerb.com/images/Heaven_PictureOfAngelUsingSomeoneToTheThrownRoom.jpg"/>
          <p:cNvPicPr/>
          <p:nvPr/>
        </p:nvPicPr>
        <p:blipFill>
          <a:blip r:embed="rId2" cstate="print"/>
          <a:srcRect/>
          <a:stretch>
            <a:fillRect/>
          </a:stretch>
        </p:blipFill>
        <p:spPr bwMode="auto">
          <a:xfrm>
            <a:off x="4800600" y="3276600"/>
            <a:ext cx="3473768" cy="2483167"/>
          </a:xfrm>
          <a:prstGeom prst="rect">
            <a:avLst/>
          </a:prstGeom>
          <a:noFill/>
          <a:ln w="9525">
            <a:noFill/>
            <a:miter lim="800000"/>
            <a:headEnd/>
            <a:tailEnd/>
          </a:ln>
        </p:spPr>
      </p:pic>
      <p:cxnSp>
        <p:nvCxnSpPr>
          <p:cNvPr id="10" name="Straight Arrow Connector 9"/>
          <p:cNvCxnSpPr/>
          <p:nvPr/>
        </p:nvCxnSpPr>
        <p:spPr bwMode="auto">
          <a:xfrm flipV="1">
            <a:off x="3810000" y="5410200"/>
            <a:ext cx="9144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772400" cy="1143000"/>
          </a:xfrm>
          <a:effectLst/>
        </p:spPr>
        <p:txBody>
          <a:bodyPr/>
          <a:lstStyle/>
          <a:p>
            <a:pPr>
              <a:defRPr/>
            </a:pPr>
            <a:r>
              <a:rPr lang="en-US" sz="3000" smtClean="0">
                <a:solidFill>
                  <a:schemeClr val="tx1"/>
                </a:solidFill>
                <a:latin typeface="+mn-lt"/>
                <a:ea typeface="Verdana" pitchFamily="34" charset="0"/>
                <a:cs typeface="Verdana" pitchFamily="34" charset="0"/>
              </a:rPr>
              <a:t>Do this step by step. </a:t>
            </a:r>
            <a:endParaRPr lang="en-US" sz="3000">
              <a:solidFill>
                <a:schemeClr val="tx1"/>
              </a:solidFill>
              <a:latin typeface="+mn-lt"/>
            </a:endParaRPr>
          </a:p>
        </p:txBody>
      </p:sp>
      <p:sp>
        <p:nvSpPr>
          <p:cNvPr id="8" name="TextBox 7"/>
          <p:cNvSpPr txBox="1"/>
          <p:nvPr/>
        </p:nvSpPr>
        <p:spPr>
          <a:xfrm>
            <a:off x="762000" y="228600"/>
            <a:ext cx="6629400" cy="646331"/>
          </a:xfrm>
          <a:prstGeom prst="rect">
            <a:avLst/>
          </a:prstGeom>
          <a:noFill/>
        </p:spPr>
        <p:txBody>
          <a:bodyPr wrap="square" rtlCol="0">
            <a:spAutoFit/>
          </a:bodyPr>
          <a:lstStyle/>
          <a:p>
            <a:r>
              <a:rPr lang="en-US" sz="3600" smtClean="0">
                <a:latin typeface="+mj-lt"/>
              </a:rPr>
              <a:t>Helps in translating Exercise A.</a:t>
            </a:r>
            <a:endParaRPr lang="en-US" sz="3600">
              <a:latin typeface="+mj-lt"/>
            </a:endParaRPr>
          </a:p>
        </p:txBody>
      </p:sp>
      <p:graphicFrame>
        <p:nvGraphicFramePr>
          <p:cNvPr id="10" name="Diagram 9"/>
          <p:cNvGraphicFramePr/>
          <p:nvPr/>
        </p:nvGraphicFramePr>
        <p:xfrm>
          <a:off x="1905000" y="1905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Roman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sianPacAmerHerMonth_TP10131490">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Romans</Template>
  <TotalTime>3361</TotalTime>
  <Words>798</Words>
  <Application>Microsoft Office PowerPoint</Application>
  <PresentationFormat>On-screen Show (4:3)</PresentationFormat>
  <Paragraphs>125</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Romans</vt:lpstr>
      <vt:lpstr>  </vt:lpstr>
      <vt:lpstr>Deponent verbs look passive, but are translated as active.</vt:lpstr>
      <vt:lpstr>Semi-deponent verbs look active in the present, imperfect and future tense, but….</vt:lpstr>
      <vt:lpstr>Genitive of Description</vt:lpstr>
      <vt:lpstr>…may describe physical characteristics.</vt:lpstr>
      <vt:lpstr>Sometimes either can be used.</vt:lpstr>
      <vt:lpstr>Learn each form of each word.</vt:lpstr>
      <vt:lpstr>Some verbs are deponent;       some are semi-deponent.</vt:lpstr>
      <vt:lpstr>Do this step by step. </vt:lpstr>
      <vt:lpstr>PowerPoint Presentation</vt:lpstr>
      <vt:lpstr>Mark each clause.</vt:lpstr>
      <vt:lpstr>PowerPoint Presentation</vt:lpstr>
      <vt:lpstr>PowerPoint Presentation</vt:lpstr>
      <vt:lpstr>Rich Young Ruler </vt:lpstr>
      <vt:lpstr>PowerPoint Presentation</vt:lpstr>
      <vt:lpstr>Lazarus</vt:lpstr>
      <vt:lpstr>Lazarus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Latin in the Christian Trivium?</dc:title>
  <dc:creator>Customer</dc:creator>
  <cp:lastModifiedBy>Owner</cp:lastModifiedBy>
  <cp:revision>197</cp:revision>
  <cp:lastPrinted>1601-01-01T00:00:00Z</cp:lastPrinted>
  <dcterms:created xsi:type="dcterms:W3CDTF">2010-04-22T18:49:57Z</dcterms:created>
  <dcterms:modified xsi:type="dcterms:W3CDTF">2019-06-11T17:35:04Z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TC010902931033</vt:lpwstr>
  </property>
</Properties>
</file>