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9"/>
  </p:notesMasterIdLst>
  <p:sldIdLst>
    <p:sldId id="256" r:id="rId2"/>
    <p:sldId id="307" r:id="rId3"/>
    <p:sldId id="265" r:id="rId4"/>
    <p:sldId id="277" r:id="rId5"/>
    <p:sldId id="296" r:id="rId6"/>
    <p:sldId id="297" r:id="rId7"/>
    <p:sldId id="261" r:id="rId8"/>
    <p:sldId id="267" r:id="rId9"/>
    <p:sldId id="278" r:id="rId10"/>
    <p:sldId id="290" r:id="rId11"/>
    <p:sldId id="269" r:id="rId12"/>
    <p:sldId id="268" r:id="rId13"/>
    <p:sldId id="303" r:id="rId14"/>
    <p:sldId id="298" r:id="rId15"/>
    <p:sldId id="276" r:id="rId16"/>
    <p:sldId id="291" r:id="rId17"/>
    <p:sldId id="292" r:id="rId18"/>
    <p:sldId id="293" r:id="rId19"/>
    <p:sldId id="294" r:id="rId20"/>
    <p:sldId id="295" r:id="rId21"/>
    <p:sldId id="299" r:id="rId22"/>
    <p:sldId id="300" r:id="rId23"/>
    <p:sldId id="301" r:id="rId24"/>
    <p:sldId id="302" r:id="rId25"/>
    <p:sldId id="304" r:id="rId26"/>
    <p:sldId id="305" r:id="rId27"/>
    <p:sldId id="306"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663300"/>
    <a:srgbClr val="BEAB9C"/>
    <a:srgbClr val="CC9900"/>
    <a:srgbClr val="FFFFFF"/>
    <a:srgbClr val="4F4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00" autoAdjust="0"/>
    <p:restoredTop sz="94731" autoAdjust="0"/>
  </p:normalViewPr>
  <p:slideViewPr>
    <p:cSldViewPr>
      <p:cViewPr varScale="1">
        <p:scale>
          <a:sx n="80" d="100"/>
          <a:sy n="80" d="100"/>
        </p:scale>
        <p:origin x="-936" y="-84"/>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627"/>
          </a:xfrm>
          <a:prstGeom prst="rect">
            <a:avLst/>
          </a:prstGeom>
        </p:spPr>
        <p:txBody>
          <a:bodyPr vert="horz" lIns="93772" tIns="46886" rIns="93772" bIns="46886" rtlCol="0"/>
          <a:lstStyle>
            <a:lvl1pPr algn="l">
              <a:defRPr sz="1200"/>
            </a:lvl1pPr>
          </a:lstStyle>
          <a:p>
            <a:pPr>
              <a:defRPr/>
            </a:pPr>
            <a:endParaRPr lang="en-US"/>
          </a:p>
        </p:txBody>
      </p:sp>
      <p:sp>
        <p:nvSpPr>
          <p:cNvPr id="3" name="Date Placeholder 2"/>
          <p:cNvSpPr>
            <a:spLocks noGrp="1"/>
          </p:cNvSpPr>
          <p:nvPr>
            <p:ph type="dt" idx="1"/>
          </p:nvPr>
        </p:nvSpPr>
        <p:spPr>
          <a:xfrm>
            <a:off x="4143312" y="0"/>
            <a:ext cx="3170248" cy="480627"/>
          </a:xfrm>
          <a:prstGeom prst="rect">
            <a:avLst/>
          </a:prstGeom>
        </p:spPr>
        <p:txBody>
          <a:bodyPr vert="horz" lIns="93772" tIns="46886" rIns="93772" bIns="46886" rtlCol="0"/>
          <a:lstStyle>
            <a:lvl1pPr algn="r">
              <a:defRPr sz="1200"/>
            </a:lvl1pPr>
          </a:lstStyle>
          <a:p>
            <a:pPr>
              <a:defRPr/>
            </a:pPr>
            <a:fld id="{AEDBA814-A700-4FA2-8B05-0B8891E60B11}"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772" tIns="46886" rIns="93772" bIns="46886" rtlCol="0" anchor="ctr"/>
          <a:lstStyle/>
          <a:p>
            <a:pPr lvl="0"/>
            <a:endParaRPr lang="en-US" noProof="0" smtClean="0"/>
          </a:p>
        </p:txBody>
      </p:sp>
      <p:sp>
        <p:nvSpPr>
          <p:cNvPr id="5" name="Notes Placeholder 4"/>
          <p:cNvSpPr>
            <a:spLocks noGrp="1"/>
          </p:cNvSpPr>
          <p:nvPr>
            <p:ph type="body" sz="quarter" idx="3"/>
          </p:nvPr>
        </p:nvSpPr>
        <p:spPr>
          <a:xfrm>
            <a:off x="731849" y="4560287"/>
            <a:ext cx="5851504" cy="4320783"/>
          </a:xfrm>
          <a:prstGeom prst="rect">
            <a:avLst/>
          </a:prstGeom>
        </p:spPr>
        <p:txBody>
          <a:bodyPr vert="horz" lIns="93772" tIns="46886" rIns="93772" bIns="468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56"/>
            <a:ext cx="3170248" cy="480626"/>
          </a:xfrm>
          <a:prstGeom prst="rect">
            <a:avLst/>
          </a:prstGeom>
        </p:spPr>
        <p:txBody>
          <a:bodyPr vert="horz" lIns="93772" tIns="46886" rIns="93772" bIns="4688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12" y="9118956"/>
            <a:ext cx="3170248" cy="480626"/>
          </a:xfrm>
          <a:prstGeom prst="rect">
            <a:avLst/>
          </a:prstGeom>
        </p:spPr>
        <p:txBody>
          <a:bodyPr vert="horz" lIns="93772" tIns="46886" rIns="93772" bIns="46886" rtlCol="0" anchor="b"/>
          <a:lstStyle>
            <a:lvl1pPr algn="r">
              <a:defRPr sz="1200"/>
            </a:lvl1pPr>
          </a:lstStyle>
          <a:p>
            <a:pPr>
              <a:defRPr/>
            </a:pPr>
            <a:fld id="{E35650A7-C2C5-4F44-8608-C9E633BCC355}" type="slidenum">
              <a:rPr lang="en-US"/>
              <a:pPr>
                <a:defRPr/>
              </a:pPr>
              <a:t>‹#›</a:t>
            </a:fld>
            <a:endParaRPr lang="en-US"/>
          </a:p>
        </p:txBody>
      </p:sp>
    </p:spTree>
    <p:extLst>
      <p:ext uri="{BB962C8B-B14F-4D97-AF65-F5344CB8AC3E}">
        <p14:creationId xmlns:p14="http://schemas.microsoft.com/office/powerpoint/2010/main" val="1996849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F251741-3241-4E05-AEE3-E42987C5783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7EFE288-FF58-42CA-9122-412785493C1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C556E06-E0B8-4540-A47D-FC77A1852240}" type="slidenum">
              <a:rPr lang="en-US" smtClean="0"/>
              <a:pPr>
                <a:defRPr/>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C556E06-E0B8-4540-A47D-FC77A1852240}" type="slidenum">
              <a:rPr lang="en-US" smtClean="0"/>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0B8BFEC-1FD3-4CEE-812D-72DECF4E12F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B8B613C-3F94-4953-AADC-E38862B61E3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0D47627-127F-4208-83EB-7299D57CFE7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F6DC654-1D26-4680-98DE-D83F8B38B22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0F24D228-F7C2-4C47-9199-F1ED152D4A1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3CE8F730-DF94-476B-84F1-D9F6C0CF43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647B7BA-E605-462C-A4B3-99DBA71B8C4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243F2B8-FB6D-4A25-B5D5-24FF9332236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r>
              <a:rPr lang="en-US" smtClean="0"/>
              <a:t>Chapter Eleven</a:t>
            </a: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EC556E06-E0B8-4540-A47D-FC77A18522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1800sunstar.com/zzC1LUV/zholydays/christmas/jesus-christ-pictures/images-of-jesus-christ-147.jpg&amp;imgrefurl=http://1800sunstar.com/zzC1LUV/zholydays/pictures-of-jesus/images-of-jesus-christ.htm&amp;usg=__RavDHMjBHo8-hfsonVI8Y691C5w=&amp;h=1029&amp;w=800&amp;sz=592&amp;hl=en&amp;start=0&amp;sig2=9akQp1UNNXNdZavwi7a7bg&amp;zoom=1&amp;tbnid=21QtiVNQAg6mgM:&amp;tbnh=125&amp;tbnw=123&amp;ei=SVLYTLLhHo--sAP05IyQCw&amp;prev=/images?q=jesus+driving+out+the+money+changers&amp;hl=en&amp;biw=1171&amp;bih=660&amp;gbv=2&amp;tbs=isch:1&amp;itbs=1&amp;iact=hc&amp;vpx=238&amp;vpy=294&amp;dur=7254&amp;hovh=255&amp;hovw=198&amp;tx=101&amp;ty=142&amp;oei=SVLYTLLhHo--sAP05IyQCw&amp;esq=1&amp;page=1&amp;ndsp=24&amp;ved=1t:429,r:13,s: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accla.org/actaaccla/caligula.html" TargetMode="External"/><Relationship Id="rId13" Type="http://schemas.openxmlformats.org/officeDocument/2006/relationships/image" Target="../media/image16.gif"/><Relationship Id="rId18" Type="http://schemas.openxmlformats.org/officeDocument/2006/relationships/hyperlink" Target="http://www.accla.org/actaaccla/vitellius.html" TargetMode="External"/><Relationship Id="rId3" Type="http://schemas.openxmlformats.org/officeDocument/2006/relationships/image" Target="../media/image11.gif"/><Relationship Id="rId21" Type="http://schemas.openxmlformats.org/officeDocument/2006/relationships/image" Target="../media/image20.gif"/><Relationship Id="rId7" Type="http://schemas.openxmlformats.org/officeDocument/2006/relationships/image" Target="../media/image13.gif"/><Relationship Id="rId12" Type="http://schemas.openxmlformats.org/officeDocument/2006/relationships/hyperlink" Target="http://www.accla.org/actaaccla/nero.html" TargetMode="External"/><Relationship Id="rId17" Type="http://schemas.openxmlformats.org/officeDocument/2006/relationships/image" Target="../media/image18.gif"/><Relationship Id="rId25" Type="http://schemas.openxmlformats.org/officeDocument/2006/relationships/image" Target="../media/image22.gif"/><Relationship Id="rId2" Type="http://schemas.openxmlformats.org/officeDocument/2006/relationships/hyperlink" Target="http://www.accla.org/actaaccla/juliuscaesar.html" TargetMode="External"/><Relationship Id="rId16" Type="http://schemas.openxmlformats.org/officeDocument/2006/relationships/hyperlink" Target="http://www.accla.org/actaaccla/otho.html" TargetMode="External"/><Relationship Id="rId20" Type="http://schemas.openxmlformats.org/officeDocument/2006/relationships/hyperlink" Target="http://www.accla.org/actaaccla/vespasian.html" TargetMode="External"/><Relationship Id="rId1" Type="http://schemas.openxmlformats.org/officeDocument/2006/relationships/slideLayout" Target="../slideLayouts/slideLayout2.xml"/><Relationship Id="rId6" Type="http://schemas.openxmlformats.org/officeDocument/2006/relationships/hyperlink" Target="http://www.accla.org/actaaccla/tiberius.html" TargetMode="External"/><Relationship Id="rId11" Type="http://schemas.openxmlformats.org/officeDocument/2006/relationships/image" Target="../media/image15.gif"/><Relationship Id="rId24" Type="http://schemas.openxmlformats.org/officeDocument/2006/relationships/hyperlink" Target="http://www.accla.org/actaaccla/domitian.html" TargetMode="External"/><Relationship Id="rId5" Type="http://schemas.openxmlformats.org/officeDocument/2006/relationships/image" Target="../media/image12.gif"/><Relationship Id="rId15" Type="http://schemas.openxmlformats.org/officeDocument/2006/relationships/image" Target="../media/image17.gif"/><Relationship Id="rId23" Type="http://schemas.openxmlformats.org/officeDocument/2006/relationships/image" Target="../media/image21.gif"/><Relationship Id="rId10" Type="http://schemas.openxmlformats.org/officeDocument/2006/relationships/hyperlink" Target="http://www.accla.org/actaaccla/claudius.html" TargetMode="External"/><Relationship Id="rId19" Type="http://schemas.openxmlformats.org/officeDocument/2006/relationships/image" Target="../media/image19.gif"/><Relationship Id="rId4" Type="http://schemas.openxmlformats.org/officeDocument/2006/relationships/hyperlink" Target="http://www.accla.org/actaaccla/augustus.html" TargetMode="External"/><Relationship Id="rId9" Type="http://schemas.openxmlformats.org/officeDocument/2006/relationships/image" Target="../media/image14.gif"/><Relationship Id="rId14" Type="http://schemas.openxmlformats.org/officeDocument/2006/relationships/hyperlink" Target="http://www.accla.org/actaaccla/galba.html" TargetMode="External"/><Relationship Id="rId22" Type="http://schemas.openxmlformats.org/officeDocument/2006/relationships/hyperlink" Target="http://www.accla.org/actaaccla/titu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0"/>
            <a:ext cx="5943600" cy="1143000"/>
          </a:xfrm>
        </p:spPr>
        <p:txBody>
          <a:bodyPr/>
          <a:lstStyle/>
          <a:p>
            <a:pPr eaLnBrk="1" hangingPunct="1">
              <a:defRPr/>
            </a:pPr>
            <a:r>
              <a:rPr lang="en-US" sz="4800" smtClean="0"/>
              <a:t/>
            </a:r>
            <a:br>
              <a:rPr lang="en-US" sz="4800" smtClean="0"/>
            </a:br>
            <a:endParaRPr lang="en-US" sz="4800" smtClean="0">
              <a:solidFill>
                <a:srgbClr val="990033"/>
              </a:solidFill>
              <a:latin typeface="Copperplate Gothic Bold" pitchFamily="34" charset="0"/>
            </a:endParaRPr>
          </a:p>
        </p:txBody>
      </p:sp>
      <p:sp>
        <p:nvSpPr>
          <p:cNvPr id="3075" name="Subtitle 2"/>
          <p:cNvSpPr>
            <a:spLocks noGrp="1"/>
          </p:cNvSpPr>
          <p:nvPr>
            <p:ph type="subTitle" idx="1"/>
          </p:nvPr>
        </p:nvSpPr>
        <p:spPr>
          <a:xfrm>
            <a:off x="1447800" y="1600200"/>
            <a:ext cx="5562600" cy="1295400"/>
          </a:xfrm>
          <a:effectLst/>
        </p:spPr>
        <p:txBody>
          <a:bodyPr/>
          <a:lstStyle/>
          <a:p>
            <a:pPr marL="742950" indent="-742950" eaLnBrk="1" hangingPunct="1">
              <a:defRPr/>
            </a:pPr>
            <a:r>
              <a:rPr lang="en-US" sz="5600" dirty="0" smtClean="0"/>
              <a:t>Chapter Nineteen</a:t>
            </a:r>
          </a:p>
          <a:p>
            <a:pPr marL="742950" indent="-742950" eaLnBrk="1" hangingPunct="1">
              <a:defRPr/>
            </a:pPr>
            <a:endParaRPr lang="en-US" sz="5600" dirty="0" smtClean="0"/>
          </a:p>
        </p:txBody>
      </p:sp>
      <p:sp>
        <p:nvSpPr>
          <p:cNvPr id="5" name="Slide Number Placeholder 4"/>
          <p:cNvSpPr>
            <a:spLocks noGrp="1"/>
          </p:cNvSpPr>
          <p:nvPr>
            <p:ph type="sldNum" sz="quarter" idx="4294967295"/>
          </p:nvPr>
        </p:nvSpPr>
        <p:spPr>
          <a:xfrm>
            <a:off x="7010400" y="6410325"/>
            <a:ext cx="2133600" cy="476250"/>
          </a:xfrm>
        </p:spPr>
        <p:txBody>
          <a:bodyPr/>
          <a:lstStyle/>
          <a:p>
            <a:pPr>
              <a:defRPr/>
            </a:pPr>
            <a:fld id="{A8E0FE5C-B360-4C84-95B5-16F5206899CF}" type="slidenum">
              <a:rPr lang="en-US" smtClean="0"/>
              <a:pPr>
                <a:defRPr/>
              </a:pPr>
              <a:t>1</a:t>
            </a:fld>
            <a:endParaRPr lang="en-US"/>
          </a:p>
        </p:txBody>
      </p:sp>
      <p:sp>
        <p:nvSpPr>
          <p:cNvPr id="3076" name="TextBox 3"/>
          <p:cNvSpPr txBox="1">
            <a:spLocks noChangeArrowheads="1"/>
          </p:cNvSpPr>
          <p:nvPr/>
        </p:nvSpPr>
        <p:spPr bwMode="auto">
          <a:xfrm>
            <a:off x="2971800" y="6324600"/>
            <a:ext cx="2971800" cy="276225"/>
          </a:xfrm>
          <a:prstGeom prst="rect">
            <a:avLst/>
          </a:prstGeom>
          <a:noFill/>
          <a:ln w="9525">
            <a:noFill/>
            <a:miter lim="800000"/>
            <a:headEnd/>
            <a:tailEnd/>
          </a:ln>
        </p:spPr>
        <p:txBody>
          <a:bodyPr>
            <a:spAutoFit/>
          </a:bodyPr>
          <a:lstStyle/>
          <a:p>
            <a:endParaRPr lang="en-US" sz="1200">
              <a:solidFill>
                <a:srgbClr val="990033"/>
              </a:solidFill>
              <a:latin typeface="Comic Sans MS" pitchFamily="66" charset="0"/>
            </a:endParaRPr>
          </a:p>
        </p:txBody>
      </p:sp>
      <p:sp>
        <p:nvSpPr>
          <p:cNvPr id="7" name="Content Placeholder 2"/>
          <p:cNvSpPr txBox="1">
            <a:spLocks/>
          </p:cNvSpPr>
          <p:nvPr/>
        </p:nvSpPr>
        <p:spPr bwMode="auto">
          <a:xfrm>
            <a:off x="990600" y="3581400"/>
            <a:ext cx="7543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0" indent="-74295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2400" b="1" i="0" u="none" strike="noStrike" kern="0" cap="none" spc="0" normalizeH="0" baseline="0" noProof="0" smtClean="0">
                <a:ln>
                  <a:noFill/>
                </a:ln>
                <a:solidFill>
                  <a:srgbClr val="000000"/>
                </a:solidFill>
                <a:effectLst/>
                <a:uLnTx/>
                <a:uFillTx/>
                <a:latin typeface="+mn-lt"/>
                <a:ea typeface="+mn-ea"/>
                <a:cs typeface="+mn-cs"/>
              </a:rPr>
              <a:t>    </a:t>
            </a:r>
            <a:r>
              <a:rPr kumimoji="0" lang="en-US" sz="2400" i="0" u="none" strike="noStrike" kern="0" cap="none" spc="0" normalizeH="0" baseline="0" noProof="0" smtClean="0">
                <a:ln>
                  <a:noFill/>
                </a:ln>
                <a:solidFill>
                  <a:srgbClr val="000000"/>
                </a:solidFill>
                <a:effectLst/>
                <a:uLnTx/>
                <a:uFillTx/>
                <a:latin typeface="+mn-lt"/>
                <a:ea typeface="+mn-ea"/>
                <a:cs typeface="+mn-cs"/>
              </a:rPr>
              <a:t>Domine Dominus noster, quam admirabile est nomen Tuum in universa terra!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0" y="1524000"/>
            <a:ext cx="5410200" cy="4648200"/>
          </a:xfrm>
          <a:effectLst/>
        </p:spPr>
        <p:txBody>
          <a:bodyPr/>
          <a:lstStyle/>
          <a:p>
            <a:pPr>
              <a:buNone/>
            </a:pPr>
            <a:r>
              <a:rPr lang="en-US" sz="2000" smtClean="0">
                <a:solidFill>
                  <a:srgbClr val="990033"/>
                </a:solidFill>
              </a:rPr>
              <a:t>      </a:t>
            </a:r>
          </a:p>
          <a:p>
            <a:pPr>
              <a:buNone/>
            </a:pPr>
            <a:r>
              <a:rPr lang="en-US" sz="2000" smtClean="0"/>
              <a:t> </a:t>
            </a:r>
            <a:r>
              <a:rPr lang="en-US" sz="2400" smtClean="0"/>
              <a:t>            </a:t>
            </a:r>
            <a:r>
              <a:rPr lang="en-US" sz="2400"/>
              <a:t>Et Iesus venit in templum Dei, et eiciebat omnes mercatores e templo, et mensas nummulariorum et sellas vendentium columbas vertit. Et dixit eis, "Scriptum est, ′Domus Mea vocabitur domus orationis′, vos autem fecistis eam speluncam furum." Et venerunt ad Eum caeci et claudi in templo; et sanavit eos.</a:t>
            </a:r>
            <a:endParaRPr lang="en-US" sz="2400" smtClean="0">
              <a:solidFill>
                <a:srgbClr val="990033"/>
              </a:solidFill>
            </a:endParaRPr>
          </a:p>
        </p:txBody>
      </p:sp>
      <p:pic>
        <p:nvPicPr>
          <p:cNvPr id="5" name="rg_hi" descr="http://t1.gstatic.com/images?q=tbn:ANd9GcQQwVng6vi8FxwYQ8667eMI2rE5Hl0nZCamdY8--JzrOO4yE5I&amp;t=1&amp;usg=__8YcmURleVMkLSf6_8yWwF2qBMnk=">
            <a:hlinkClick r:id="rId2"/>
          </p:cNvPr>
          <p:cNvPicPr/>
          <p:nvPr/>
        </p:nvPicPr>
        <p:blipFill>
          <a:blip r:embed="rId3" cstate="print"/>
          <a:srcRect/>
          <a:stretch>
            <a:fillRect/>
          </a:stretch>
        </p:blipFill>
        <p:spPr bwMode="auto">
          <a:xfrm>
            <a:off x="5638800" y="3200400"/>
            <a:ext cx="1885950" cy="2428875"/>
          </a:xfrm>
          <a:prstGeom prst="rect">
            <a:avLst/>
          </a:prstGeom>
          <a:noFill/>
          <a:ln w="9525">
            <a:noFill/>
            <a:miter lim="800000"/>
            <a:headEnd/>
            <a:tailEnd/>
          </a:ln>
        </p:spPr>
      </p:pic>
      <p:sp>
        <p:nvSpPr>
          <p:cNvPr id="8" name="TextBox 7"/>
          <p:cNvSpPr txBox="1"/>
          <p:nvPr/>
        </p:nvSpPr>
        <p:spPr>
          <a:xfrm>
            <a:off x="762000" y="304800"/>
            <a:ext cx="7467600" cy="646331"/>
          </a:xfrm>
          <a:prstGeom prst="rect">
            <a:avLst/>
          </a:prstGeom>
          <a:noFill/>
        </p:spPr>
        <p:txBody>
          <a:bodyPr wrap="square" rtlCol="0">
            <a:spAutoFit/>
          </a:bodyPr>
          <a:lstStyle/>
          <a:p>
            <a:r>
              <a:rPr lang="en-US" sz="3600" smtClean="0">
                <a:latin typeface="+mj-lt"/>
              </a:rPr>
              <a:t>Driving out the moneychangers</a:t>
            </a:r>
            <a:endParaRPr lang="en-US" sz="3600">
              <a:latin typeface="+mj-lt"/>
            </a:endParaRPr>
          </a:p>
        </p:txBody>
      </p:sp>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09600" y="1524000"/>
            <a:ext cx="7772400" cy="4724400"/>
          </a:xfrm>
          <a:effectLst/>
        </p:spPr>
        <p:txBody>
          <a:bodyPr/>
          <a:lstStyle/>
          <a:p>
            <a:pPr marL="0" indent="0">
              <a:buNone/>
            </a:pPr>
            <a:r>
              <a:rPr lang="it-IT" sz="2000" smtClean="0"/>
              <a:t/>
            </a:r>
            <a:br>
              <a:rPr lang="it-IT" sz="2000" smtClean="0"/>
            </a:br>
            <a:r>
              <a:rPr lang="en-US" sz="2400"/>
              <a:t>Primi (</a:t>
            </a:r>
            <a:r>
              <a:rPr lang="en-US" sz="2400" i="1"/>
              <a:t>chief</a:t>
            </a:r>
            <a:r>
              <a:rPr lang="en-US" sz="2400"/>
              <a:t>) autem sacerdotum et scribarum, videntes mirabilia quae faciebat et pueros clamantes in templo et dicentes, "Hosanna Filio David (gen. case)!", indignantes erant.</a:t>
            </a:r>
          </a:p>
          <a:p>
            <a:pPr marL="0" indent="0">
              <a:buNone/>
            </a:pPr>
            <a:r>
              <a:rPr lang="en-US" sz="2400"/>
              <a:t>Et dixerunt Ei, "Audis-ne quid isti dicant?"</a:t>
            </a:r>
          </a:p>
          <a:p>
            <a:pPr marL="0" indent="0">
              <a:buNone/>
            </a:pPr>
            <a:r>
              <a:rPr lang="en-US" sz="2400"/>
              <a:t>Iesus autem dixit eis, "Ita vero! Numquam legistis-ne, ′Ex oribus infantium et lactentium fecisti laudem perfectam′?"</a:t>
            </a:r>
          </a:p>
          <a:p>
            <a:pPr>
              <a:buNone/>
            </a:pPr>
            <a:r>
              <a:rPr lang="en-US" sz="2400"/>
              <a:t>Et discessit ab eis; abiit extra urbem in Bethaniam; ibique </a:t>
            </a:r>
            <a:r>
              <a:rPr lang="en-US" sz="2400" smtClean="0"/>
              <a:t> </a:t>
            </a:r>
            <a:r>
              <a:rPr lang="en-US" sz="2400"/>
              <a:t>mansit.</a:t>
            </a:r>
          </a:p>
          <a:p>
            <a:pPr>
              <a:buFontTx/>
              <a:buNone/>
            </a:pPr>
            <a:endParaRPr lang="en-US" sz="2400" u="sng" smtClean="0"/>
          </a:p>
          <a:p>
            <a:pPr>
              <a:buFontTx/>
              <a:buNone/>
            </a:pPr>
            <a:endParaRPr lang="en-US" u="sng" smtClean="0"/>
          </a:p>
          <a:p>
            <a:pPr>
              <a:buFontTx/>
              <a:buNone/>
            </a:pPr>
            <a:r>
              <a:rPr lang="en-US" smtClean="0"/>
              <a:t>    </a:t>
            </a:r>
          </a:p>
        </p:txBody>
      </p:sp>
      <p:sp>
        <p:nvSpPr>
          <p:cNvPr id="6" name="TextBox 5"/>
          <p:cNvSpPr txBox="1"/>
          <p:nvPr/>
        </p:nvSpPr>
        <p:spPr>
          <a:xfrm>
            <a:off x="762000" y="304800"/>
            <a:ext cx="5943600" cy="646331"/>
          </a:xfrm>
          <a:prstGeom prst="rect">
            <a:avLst/>
          </a:prstGeom>
          <a:noFill/>
        </p:spPr>
        <p:txBody>
          <a:bodyPr wrap="square" rtlCol="0">
            <a:spAutoFit/>
          </a:bodyPr>
          <a:lstStyle/>
          <a:p>
            <a:r>
              <a:rPr lang="en-US" sz="3600" smtClean="0">
                <a:latin typeface="+mj-lt"/>
              </a:rPr>
              <a:t>More on moneychangers</a:t>
            </a:r>
            <a:endParaRPr lang="en-US" sz="3600">
              <a:latin typeface="+mj-lt"/>
            </a:endParaRPr>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1143000"/>
          </a:xfrm>
          <a:effectLst/>
        </p:spPr>
        <p:txBody>
          <a:bodyPr/>
          <a:lstStyle/>
          <a:p>
            <a:pPr>
              <a:defRPr/>
            </a:pPr>
            <a:r>
              <a:rPr lang="en-US" sz="3200" b="1" smtClean="0">
                <a:solidFill>
                  <a:srgbClr val="990033"/>
                </a:solidFill>
                <a:latin typeface="Verdana" pitchFamily="34" charset="0"/>
                <a:ea typeface="Verdana" pitchFamily="34" charset="0"/>
                <a:cs typeface="Verdana" pitchFamily="34" charset="0"/>
              </a:rPr>
              <a:t>Money</a:t>
            </a:r>
            <a:endParaRPr lang="en-US" sz="3200"/>
          </a:p>
        </p:txBody>
      </p:sp>
      <p:sp>
        <p:nvSpPr>
          <p:cNvPr id="17411" name="Content Placeholder 2"/>
          <p:cNvSpPr>
            <a:spLocks noGrp="1"/>
          </p:cNvSpPr>
          <p:nvPr>
            <p:ph idx="1"/>
          </p:nvPr>
        </p:nvSpPr>
        <p:spPr>
          <a:xfrm>
            <a:off x="762000" y="2743200"/>
            <a:ext cx="7772400" cy="3352800"/>
          </a:xfrm>
          <a:effectLst/>
        </p:spPr>
        <p:txBody>
          <a:bodyPr/>
          <a:lstStyle/>
          <a:p>
            <a:pPr>
              <a:buFontTx/>
              <a:buNone/>
            </a:pPr>
            <a:r>
              <a:rPr lang="en-US" sz="2400" smtClean="0"/>
              <a:t>    </a:t>
            </a:r>
            <a:r>
              <a:rPr lang="en-US" sz="3600" smtClean="0"/>
              <a:t>₠ </a:t>
            </a:r>
            <a:r>
              <a:rPr lang="en-US" sz="2400" smtClean="0"/>
              <a:t>      Good or Bad?</a:t>
            </a:r>
          </a:p>
          <a:p>
            <a:pPr>
              <a:buFontTx/>
              <a:buNone/>
            </a:pPr>
            <a:endParaRPr lang="en-US" sz="2400" smtClean="0"/>
          </a:p>
          <a:p>
            <a:pPr>
              <a:buFontTx/>
              <a:buNone/>
            </a:pPr>
            <a:r>
              <a:rPr lang="en-US" sz="2400" smtClean="0"/>
              <a:t>      </a:t>
            </a:r>
            <a:r>
              <a:rPr lang="en-US" sz="3600" smtClean="0"/>
              <a:t>₪</a:t>
            </a:r>
            <a:r>
              <a:rPr lang="en-US" sz="2400" smtClean="0"/>
              <a:t>    What was used as money in ancient Rome?</a:t>
            </a:r>
          </a:p>
          <a:p>
            <a:pPr>
              <a:buFontTx/>
              <a:buNone/>
            </a:pPr>
            <a:r>
              <a:rPr lang="en-US" sz="2400" smtClean="0"/>
              <a:t>             </a:t>
            </a:r>
          </a:p>
          <a:p>
            <a:pPr>
              <a:buFontTx/>
              <a:buNone/>
            </a:pPr>
            <a:r>
              <a:rPr lang="en-US" sz="2400" smtClean="0"/>
              <a:t>    </a:t>
            </a:r>
            <a:r>
              <a:rPr lang="en-US" sz="3600" smtClean="0"/>
              <a:t>£</a:t>
            </a:r>
            <a:r>
              <a:rPr lang="en-US" sz="2400" smtClean="0"/>
              <a:t>      Why do we have paper money now?</a:t>
            </a:r>
            <a:endParaRPr lang="en-US" sz="2800" smtClean="0"/>
          </a:p>
          <a:p>
            <a:pPr>
              <a:buFontTx/>
              <a:buNone/>
            </a:pPr>
            <a:endParaRPr lang="en-US" sz="2800" smtClean="0"/>
          </a:p>
          <a:p>
            <a:pPr>
              <a:buFontTx/>
              <a:buNone/>
            </a:pPr>
            <a:endParaRPr lang="en-US" sz="2800" smtClean="0">
              <a:solidFill>
                <a:srgbClr val="990033"/>
              </a:solidFill>
            </a:endParaRPr>
          </a:p>
          <a:p>
            <a:pPr>
              <a:buFontTx/>
              <a:buNone/>
            </a:pPr>
            <a:endParaRPr lang="en-US" sz="2800" smtClean="0"/>
          </a:p>
        </p:txBody>
      </p:sp>
      <p:pic>
        <p:nvPicPr>
          <p:cNvPr id="8" name="Picture 7" descr="http://www.accla.org/images/claudius828521.jpg"/>
          <p:cNvPicPr/>
          <p:nvPr/>
        </p:nvPicPr>
        <p:blipFill>
          <a:blip r:embed="rId2" cstate="print"/>
          <a:srcRect/>
          <a:stretch>
            <a:fillRect/>
          </a:stretch>
        </p:blipFill>
        <p:spPr bwMode="auto">
          <a:xfrm>
            <a:off x="4648200" y="3352800"/>
            <a:ext cx="1328799" cy="632777"/>
          </a:xfrm>
          <a:prstGeom prst="rect">
            <a:avLst/>
          </a:prstGeom>
          <a:noFill/>
          <a:ln w="9525">
            <a:noFill/>
            <a:miter lim="800000"/>
            <a:headEnd/>
            <a:tailEnd/>
          </a:ln>
        </p:spPr>
      </p:pic>
      <p:sp>
        <p:nvSpPr>
          <p:cNvPr id="7" name="TextBox 6"/>
          <p:cNvSpPr txBox="1"/>
          <p:nvPr/>
        </p:nvSpPr>
        <p:spPr>
          <a:xfrm>
            <a:off x="685800" y="304800"/>
            <a:ext cx="5943600" cy="646331"/>
          </a:xfrm>
          <a:prstGeom prst="rect">
            <a:avLst/>
          </a:prstGeom>
          <a:noFill/>
        </p:spPr>
        <p:txBody>
          <a:bodyPr wrap="square" rtlCol="0">
            <a:spAutoFit/>
          </a:bodyPr>
          <a:lstStyle/>
          <a:p>
            <a:r>
              <a:rPr lang="en-US" sz="3600" smtClean="0">
                <a:latin typeface="+mj-lt"/>
              </a:rPr>
              <a:t>Money</a:t>
            </a:r>
            <a:endParaRPr lang="en-US" sz="360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effectLst/>
        </p:spPr>
        <p:txBody>
          <a:bodyPr/>
          <a:lstStyle/>
          <a:p>
            <a:pPr>
              <a:buNone/>
            </a:pPr>
            <a:r>
              <a:rPr lang="en-US" sz="2000" i="1" smtClean="0">
                <a:solidFill>
                  <a:srgbClr val="990033"/>
                </a:solidFill>
              </a:rPr>
              <a:t>Learn something about each one:</a:t>
            </a:r>
            <a:br>
              <a:rPr lang="en-US" sz="2000" i="1" smtClean="0">
                <a:solidFill>
                  <a:srgbClr val="990033"/>
                </a:solidFill>
              </a:rPr>
            </a:br>
            <a:r>
              <a:rPr lang="en-US" sz="2000" i="1" smtClean="0">
                <a:solidFill>
                  <a:srgbClr val="990033"/>
                </a:solidFill>
              </a:rPr>
              <a:t/>
            </a:r>
            <a:br>
              <a:rPr lang="en-US" sz="2000" i="1" smtClean="0">
                <a:solidFill>
                  <a:srgbClr val="990033"/>
                </a:solidFill>
              </a:rPr>
            </a:br>
            <a:r>
              <a:rPr lang="en-US" sz="2400" smtClean="0"/>
              <a:t>Julius Caesar		Claudius</a:t>
            </a:r>
            <a:br>
              <a:rPr lang="en-US" sz="2400" smtClean="0"/>
            </a:br>
            <a:r>
              <a:rPr lang="en-US" sz="2400" smtClean="0"/>
              <a:t>Augustus Caesar		Nero</a:t>
            </a:r>
            <a:br>
              <a:rPr lang="en-US" sz="2400" smtClean="0"/>
            </a:br>
            <a:r>
              <a:rPr lang="en-US" sz="2400" smtClean="0"/>
              <a:t>Tiberius			Caligula</a:t>
            </a:r>
            <a:br>
              <a:rPr lang="en-US" sz="2400" smtClean="0"/>
            </a:br>
            <a:r>
              <a:rPr lang="en-US" sz="2400" smtClean="0"/>
              <a:t>Galba</a:t>
            </a:r>
            <a:endParaRPr lang="en-US" sz="2400" i="1">
              <a:solidFill>
                <a:srgbClr val="990033"/>
              </a:solidFill>
            </a:endParaRPr>
          </a:p>
        </p:txBody>
      </p:sp>
      <p:pic>
        <p:nvPicPr>
          <p:cNvPr id="6" name="image2" descr="http://imgtn3.qbyrd.com/ts?t=11387978329962196784&amp;pid=23104&amp;ppid=20"/>
          <p:cNvPicPr/>
          <p:nvPr/>
        </p:nvPicPr>
        <p:blipFill>
          <a:blip r:embed="rId2" cstate="print"/>
          <a:srcRect/>
          <a:stretch>
            <a:fillRect/>
          </a:stretch>
        </p:blipFill>
        <p:spPr bwMode="auto">
          <a:xfrm>
            <a:off x="4191000" y="4038600"/>
            <a:ext cx="1217295" cy="1068705"/>
          </a:xfrm>
          <a:prstGeom prst="rect">
            <a:avLst/>
          </a:prstGeom>
          <a:noFill/>
          <a:ln w="9525">
            <a:noFill/>
            <a:miter lim="800000"/>
            <a:headEnd/>
            <a:tailEnd/>
          </a:ln>
        </p:spPr>
      </p:pic>
      <p:pic>
        <p:nvPicPr>
          <p:cNvPr id="7" name="image8" descr="http://imgtn1.qbyrd.com/ts?t=13522101209744793314&amp;pid=24384&amp;ppid=7"/>
          <p:cNvPicPr/>
          <p:nvPr/>
        </p:nvPicPr>
        <p:blipFill>
          <a:blip r:embed="rId3" cstate="print"/>
          <a:srcRect/>
          <a:stretch>
            <a:fillRect/>
          </a:stretch>
        </p:blipFill>
        <p:spPr bwMode="auto">
          <a:xfrm>
            <a:off x="1295400" y="4191000"/>
            <a:ext cx="1116330" cy="1217295"/>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Caesars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153400" cy="3429000"/>
          </a:xfrm>
          <a:effectLst/>
        </p:spPr>
        <p:txBody>
          <a:bodyPr/>
          <a:lstStyle/>
          <a:p>
            <a:pPr>
              <a:buNone/>
            </a:pPr>
            <a:endParaRPr lang="en-US" sz="2000"/>
          </a:p>
        </p:txBody>
      </p:sp>
      <p:pic>
        <p:nvPicPr>
          <p:cNvPr id="6" name="Picture 5" descr="http://www.accla.org/images/juliuscaesarhead.gif">
            <a:hlinkClick r:id="rId2"/>
          </p:cNvPr>
          <p:cNvPicPr/>
          <p:nvPr/>
        </p:nvPicPr>
        <p:blipFill>
          <a:blip r:embed="rId3" cstate="print"/>
          <a:srcRect/>
          <a:stretch>
            <a:fillRect/>
          </a:stretch>
        </p:blipFill>
        <p:spPr bwMode="auto">
          <a:xfrm>
            <a:off x="990600" y="3124200"/>
            <a:ext cx="949960" cy="949960"/>
          </a:xfrm>
          <a:prstGeom prst="rect">
            <a:avLst/>
          </a:prstGeom>
          <a:noFill/>
          <a:ln w="9525">
            <a:noFill/>
            <a:miter lim="800000"/>
            <a:headEnd/>
            <a:tailEnd/>
          </a:ln>
        </p:spPr>
      </p:pic>
      <p:pic>
        <p:nvPicPr>
          <p:cNvPr id="7" name="Picture 6" descr="Emperor Augustus">
            <a:hlinkClick r:id="rId4"/>
          </p:cNvPr>
          <p:cNvPicPr/>
          <p:nvPr/>
        </p:nvPicPr>
        <p:blipFill>
          <a:blip r:embed="rId5" cstate="print"/>
          <a:srcRect/>
          <a:stretch>
            <a:fillRect/>
          </a:stretch>
        </p:blipFill>
        <p:spPr bwMode="auto">
          <a:xfrm>
            <a:off x="2286000" y="3124200"/>
            <a:ext cx="949960" cy="949960"/>
          </a:xfrm>
          <a:prstGeom prst="rect">
            <a:avLst/>
          </a:prstGeom>
          <a:noFill/>
          <a:ln w="9525">
            <a:noFill/>
            <a:miter lim="800000"/>
            <a:headEnd/>
            <a:tailEnd/>
          </a:ln>
        </p:spPr>
      </p:pic>
      <p:pic>
        <p:nvPicPr>
          <p:cNvPr id="8" name="Picture 7" descr="Emperor Tiberius">
            <a:hlinkClick r:id="rId6"/>
          </p:cNvPr>
          <p:cNvPicPr/>
          <p:nvPr/>
        </p:nvPicPr>
        <p:blipFill>
          <a:blip r:embed="rId7" cstate="print"/>
          <a:srcRect/>
          <a:stretch>
            <a:fillRect/>
          </a:stretch>
        </p:blipFill>
        <p:spPr bwMode="auto">
          <a:xfrm>
            <a:off x="3429000" y="3124200"/>
            <a:ext cx="949960" cy="949960"/>
          </a:xfrm>
          <a:prstGeom prst="rect">
            <a:avLst/>
          </a:prstGeom>
          <a:noFill/>
          <a:ln w="9525">
            <a:noFill/>
            <a:miter lim="800000"/>
            <a:headEnd/>
            <a:tailEnd/>
          </a:ln>
        </p:spPr>
      </p:pic>
      <p:pic>
        <p:nvPicPr>
          <p:cNvPr id="9" name="Picture 8" descr="Emperor Caligula">
            <a:hlinkClick r:id="rId8"/>
          </p:cNvPr>
          <p:cNvPicPr/>
          <p:nvPr/>
        </p:nvPicPr>
        <p:blipFill>
          <a:blip r:embed="rId9" cstate="print"/>
          <a:srcRect/>
          <a:stretch>
            <a:fillRect/>
          </a:stretch>
        </p:blipFill>
        <p:spPr bwMode="auto">
          <a:xfrm>
            <a:off x="4876800" y="3124200"/>
            <a:ext cx="949960" cy="949960"/>
          </a:xfrm>
          <a:prstGeom prst="rect">
            <a:avLst/>
          </a:prstGeom>
          <a:noFill/>
          <a:ln w="9525">
            <a:noFill/>
            <a:miter lim="800000"/>
            <a:headEnd/>
            <a:tailEnd/>
          </a:ln>
        </p:spPr>
      </p:pic>
      <p:pic>
        <p:nvPicPr>
          <p:cNvPr id="10" name="Picture 9" descr="Emperor Claudius">
            <a:hlinkClick r:id="rId10"/>
          </p:cNvPr>
          <p:cNvPicPr/>
          <p:nvPr/>
        </p:nvPicPr>
        <p:blipFill>
          <a:blip r:embed="rId11" cstate="print"/>
          <a:srcRect/>
          <a:stretch>
            <a:fillRect/>
          </a:stretch>
        </p:blipFill>
        <p:spPr bwMode="auto">
          <a:xfrm>
            <a:off x="6172200" y="3124200"/>
            <a:ext cx="949960" cy="949960"/>
          </a:xfrm>
          <a:prstGeom prst="rect">
            <a:avLst/>
          </a:prstGeom>
          <a:noFill/>
          <a:ln w="9525">
            <a:noFill/>
            <a:miter lim="800000"/>
            <a:headEnd/>
            <a:tailEnd/>
          </a:ln>
        </p:spPr>
      </p:pic>
      <p:pic>
        <p:nvPicPr>
          <p:cNvPr id="11" name="Picture 10" descr="Emperor Nero">
            <a:hlinkClick r:id="rId12"/>
          </p:cNvPr>
          <p:cNvPicPr/>
          <p:nvPr/>
        </p:nvPicPr>
        <p:blipFill>
          <a:blip r:embed="rId13" cstate="print"/>
          <a:srcRect/>
          <a:stretch>
            <a:fillRect/>
          </a:stretch>
        </p:blipFill>
        <p:spPr bwMode="auto">
          <a:xfrm>
            <a:off x="7467600" y="3048000"/>
            <a:ext cx="949960" cy="949960"/>
          </a:xfrm>
          <a:prstGeom prst="rect">
            <a:avLst/>
          </a:prstGeom>
          <a:noFill/>
          <a:ln w="9525">
            <a:noFill/>
            <a:miter lim="800000"/>
            <a:headEnd/>
            <a:tailEnd/>
          </a:ln>
        </p:spPr>
      </p:pic>
      <p:pic>
        <p:nvPicPr>
          <p:cNvPr id="12" name="Picture 11" descr="Emperor Galba">
            <a:hlinkClick r:id="rId14"/>
          </p:cNvPr>
          <p:cNvPicPr/>
          <p:nvPr/>
        </p:nvPicPr>
        <p:blipFill>
          <a:blip r:embed="rId15" cstate="print"/>
          <a:srcRect/>
          <a:stretch>
            <a:fillRect/>
          </a:stretch>
        </p:blipFill>
        <p:spPr bwMode="auto">
          <a:xfrm>
            <a:off x="838200" y="5029200"/>
            <a:ext cx="949960" cy="949960"/>
          </a:xfrm>
          <a:prstGeom prst="rect">
            <a:avLst/>
          </a:prstGeom>
          <a:noFill/>
          <a:ln w="9525">
            <a:noFill/>
            <a:miter lim="800000"/>
            <a:headEnd/>
            <a:tailEnd/>
          </a:ln>
        </p:spPr>
      </p:pic>
      <p:pic>
        <p:nvPicPr>
          <p:cNvPr id="13" name="Picture 12" descr="Emperor Otho">
            <a:hlinkClick r:id="rId16"/>
          </p:cNvPr>
          <p:cNvPicPr/>
          <p:nvPr/>
        </p:nvPicPr>
        <p:blipFill>
          <a:blip r:embed="rId17" cstate="print"/>
          <a:srcRect/>
          <a:stretch>
            <a:fillRect/>
          </a:stretch>
        </p:blipFill>
        <p:spPr bwMode="auto">
          <a:xfrm>
            <a:off x="2057400" y="5029200"/>
            <a:ext cx="949960" cy="949960"/>
          </a:xfrm>
          <a:prstGeom prst="rect">
            <a:avLst/>
          </a:prstGeom>
          <a:noFill/>
          <a:ln w="9525">
            <a:noFill/>
            <a:miter lim="800000"/>
            <a:headEnd/>
            <a:tailEnd/>
          </a:ln>
        </p:spPr>
      </p:pic>
      <p:pic>
        <p:nvPicPr>
          <p:cNvPr id="14" name="Picture 13" descr="Emperor Vitellius">
            <a:hlinkClick r:id="rId18"/>
          </p:cNvPr>
          <p:cNvPicPr/>
          <p:nvPr/>
        </p:nvPicPr>
        <p:blipFill>
          <a:blip r:embed="rId19" cstate="print"/>
          <a:srcRect/>
          <a:stretch>
            <a:fillRect/>
          </a:stretch>
        </p:blipFill>
        <p:spPr bwMode="auto">
          <a:xfrm>
            <a:off x="3505200" y="5029200"/>
            <a:ext cx="949960" cy="949960"/>
          </a:xfrm>
          <a:prstGeom prst="rect">
            <a:avLst/>
          </a:prstGeom>
          <a:noFill/>
          <a:ln w="9525">
            <a:noFill/>
            <a:miter lim="800000"/>
            <a:headEnd/>
            <a:tailEnd/>
          </a:ln>
        </p:spPr>
      </p:pic>
      <p:pic>
        <p:nvPicPr>
          <p:cNvPr id="15" name="Picture 14" descr="Emperor Vespasian">
            <a:hlinkClick r:id="rId20"/>
          </p:cNvPr>
          <p:cNvPicPr/>
          <p:nvPr/>
        </p:nvPicPr>
        <p:blipFill>
          <a:blip r:embed="rId21" cstate="print"/>
          <a:srcRect/>
          <a:stretch>
            <a:fillRect/>
          </a:stretch>
        </p:blipFill>
        <p:spPr bwMode="auto">
          <a:xfrm>
            <a:off x="4800600" y="5029200"/>
            <a:ext cx="949960" cy="949960"/>
          </a:xfrm>
          <a:prstGeom prst="rect">
            <a:avLst/>
          </a:prstGeom>
          <a:noFill/>
          <a:ln w="9525">
            <a:noFill/>
            <a:miter lim="800000"/>
            <a:headEnd/>
            <a:tailEnd/>
          </a:ln>
        </p:spPr>
      </p:pic>
      <p:pic>
        <p:nvPicPr>
          <p:cNvPr id="16" name="Picture 15" descr="Emperor Titus">
            <a:hlinkClick r:id="rId22"/>
          </p:cNvPr>
          <p:cNvPicPr/>
          <p:nvPr/>
        </p:nvPicPr>
        <p:blipFill>
          <a:blip r:embed="rId23" cstate="print"/>
          <a:srcRect/>
          <a:stretch>
            <a:fillRect/>
          </a:stretch>
        </p:blipFill>
        <p:spPr bwMode="auto">
          <a:xfrm>
            <a:off x="6096000" y="5105400"/>
            <a:ext cx="949960" cy="949960"/>
          </a:xfrm>
          <a:prstGeom prst="rect">
            <a:avLst/>
          </a:prstGeom>
          <a:noFill/>
          <a:ln w="9525">
            <a:noFill/>
            <a:miter lim="800000"/>
            <a:headEnd/>
            <a:tailEnd/>
          </a:ln>
        </p:spPr>
      </p:pic>
      <p:pic>
        <p:nvPicPr>
          <p:cNvPr id="17" name="Picture 16" descr="Emperor Domitian">
            <a:hlinkClick r:id="rId24"/>
          </p:cNvPr>
          <p:cNvPicPr/>
          <p:nvPr/>
        </p:nvPicPr>
        <p:blipFill>
          <a:blip r:embed="rId25" cstate="print"/>
          <a:srcRect/>
          <a:stretch>
            <a:fillRect/>
          </a:stretch>
        </p:blipFill>
        <p:spPr bwMode="auto">
          <a:xfrm>
            <a:off x="7620000" y="5105400"/>
            <a:ext cx="949960" cy="949960"/>
          </a:xfrm>
          <a:prstGeom prst="rect">
            <a:avLst/>
          </a:prstGeom>
          <a:noFill/>
          <a:ln w="9525">
            <a:noFill/>
            <a:miter lim="800000"/>
            <a:headEnd/>
            <a:tailEnd/>
          </a:ln>
        </p:spPr>
      </p:pic>
      <p:sp>
        <p:nvSpPr>
          <p:cNvPr id="20" name="Title 19"/>
          <p:cNvSpPr>
            <a:spLocks noGrp="1"/>
          </p:cNvSpPr>
          <p:nvPr>
            <p:ph type="title"/>
          </p:nvPr>
        </p:nvSpPr>
        <p:spPr/>
        <p:txBody>
          <a:bodyPr/>
          <a:lstStyle/>
          <a:p>
            <a:r>
              <a:rPr lang="en-US" smtClean="0"/>
              <a:t>Twelve Caesars on Coins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990600" y="1752600"/>
            <a:ext cx="7467600" cy="4038600"/>
          </a:xfrm>
          <a:effectLst/>
        </p:spPr>
        <p:txBody>
          <a:bodyPr/>
          <a:lstStyle/>
          <a:p>
            <a:pPr>
              <a:buNone/>
            </a:pPr>
            <a:r>
              <a:rPr lang="en-US" b="1" i="1" smtClean="0">
                <a:solidFill>
                  <a:srgbClr val="990033"/>
                </a:solidFill>
              </a:rPr>
              <a:t>Can you memorize this?</a:t>
            </a:r>
            <a:r>
              <a:rPr lang="en-US" sz="2000" i="1" smtClean="0">
                <a:solidFill>
                  <a:srgbClr val="990033"/>
                </a:solidFill>
              </a:rPr>
              <a:t/>
            </a:r>
            <a:br>
              <a:rPr lang="en-US" sz="2000" i="1" smtClean="0">
                <a:solidFill>
                  <a:srgbClr val="990033"/>
                </a:solidFill>
              </a:rPr>
            </a:br>
            <a:endParaRPr lang="en-US" sz="2000" i="1" smtClean="0">
              <a:solidFill>
                <a:srgbClr val="990033"/>
              </a:solidFill>
            </a:endParaRPr>
          </a:p>
          <a:p>
            <a:pPr lvl="1">
              <a:buNone/>
            </a:pPr>
            <a:r>
              <a:rPr lang="en-US" b="1" smtClean="0">
                <a:latin typeface="Times New Roman" pitchFamily="18" charset="0"/>
                <a:cs typeface="Times New Roman" pitchFamily="18" charset="0"/>
              </a:rPr>
              <a:t>A lecture room in the middle of spring</a:t>
            </a:r>
          </a:p>
          <a:p>
            <a:pPr lvl="1">
              <a:buNone/>
            </a:pPr>
            <a:r>
              <a:rPr lang="en-US" b="1" smtClean="0">
                <a:latin typeface="Times New Roman" pitchFamily="18" charset="0"/>
                <a:cs typeface="Times New Roman" pitchFamily="18" charset="0"/>
              </a:rPr>
              <a:t>Is a God-forsaken and desolate thing.</a:t>
            </a:r>
          </a:p>
          <a:p>
            <a:pPr lvl="1">
              <a:buNone/>
            </a:pPr>
            <a:r>
              <a:rPr lang="en-US" b="1" smtClean="0">
                <a:latin typeface="Times New Roman" pitchFamily="18" charset="0"/>
                <a:cs typeface="Times New Roman" pitchFamily="18" charset="0"/>
              </a:rPr>
              <a:t>For what does it matter at all;</a:t>
            </a:r>
          </a:p>
          <a:p>
            <a:pPr lvl="1">
              <a:buNone/>
            </a:pPr>
            <a:r>
              <a:rPr lang="en-US" b="1" smtClean="0">
                <a:latin typeface="Times New Roman" pitchFamily="18" charset="0"/>
                <a:cs typeface="Times New Roman" pitchFamily="18" charset="0"/>
              </a:rPr>
              <a:t>What does it matter to me—</a:t>
            </a:r>
          </a:p>
          <a:p>
            <a:pPr lvl="1">
              <a:buNone/>
            </a:pPr>
            <a:r>
              <a:rPr lang="en-US" b="1" smtClean="0">
                <a:latin typeface="Times New Roman" pitchFamily="18" charset="0"/>
                <a:cs typeface="Times New Roman" pitchFamily="18" charset="0"/>
              </a:rPr>
              <a:t>That Caesar conquered Gaul </a:t>
            </a:r>
          </a:p>
          <a:p>
            <a:pPr lvl="1">
              <a:buNone/>
            </a:pPr>
            <a:r>
              <a:rPr lang="en-US" b="1" smtClean="0">
                <a:latin typeface="Times New Roman" pitchFamily="18" charset="0"/>
                <a:cs typeface="Times New Roman" pitchFamily="18" charset="0"/>
              </a:rPr>
              <a:t>In 58 BC?</a:t>
            </a:r>
          </a:p>
          <a:p>
            <a:pPr>
              <a:buNone/>
            </a:pPr>
            <a:r>
              <a:rPr lang="en-US" sz="2000" b="1" smtClean="0"/>
              <a:t> </a:t>
            </a:r>
            <a:endParaRPr lang="en-US" sz="2400" smtClean="0"/>
          </a:p>
        </p:txBody>
      </p:sp>
      <p:sp>
        <p:nvSpPr>
          <p:cNvPr id="6" name="Title 5"/>
          <p:cNvSpPr>
            <a:spLocks noGrp="1"/>
          </p:cNvSpPr>
          <p:nvPr>
            <p:ph type="title"/>
          </p:nvPr>
        </p:nvSpPr>
        <p:spPr/>
        <p:txBody>
          <a:bodyPr/>
          <a:lstStyle/>
          <a:p>
            <a:r>
              <a:rPr lang="en-US" smtClean="0"/>
              <a:t>A Poem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85800" y="1447800"/>
            <a:ext cx="7772400" cy="4953000"/>
          </a:xfrm>
          <a:effectLst/>
        </p:spPr>
        <p:txBody>
          <a:bodyPr/>
          <a:lstStyle/>
          <a:p>
            <a:pPr>
              <a:buNone/>
            </a:pPr>
            <a:r>
              <a:rPr lang="en-US" sz="2000" smtClean="0"/>
              <a:t>                                         </a:t>
            </a:r>
            <a:endParaRPr lang="en-US" b="1" smtClean="0">
              <a:solidFill>
                <a:srgbClr val="990033"/>
              </a:solidFill>
              <a:latin typeface="Verdana" pitchFamily="34" charset="0"/>
              <a:ea typeface="Verdana" pitchFamily="34" charset="0"/>
              <a:cs typeface="Verdana" pitchFamily="34" charset="0"/>
            </a:endParaRPr>
          </a:p>
          <a:p>
            <a:pPr>
              <a:buNone/>
            </a:pPr>
            <a:r>
              <a:rPr lang="en-US" sz="2000" smtClean="0">
                <a:solidFill>
                  <a:srgbClr val="990033"/>
                </a:solidFill>
              </a:rPr>
              <a:t/>
            </a:r>
            <a:br>
              <a:rPr lang="en-US" sz="2000" smtClean="0">
                <a:solidFill>
                  <a:srgbClr val="990033"/>
                </a:solidFill>
              </a:rPr>
            </a:br>
            <a:r>
              <a:rPr lang="en-US" sz="2400" smtClean="0">
                <a:solidFill>
                  <a:srgbClr val="990033"/>
                </a:solidFill>
              </a:rPr>
              <a:t>  </a:t>
            </a:r>
            <a:r>
              <a:rPr lang="en-US" sz="2400" smtClean="0"/>
              <a:t>   Gallia est omnis divisa in partes tres, quarum unam </a:t>
            </a:r>
          </a:p>
          <a:p>
            <a:pPr>
              <a:buNone/>
            </a:pPr>
            <a:r>
              <a:rPr lang="en-US" sz="2400" smtClean="0"/>
              <a:t>incolunt Belgae, aliam Aquitani, </a:t>
            </a:r>
            <a:r>
              <a:rPr lang="it-IT" sz="2400" smtClean="0"/>
              <a:t>tertiam, qui ipsorum lingua</a:t>
            </a:r>
          </a:p>
          <a:p>
            <a:pPr>
              <a:buNone/>
            </a:pPr>
            <a:r>
              <a:rPr lang="it-IT" sz="2400" smtClean="0"/>
              <a:t>Celtae, nostra (lingua) Galli appellantur.  </a:t>
            </a:r>
            <a:r>
              <a:rPr lang="en-US" sz="2400" smtClean="0"/>
              <a:t>Hi omnes lingua,</a:t>
            </a:r>
          </a:p>
          <a:p>
            <a:pPr>
              <a:buNone/>
            </a:pPr>
            <a:r>
              <a:rPr lang="en-US" sz="2400" smtClean="0"/>
              <a:t>institutis, legibus inter se differunt. Gallos ab Aquitanis Garumna flumen, a Belgis Matrona et Sequana dividunt.  Horum omnium fortissimi sunt Belgae, propterea quod a cultu atque humanitate Provinciae longissime absunt, minimeque ad eos mercatores saepe commeant atque ea quae ad effeminandos animos pertinent important, proximique sunt Germanis, qui trans Rhenum incolunt, </a:t>
            </a:r>
          </a:p>
          <a:p>
            <a:pPr>
              <a:buFontTx/>
              <a:buNone/>
            </a:pPr>
            <a:endParaRPr lang="en-US" sz="2000" smtClean="0"/>
          </a:p>
          <a:p>
            <a:pPr>
              <a:buFontTx/>
              <a:buNone/>
            </a:pPr>
            <a:endParaRPr lang="en-US" smtClean="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Caesar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1371600"/>
            <a:ext cx="8763000" cy="5029200"/>
          </a:xfrm>
          <a:effectLst/>
        </p:spPr>
        <p:txBody>
          <a:bodyPr/>
          <a:lstStyle/>
          <a:p>
            <a:pPr>
              <a:buNone/>
            </a:pPr>
            <a:r>
              <a:rPr lang="en-US" sz="2400" smtClean="0"/>
              <a:t>quibuscum continenter bellum gerunt.  Qua de causa</a:t>
            </a:r>
          </a:p>
          <a:p>
            <a:pPr>
              <a:buNone/>
            </a:pPr>
            <a:r>
              <a:rPr lang="en-US" sz="2400" smtClean="0"/>
              <a:t>Helvetii quoque reliquos Gallos virtute praecedunt, cum aut suis </a:t>
            </a:r>
          </a:p>
          <a:p>
            <a:pPr>
              <a:buNone/>
            </a:pPr>
            <a:r>
              <a:rPr lang="en-US" sz="2400" smtClean="0"/>
              <a:t>finibus eos prohibent aut ipsi in eorum finibus bellum gerunt. Eorum</a:t>
            </a:r>
          </a:p>
          <a:p>
            <a:pPr>
              <a:buNone/>
            </a:pPr>
            <a:r>
              <a:rPr lang="en-US" sz="2400" smtClean="0"/>
              <a:t>una pars, quam Gallos obtinere dictum est, initium capit a flumine </a:t>
            </a:r>
          </a:p>
          <a:p>
            <a:pPr>
              <a:buNone/>
            </a:pPr>
            <a:r>
              <a:rPr lang="en-US" sz="2400" smtClean="0"/>
              <a:t>Rhodano, continetur Garumna flumine, Oceano, finibus Belgarum; </a:t>
            </a:r>
          </a:p>
          <a:p>
            <a:pPr>
              <a:buNone/>
            </a:pPr>
            <a:r>
              <a:rPr lang="en-US" sz="2400" smtClean="0"/>
              <a:t>attingit etiam ab Sequanis et Helvetiis flumen Rhenum; vergit ad </a:t>
            </a:r>
          </a:p>
          <a:p>
            <a:pPr>
              <a:buNone/>
            </a:pPr>
            <a:r>
              <a:rPr lang="en-US" sz="2400" smtClean="0"/>
              <a:t>septentriones. Belgae ab extremis Galliae finibus oriuntur, pertinent</a:t>
            </a:r>
          </a:p>
          <a:p>
            <a:pPr>
              <a:buNone/>
            </a:pPr>
            <a:r>
              <a:rPr lang="en-US" sz="2400" smtClean="0"/>
              <a:t>ad inferiorem partem fluminis Rheni, spectant in septentrionem et </a:t>
            </a:r>
          </a:p>
          <a:p>
            <a:pPr>
              <a:buNone/>
            </a:pPr>
            <a:r>
              <a:rPr lang="en-US" sz="2400" smtClean="0"/>
              <a:t>orientem solem.  Aquitania a Garumna flumine ad Pyrenaeos </a:t>
            </a:r>
          </a:p>
          <a:p>
            <a:pPr>
              <a:buNone/>
            </a:pPr>
            <a:r>
              <a:rPr lang="en-US" sz="2400" smtClean="0"/>
              <a:t>montes et eam partem Oceani quae est ad Hispaniam pertinet; </a:t>
            </a:r>
          </a:p>
          <a:p>
            <a:pPr>
              <a:buNone/>
            </a:pPr>
            <a:r>
              <a:rPr lang="en-US" sz="2400" smtClean="0"/>
              <a:t>spectat inter occasum solis et septentriones.</a:t>
            </a:r>
          </a:p>
          <a:p>
            <a:pPr>
              <a:buNone/>
            </a:pPr>
            <a:endParaRPr lang="en-US" sz="2000" smtClean="0"/>
          </a:p>
          <a:p>
            <a:pPr>
              <a:buFontTx/>
              <a:buNone/>
            </a:pPr>
            <a:endParaRPr lang="en-US" sz="2000" smtClean="0"/>
          </a:p>
        </p:txBody>
      </p:sp>
      <p:sp>
        <p:nvSpPr>
          <p:cNvPr id="5" name="Title 1"/>
          <p:cNvSpPr>
            <a:spLocks noGrp="1"/>
          </p:cNvSpPr>
          <p:nvPr>
            <p:ph type="title"/>
          </p:nvPr>
        </p:nvSpPr>
        <p:spPr>
          <a:xfrm>
            <a:off x="457200" y="76200"/>
            <a:ext cx="6781800" cy="1066800"/>
          </a:xfrm>
          <a:effectLst/>
        </p:spPr>
        <p:txBody>
          <a:bodyPr/>
          <a:lstStyle/>
          <a:p>
            <a:r>
              <a:rPr lang="en-US" smtClean="0">
                <a:solidFill>
                  <a:schemeClr val="tx1"/>
                </a:solidFill>
              </a:rPr>
              <a:t>Caesar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5800" y="1676400"/>
            <a:ext cx="7772400" cy="4114800"/>
          </a:xfrm>
          <a:effectLst/>
        </p:spPr>
        <p:txBody>
          <a:bodyPr/>
          <a:lstStyle/>
          <a:p>
            <a:pPr>
              <a:buNone/>
            </a:pPr>
            <a:r>
              <a:rPr lang="it-IT" sz="2000" smtClean="0"/>
              <a:t> </a:t>
            </a:r>
            <a:endParaRPr lang="en-US" sz="2000" smtClean="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Caesar’s Gaul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200650" cy="48476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85800" y="1676400"/>
            <a:ext cx="7772400" cy="4724400"/>
          </a:xfrm>
          <a:effectLst/>
        </p:spPr>
        <p:txBody>
          <a:bodyPr/>
          <a:lstStyle/>
          <a:p>
            <a:pPr algn="ctr">
              <a:buNone/>
            </a:pPr>
            <a:r>
              <a:rPr lang="en-US" sz="2400" b="1" smtClean="0"/>
              <a:t> Jerusalem</a:t>
            </a:r>
          </a:p>
          <a:p>
            <a:pPr marL="0" indent="0">
              <a:buNone/>
            </a:pPr>
            <a:r>
              <a:rPr lang="en-US" sz="2000" smtClean="0"/>
              <a:t>		</a:t>
            </a:r>
            <a:r>
              <a:rPr lang="en-US" sz="2400" smtClean="0"/>
              <a:t>Mane erat tertia die Feriarum. </a:t>
            </a:r>
            <a:r>
              <a:rPr lang="en-US" sz="2400"/>
              <a:t>Omnes homines a villā in Bethani</a:t>
            </a:r>
            <a:r>
              <a:rPr lang="en-US" sz="2000"/>
              <a:t>ā</a:t>
            </a:r>
            <a:r>
              <a:rPr lang="en-US" sz="2400"/>
              <a:t> discesserunt ut ad Ferias in Ierusalem essent. Herode anxio, Fidelius ad suas copias secund</a:t>
            </a:r>
            <a:r>
              <a:rPr lang="en-US" sz="2000"/>
              <a:t>ā</a:t>
            </a:r>
            <a:r>
              <a:rPr lang="en-US" sz="2400"/>
              <a:t> die revocabatur. Herodes sciebat Sanhedrin Iesum prehendere temptare. Fidelius Iesui pridie dixerat, sed Iesus rogaverat </a:t>
            </a:r>
            <a:r>
              <a:rPr lang="en-US" sz="2400" smtClean="0"/>
              <a:t>Fidelium </a:t>
            </a:r>
            <a:r>
              <a:rPr lang="en-US" sz="2400"/>
              <a:t>ut de eis silentium faceret. Fidelius Iesui semper serviebat, itaque Fidelius ad suas copias rediit, sciens Dominum omnia curaturum esse. Is et suae copiae praesidiis circum templum steterunt.</a:t>
            </a:r>
          </a:p>
          <a:p>
            <a:pPr>
              <a:buNone/>
            </a:pPr>
            <a:r>
              <a:rPr lang="en-US" sz="2400" smtClean="0"/>
              <a:t>	</a:t>
            </a:r>
          </a:p>
          <a:p>
            <a:pPr>
              <a:buFontTx/>
              <a:buNone/>
            </a:pPr>
            <a:endParaRPr lang="en-US" smtClean="0"/>
          </a:p>
        </p:txBody>
      </p:sp>
      <p:sp>
        <p:nvSpPr>
          <p:cNvPr id="5"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Ablative Absolute, Money</a:t>
            </a:r>
          </a:p>
          <a:p>
            <a:pPr algn="ctr">
              <a:buNone/>
            </a:pPr>
            <a:r>
              <a:rPr lang="en-US" dirty="0" smtClean="0"/>
              <a:t>Driving the Moneychangers from the Temple</a:t>
            </a:r>
            <a:br>
              <a:rPr lang="en-US" dirty="0" smtClean="0"/>
            </a:br>
            <a:r>
              <a:rPr lang="en-US" dirty="0" smtClean="0"/>
              <a:t>Caesars and Caesar; Jerusalem!</a:t>
            </a:r>
            <a:endParaRPr lang="en-US" dirty="0"/>
          </a:p>
        </p:txBody>
      </p:sp>
      <p:sp>
        <p:nvSpPr>
          <p:cNvPr id="6" name="Title 5"/>
          <p:cNvSpPr txBox="1">
            <a:spLocks noGrp="1"/>
          </p:cNvSpPr>
          <p:nvPr>
            <p:ph type="title"/>
          </p:nvPr>
        </p:nvSpPr>
        <p:spPr>
          <a:prstGeom prst="rect">
            <a:avLst/>
          </a:prstGeom>
          <a:noFill/>
        </p:spPr>
        <p:txBody>
          <a:bodyPr wrap="square" rtlCol="0">
            <a:spAutoFit/>
          </a:bodyPr>
          <a:lstStyle/>
          <a:p>
            <a:r>
              <a:rPr lang="en-US" sz="3600" smtClean="0">
                <a:latin typeface="+mn-lt"/>
              </a:rPr>
              <a:t>Contents</a:t>
            </a:r>
            <a:endParaRPr lang="en-US" sz="360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124200" y="1447800"/>
            <a:ext cx="5334000" cy="4953000"/>
          </a:xfrm>
          <a:effectLst/>
        </p:spPr>
        <p:txBody>
          <a:bodyPr/>
          <a:lstStyle/>
          <a:p>
            <a:pPr marL="0" indent="0">
              <a:buNone/>
            </a:pPr>
            <a:r>
              <a:rPr lang="en-US" sz="2000" smtClean="0"/>
              <a:t>           </a:t>
            </a:r>
            <a:br>
              <a:rPr lang="en-US" sz="2000" smtClean="0"/>
            </a:br>
            <a:r>
              <a:rPr lang="en-US" sz="2400"/>
              <a:t>Feminae puellaeque laborabant ut tabernam purgarent. Dicebant de familiis se moventibus a Capharnao ad Bethaniam. Duas pulchras villas iam invenerant, quarum una erat ad familiam divitis hominis nomine Simonis. Altera erat prope Mariam et Martham et Lazarum.</a:t>
            </a:r>
          </a:p>
          <a:p>
            <a:pPr marL="0" indent="0">
              <a:buNone/>
            </a:pPr>
            <a:r>
              <a:rPr lang="en-US" sz="2400"/>
              <a:t>Postea homines discesserunt, et Iesus feminis nuntiabat Se iter facturum esse in urbem ut rem Sui Patris secrete curaret. </a:t>
            </a:r>
            <a:endParaRPr lang="en-US" sz="2400" smtClean="0"/>
          </a:p>
        </p:txBody>
      </p:sp>
      <p:pic>
        <p:nvPicPr>
          <p:cNvPr id="7" name="Picture 6" descr="http://l.b5z.net/i/u/6097793/i/jesus_teaching_ezr.jpg"/>
          <p:cNvPicPr/>
          <p:nvPr/>
        </p:nvPicPr>
        <p:blipFill>
          <a:blip r:embed="rId2" cstate="print"/>
          <a:srcRect/>
          <a:stretch>
            <a:fillRect/>
          </a:stretch>
        </p:blipFill>
        <p:spPr bwMode="auto">
          <a:xfrm>
            <a:off x="1066800" y="2667000"/>
            <a:ext cx="2019300" cy="2800350"/>
          </a:xfrm>
          <a:prstGeom prst="rect">
            <a:avLst/>
          </a:prstGeom>
          <a:noFill/>
          <a:ln w="9525">
            <a:noFill/>
            <a:miter lim="800000"/>
            <a:headEnd/>
            <a:tailEnd/>
          </a:ln>
        </p:spPr>
      </p:pic>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419600"/>
          </a:xfrm>
          <a:effectLst/>
        </p:spPr>
        <p:txBody>
          <a:bodyPr/>
          <a:lstStyle/>
          <a:p>
            <a:pPr marL="0" indent="0">
              <a:buNone/>
            </a:pPr>
            <a:r>
              <a:rPr lang="it-IT" sz="2400" smtClean="0"/>
              <a:t>                 </a:t>
            </a:r>
            <a:r>
              <a:rPr lang="en-US" sz="2400"/>
              <a:t>Feminae dixerunt Ei, “Vale, Magister,” quamquam intellegebant Eum futurum esse in periculo.</a:t>
            </a:r>
          </a:p>
          <a:p>
            <a:pPr marL="0" indent="0">
              <a:buNone/>
            </a:pPr>
            <a:r>
              <a:rPr lang="en-US" sz="2400"/>
              <a:t>“Videbo vos ante occasum solis,” dixit Dominus eis. Erant beatae quoniam intellegebant Eum esse Dominum omnium et omnia curare posse.</a:t>
            </a:r>
          </a:p>
          <a:p>
            <a:pPr marL="0" indent="0">
              <a:buNone/>
            </a:pPr>
            <a:r>
              <a:rPr lang="en-US" sz="2400"/>
              <a:t>Interim Lazarus Philippum et pueros ad tabernam familiae Nicodemus </a:t>
            </a:r>
            <a:r>
              <a:rPr lang="en-US" sz="2400" smtClean="0"/>
              <a:t>duxit </a:t>
            </a:r>
            <a:r>
              <a:rPr lang="en-US" sz="2400"/>
              <a:t>ut ibi diem agerent. Quoniam Iudaei non erant, in certas partes templi ambulare non poterant. Nicodemus et Ioseph accusationes contra Iesum optime intellexerunt. Nicodemus et Ioseph erant pars congressionis cum Sanhedrin ubi constituerant capere Iesum.</a:t>
            </a:r>
          </a:p>
          <a:p>
            <a:pPr>
              <a:buNone/>
            </a:pPr>
            <a:endParaRPr lang="en-US" sz="2000" smtClean="0"/>
          </a:p>
          <a:p>
            <a:pPr>
              <a:buNone/>
            </a:pPr>
            <a:endParaRPr lang="en-US"/>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marL="0" indent="0">
              <a:buNone/>
            </a:pPr>
            <a:r>
              <a:rPr lang="en-US" sz="2400"/>
              <a:t>Ubi homines ad templum appropinquaverunt, statim viderunt Iesum stantem in templo in loco nomine Salomonis Porticu. Ibique docebat.</a:t>
            </a:r>
          </a:p>
          <a:p>
            <a:pPr marL="0" indent="0">
              <a:buNone/>
            </a:pPr>
            <a:r>
              <a:rPr lang="en-US" sz="2400"/>
              <a:t>Tunc Pharisaei Eum capere temptaverunt, sed nulli poterant, quoniam non erat Eius tempus.</a:t>
            </a:r>
          </a:p>
          <a:p>
            <a:pPr marL="0" indent="0">
              <a:buNone/>
            </a:pPr>
            <a:r>
              <a:rPr lang="en-US" sz="2400"/>
              <a:t>Multi Ei crediderunt, et dicebant, “Ubi Christus venerit, plura miracula quam hic Vir faciet-ne?”</a:t>
            </a:r>
          </a:p>
          <a:p>
            <a:pPr marL="0" indent="0">
              <a:buNone/>
            </a:pPr>
            <a:r>
              <a:rPr lang="en-US" sz="2400"/>
              <a:t>Pharisaei audiverunt homines ea de Iesu dicentes. Itaque Pharisaei et sacerdotes Fidelio et  suis copiis imperaverunt ut Iesum caperent. Tum Iesus eis dixit, “Vobiscum ero adhuc modicum tempus et tunc ad Eum qui Me misit ibo. Me petetis sed Me non invenietis; et ubi sum, vos esse non poteritis.”</a:t>
            </a:r>
          </a:p>
          <a:p>
            <a:pPr>
              <a:buNone/>
            </a:pPr>
            <a:endParaRPr lang="en-US" sz="200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a:buNone/>
            </a:pPr>
            <a:r>
              <a:rPr lang="en-US" sz="2400"/>
              <a:t>Iesus tandem discessit. Fidelius et suae copiae Eum invenire non poterant, et qu</a:t>
            </a:r>
            <a:r>
              <a:rPr lang="en-US" sz="2000"/>
              <a:t>ā</a:t>
            </a:r>
            <a:r>
              <a:rPr lang="en-US" sz="2400"/>
              <a:t> de caus</a:t>
            </a:r>
            <a:r>
              <a:rPr lang="en-US" sz="2000"/>
              <a:t>ā</a:t>
            </a:r>
            <a:r>
              <a:rPr lang="en-US" sz="2400"/>
              <a:t> erant laeti.</a:t>
            </a:r>
          </a:p>
          <a:p>
            <a:pPr>
              <a:buNone/>
            </a:pPr>
            <a:r>
              <a:rPr lang="it-IT" sz="2400" smtClean="0"/>
              <a:t> Fidelius et suae copiae Eum invenire non poterant, et qua de causa erant laetae.</a:t>
            </a:r>
          </a:p>
          <a:p>
            <a:pPr marL="0" indent="0">
              <a:buNone/>
            </a:pPr>
            <a:r>
              <a:rPr lang="en-US" sz="2400"/>
              <a:t>Magn</a:t>
            </a:r>
            <a:r>
              <a:rPr lang="en-US" sz="2000"/>
              <a:t>ā</a:t>
            </a:r>
            <a:r>
              <a:rPr lang="en-US" sz="2400"/>
              <a:t> die de magnis Feriis, Iesus in templo iterum stabat, docens, et dixit, “Si ullus sitit, ad Me veniat et bibat. Qui Mihi credit, sicut Scriptura inquit, e ventre fluent flumina aquae vivae.” (Iesus de Sancto Spiritu dicebat.)</a:t>
            </a:r>
          </a:p>
          <a:p>
            <a:pPr marL="0" indent="0">
              <a:buNone/>
            </a:pPr>
            <a:r>
              <a:rPr lang="en-US" sz="2400"/>
              <a:t>Multi ergo, ubi hoc audiverant, dicebant, “Vere Hic est Propheta!”</a:t>
            </a:r>
          </a:p>
          <a:p>
            <a:pPr marL="0" indent="0">
              <a:buNone/>
            </a:pPr>
            <a:r>
              <a:rPr lang="en-US" sz="2400"/>
              <a:t>Alii exclamaverunt, “Hic est Christus!”</a:t>
            </a:r>
          </a:p>
          <a:p>
            <a:pPr marL="0" indent="0">
              <a:buNone/>
            </a:pPr>
            <a:r>
              <a:rPr lang="en-US" sz="2400"/>
              <a:t>Sed nonnulli dicebant, “Christus-ne e Galile</a:t>
            </a:r>
            <a:r>
              <a:rPr lang="en-US" sz="2000"/>
              <a:t>ā</a:t>
            </a:r>
            <a:r>
              <a:rPr lang="en-US" sz="2400"/>
              <a:t> veniet? </a:t>
            </a:r>
            <a:endParaRPr lang="en-US" sz="2000" smtClean="0"/>
          </a:p>
          <a:p>
            <a:pPr>
              <a:buNone/>
            </a:pPr>
            <a:endParaRPr lang="en-US" sz="200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105400"/>
          </a:xfrm>
          <a:effectLst/>
        </p:spPr>
        <p:txBody>
          <a:bodyPr/>
          <a:lstStyle/>
          <a:p>
            <a:pPr marL="0" indent="0">
              <a:buNone/>
            </a:pPr>
            <a:r>
              <a:rPr lang="en-US" sz="2400" smtClean="0"/>
              <a:t>   Nonne </a:t>
            </a:r>
            <a:r>
              <a:rPr lang="en-US" sz="2400"/>
              <a:t>Scriptura dicit Christum venire e David, et ex oppido Bethlehem ubi David erat?”</a:t>
            </a:r>
          </a:p>
          <a:p>
            <a:pPr marL="0" indent="0">
              <a:buNone/>
            </a:pPr>
            <a:r>
              <a:rPr lang="en-US" sz="2400" smtClean="0"/>
              <a:t>  </a:t>
            </a:r>
            <a:r>
              <a:rPr lang="en-US" sz="2400"/>
              <a:t>Itaque, propter Eum homines divisi sunt. Et nonnulli Eum capere voluerunt, sed nulli Eum tangere </a:t>
            </a:r>
            <a:r>
              <a:rPr lang="en-US" sz="2400" smtClean="0"/>
              <a:t>poterant. </a:t>
            </a:r>
            <a:r>
              <a:rPr lang="en-US" sz="2400"/>
              <a:t>Tunc Fidelius et nonnulli magistrat</a:t>
            </a:r>
            <a:r>
              <a:rPr lang="en-US" sz="2000"/>
              <a:t>ū</a:t>
            </a:r>
            <a:r>
              <a:rPr lang="en-US" sz="2400"/>
              <a:t>s ad sacerdotes et Pharisaeos venerunt; Pharisaei eis dixerunt, “Cur Eum non cepistis?”</a:t>
            </a:r>
          </a:p>
          <a:p>
            <a:pPr marL="0" indent="0">
              <a:buNone/>
            </a:pPr>
            <a:r>
              <a:rPr lang="en-US" sz="2400" smtClean="0"/>
              <a:t>   Magistrat</a:t>
            </a:r>
            <a:r>
              <a:rPr lang="en-US" sz="2000" smtClean="0"/>
              <a:t>ū</a:t>
            </a:r>
            <a:r>
              <a:rPr lang="en-US" sz="2400" smtClean="0"/>
              <a:t>s </a:t>
            </a:r>
            <a:r>
              <a:rPr lang="en-US" sz="2400"/>
              <a:t>Fideli responderunt, “Nullus homo similiter Huic umquam dixit.”</a:t>
            </a:r>
          </a:p>
          <a:p>
            <a:pPr marL="0" indent="0">
              <a:buNone/>
            </a:pPr>
            <a:r>
              <a:rPr lang="en-US" sz="2400" smtClean="0"/>
              <a:t>   Responderunt </a:t>
            </a:r>
            <a:r>
              <a:rPr lang="en-US" sz="2400"/>
              <a:t>Pharisaei, “Etiam decipimini-ne? Ullus vestrum Ei credis-ne? Sed isti qui legem non sciunt,” denotantes Fidelium et </a:t>
            </a:r>
            <a:r>
              <a:rPr lang="en-US" sz="2400" smtClean="0"/>
              <a:t>legatos, </a:t>
            </a:r>
            <a:r>
              <a:rPr lang="en-US" sz="2400"/>
              <a:t>“sunt </a:t>
            </a:r>
            <a:r>
              <a:rPr lang="en-US" sz="2400" smtClean="0"/>
              <a:t>sacri.”</a:t>
            </a:r>
            <a:endParaRPr lang="en-US" sz="2400"/>
          </a:p>
          <a:p>
            <a:pPr>
              <a:buNone/>
            </a:pPr>
            <a:endParaRPr lang="en-US" sz="240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00200"/>
            <a:ext cx="8686800" cy="4800600"/>
          </a:xfrm>
          <a:effectLst/>
        </p:spPr>
        <p:txBody>
          <a:bodyPr/>
          <a:lstStyle/>
          <a:p>
            <a:pPr marL="0" indent="0">
              <a:buNone/>
            </a:pPr>
            <a:r>
              <a:rPr lang="en-US" sz="2400" smtClean="0"/>
              <a:t>  Tum </a:t>
            </a:r>
            <a:r>
              <a:rPr lang="en-US" sz="2400"/>
              <a:t>Nicodemus eis dixit, “Num nostra lex ullum hominem iudicat antequam eum auscultat et intellegit facta eius?”</a:t>
            </a:r>
          </a:p>
          <a:p>
            <a:pPr marL="0" indent="0">
              <a:buNone/>
            </a:pPr>
            <a:r>
              <a:rPr lang="en-US" sz="2400"/>
              <a:t>Pharisaei et sacerdotes responderunt, dicentes ei, “Etiam-ne tu a Galile</a:t>
            </a:r>
            <a:r>
              <a:rPr lang="en-US" sz="2000"/>
              <a:t>ā</a:t>
            </a:r>
            <a:r>
              <a:rPr lang="en-US" sz="2400"/>
              <a:t> es? Investiga Scripturas! E Galile</a:t>
            </a:r>
            <a:r>
              <a:rPr lang="en-US" sz="2000"/>
              <a:t>ā</a:t>
            </a:r>
            <a:r>
              <a:rPr lang="en-US" sz="2400"/>
              <a:t> enim nullus propheta surget.”</a:t>
            </a:r>
          </a:p>
          <a:p>
            <a:pPr marL="0" indent="0">
              <a:buNone/>
            </a:pPr>
            <a:r>
              <a:rPr lang="en-US" sz="2400" smtClean="0"/>
              <a:t>  Hoc </a:t>
            </a:r>
            <a:r>
              <a:rPr lang="en-US" sz="2400"/>
              <a:t>tempore omnes discesserunt et ibant ad suas villas, sed Iesus </a:t>
            </a:r>
            <a:endParaRPr lang="en-US" sz="2400" smtClean="0"/>
          </a:p>
          <a:p>
            <a:pPr marL="0" indent="0">
              <a:buNone/>
            </a:pPr>
            <a:r>
              <a:rPr lang="en-US" sz="2400" smtClean="0"/>
              <a:t>ad </a:t>
            </a:r>
            <a:r>
              <a:rPr lang="en-US" sz="2400"/>
              <a:t>Montem Olivarum ibat ut oret</a:t>
            </a:r>
            <a:r>
              <a:rPr lang="en-US" sz="2400" smtClean="0"/>
              <a:t>.</a:t>
            </a:r>
            <a:br>
              <a:rPr lang="en-US" sz="2400" smtClean="0"/>
            </a:br>
            <a:r>
              <a:rPr lang="en-US" sz="2400" smtClean="0"/>
              <a:t>  Mane </a:t>
            </a:r>
            <a:r>
              <a:rPr lang="en-US" sz="2400"/>
              <a:t>octav</a:t>
            </a:r>
            <a:r>
              <a:rPr lang="en-US" sz="2000"/>
              <a:t>ā</a:t>
            </a:r>
            <a:r>
              <a:rPr lang="en-US" sz="2400"/>
              <a:t> die Feriarum Iesus iterum in templum ambulavit. Omnes ad Eum appropinquaverunt, et sedit ut eos doceret. Nicodemus ibi non erat, sed Lazarus et Chuza et Ioseph erant. Scribae et Pharisaei quoque ibi erant ut Eum iterum temptarent.</a:t>
            </a:r>
          </a:p>
          <a:p>
            <a:pPr marL="0" indent="0">
              <a:buNone/>
            </a:pPr>
            <a:endParaRPr lang="en-US" sz="2400"/>
          </a:p>
          <a:p>
            <a:pPr>
              <a:buNone/>
            </a:pPr>
            <a:endParaRPr lang="en-US"/>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5029200"/>
          </a:xfrm>
          <a:effectLst/>
        </p:spPr>
        <p:txBody>
          <a:bodyPr/>
          <a:lstStyle/>
          <a:p>
            <a:pPr marL="0" indent="0">
              <a:buNone/>
            </a:pPr>
            <a:r>
              <a:rPr lang="en-US" sz="2400" smtClean="0"/>
              <a:t>   Omnia </a:t>
            </a:r>
            <a:r>
              <a:rPr lang="en-US" sz="2400"/>
              <a:t>quae Iesus eis dixit eos ita irritaverunt ut saxula tollerent ut Eum necarent. Iesus tamen Se celavit, enim Suum tempus nondum erat. Ioseph et Lazarus et Chuza erant laeti quoniam salvus erat.</a:t>
            </a:r>
          </a:p>
          <a:p>
            <a:pPr marL="0" indent="0">
              <a:buNone/>
            </a:pPr>
            <a:r>
              <a:rPr lang="en-US" sz="2400" smtClean="0"/>
              <a:t>   Postquam </a:t>
            </a:r>
            <a:r>
              <a:rPr lang="en-US" sz="2400"/>
              <a:t>octo dies Feriarum egerant, duae familiae ad Capharnaum redire inceperunt ut ad Bethaniam movere pararent.</a:t>
            </a:r>
          </a:p>
          <a:p>
            <a:pPr>
              <a:buNone/>
            </a:pPr>
            <a:endParaRPr lang="en-US" sz="2400" smtClean="0"/>
          </a:p>
          <a:p>
            <a:pPr>
              <a:buNone/>
            </a:pPr>
            <a:r>
              <a:rPr lang="en-US" sz="2400" i="1" smtClean="0">
                <a:solidFill>
                  <a:srgbClr val="990033"/>
                </a:solidFill>
              </a:rPr>
              <a:t>Bible Passages: </a:t>
            </a:r>
          </a:p>
          <a:p>
            <a:pPr lvl="4">
              <a:buNone/>
            </a:pPr>
            <a:r>
              <a:rPr lang="en-US" sz="2400" b="1" smtClean="0"/>
              <a:t>John 7:14-29</a:t>
            </a:r>
          </a:p>
          <a:p>
            <a:pPr lvl="4">
              <a:buNone/>
            </a:pPr>
            <a:r>
              <a:rPr lang="en-US" sz="2400" b="1" smtClean="0"/>
              <a:t>John 7:37-53</a:t>
            </a:r>
          </a:p>
          <a:p>
            <a:pPr lvl="4">
              <a:buNone/>
            </a:pPr>
            <a:r>
              <a:rPr lang="en-US" sz="2400" b="1" smtClean="0"/>
              <a:t>John 8: 3-58</a:t>
            </a:r>
            <a:endParaRPr lang="en-US" sz="2400" smtClean="0"/>
          </a:p>
          <a:p>
            <a:pPr>
              <a:buNone/>
            </a:pPr>
            <a:endParaRPr lang="en-US"/>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ustomer\Desktop\My Pictures\CherylBaugh's\scan.jpg"/>
          <p:cNvPicPr>
            <a:picLocks noChangeAspect="1" noChangeArrowheads="1"/>
          </p:cNvPicPr>
          <p:nvPr/>
        </p:nvPicPr>
        <p:blipFill>
          <a:blip r:embed="rId2" cstate="print"/>
          <a:srcRect/>
          <a:stretch>
            <a:fillRect/>
          </a:stretch>
        </p:blipFill>
        <p:spPr bwMode="auto">
          <a:xfrm>
            <a:off x="1146213" y="2133600"/>
            <a:ext cx="6633972" cy="3547872"/>
          </a:xfrm>
          <a:prstGeom prst="rect">
            <a:avLst/>
          </a:prstGeom>
          <a:noFill/>
        </p:spPr>
      </p:pic>
      <p:sp>
        <p:nvSpPr>
          <p:cNvPr id="3" name="TextBox 2"/>
          <p:cNvSpPr txBox="1"/>
          <p:nvPr/>
        </p:nvSpPr>
        <p:spPr>
          <a:xfrm>
            <a:off x="691299" y="1524000"/>
            <a:ext cx="7543800" cy="369332"/>
          </a:xfrm>
          <a:prstGeom prst="rect">
            <a:avLst/>
          </a:prstGeom>
          <a:noFill/>
        </p:spPr>
        <p:txBody>
          <a:bodyPr wrap="square" rtlCol="0">
            <a:spAutoFit/>
          </a:bodyPr>
          <a:lstStyle/>
          <a:p>
            <a:r>
              <a:rPr lang="en-US" smtClean="0">
                <a:solidFill>
                  <a:srgbClr val="990033"/>
                </a:solidFill>
              </a:rPr>
              <a:t>Model of Herod’s temple at the </a:t>
            </a:r>
            <a:r>
              <a:rPr lang="en-US" b="1" smtClean="0">
                <a:solidFill>
                  <a:srgbClr val="990033"/>
                </a:solidFill>
              </a:rPr>
              <a:t>Holy Land Experience </a:t>
            </a:r>
            <a:r>
              <a:rPr lang="en-US" smtClean="0">
                <a:solidFill>
                  <a:srgbClr val="990033"/>
                </a:solidFill>
              </a:rPr>
              <a:t>in Orlando, FL</a:t>
            </a:r>
            <a:endParaRPr lang="en-US">
              <a:solidFill>
                <a:srgbClr val="9900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7772400" cy="4191000"/>
          </a:xfrm>
          <a:effectLst/>
        </p:spPr>
        <p:txBody>
          <a:bodyPr/>
          <a:lstStyle/>
          <a:p>
            <a:pPr marL="742950" indent="-742950" algn="ctr" eaLnBrk="1" hangingPunct="1">
              <a:buFontTx/>
              <a:buNone/>
              <a:defRPr/>
            </a:pPr>
            <a:r>
              <a:rPr lang="en-US" sz="2400" smtClean="0">
                <a:latin typeface="Verdana" pitchFamily="34" charset="0"/>
                <a:ea typeface="Verdana" pitchFamily="34" charset="0"/>
                <a:cs typeface="Verdana" pitchFamily="34" charset="0"/>
              </a:rPr>
              <a:t>Nautis captis  </a:t>
            </a:r>
            <a:r>
              <a:rPr lang="en-US" sz="2400" smtClean="0">
                <a:latin typeface="Verdana" pitchFamily="34" charset="0"/>
                <a:ea typeface="Verdana" pitchFamily="34" charset="0"/>
                <a:cs typeface="Verdana" pitchFamily="34" charset="0"/>
                <a:sym typeface="Wingdings" pitchFamily="2" charset="2"/>
              </a:rPr>
              <a:t> Ablative Case</a:t>
            </a:r>
          </a:p>
          <a:p>
            <a:pPr marL="742950" indent="-742950" eaLnBrk="1" hangingPunct="1">
              <a:buFontTx/>
              <a:buNone/>
              <a:defRPr/>
            </a:pPr>
            <a:r>
              <a:rPr lang="en-US" sz="2400" i="1" smtClean="0">
                <a:solidFill>
                  <a:srgbClr val="990033"/>
                </a:solidFill>
                <a:latin typeface="Verdana" pitchFamily="34" charset="0"/>
                <a:ea typeface="Verdana" pitchFamily="34" charset="0"/>
                <a:cs typeface="Verdana" pitchFamily="34" charset="0"/>
                <a:sym typeface="Wingdings" pitchFamily="2" charset="2"/>
              </a:rPr>
              <a:t>With the sailors having been captured….</a:t>
            </a:r>
            <a:br>
              <a:rPr lang="en-US" sz="2400" i="1" smtClean="0">
                <a:solidFill>
                  <a:srgbClr val="990033"/>
                </a:solidFill>
                <a:latin typeface="Verdana" pitchFamily="34" charset="0"/>
                <a:ea typeface="Verdana" pitchFamily="34" charset="0"/>
                <a:cs typeface="Verdana" pitchFamily="34" charset="0"/>
                <a:sym typeface="Wingdings" pitchFamily="2" charset="2"/>
              </a:rPr>
            </a:br>
            <a:endParaRPr lang="en-US" sz="2400" i="1" smtClean="0">
              <a:solidFill>
                <a:srgbClr val="990033"/>
              </a:solidFill>
              <a:latin typeface="Verdana" pitchFamily="34" charset="0"/>
              <a:ea typeface="Verdana" pitchFamily="34" charset="0"/>
              <a:cs typeface="Verdana" pitchFamily="34" charset="0"/>
              <a:sym typeface="Wingdings" pitchFamily="2" charset="2"/>
            </a:endParaRPr>
          </a:p>
          <a:p>
            <a:pPr marL="742950" indent="-742950" eaLnBrk="1" hangingPunct="1">
              <a:buFontTx/>
              <a:buNone/>
              <a:defRPr/>
            </a:pPr>
            <a:r>
              <a:rPr lang="en-US" sz="2400" i="1" smtClean="0">
                <a:solidFill>
                  <a:srgbClr val="990033"/>
                </a:solidFill>
                <a:latin typeface="Verdana" pitchFamily="34" charset="0"/>
                <a:ea typeface="Verdana" pitchFamily="34" charset="0"/>
                <a:cs typeface="Verdana" pitchFamily="34" charset="0"/>
                <a:sym typeface="Wingdings" pitchFamily="2" charset="2"/>
              </a:rPr>
              <a:t>          </a:t>
            </a:r>
            <a:r>
              <a:rPr lang="en-US" sz="2400" smtClean="0">
                <a:latin typeface="Verdana" pitchFamily="34" charset="0"/>
                <a:ea typeface="Verdana" pitchFamily="34" charset="0"/>
                <a:cs typeface="Verdana" pitchFamily="34" charset="0"/>
                <a:sym typeface="Wingdings" pitchFamily="2" charset="2"/>
              </a:rPr>
              <a:t>or</a:t>
            </a:r>
            <a:endParaRPr lang="en-US" sz="2400" smtClean="0">
              <a:latin typeface="Verdana" pitchFamily="34" charset="0"/>
              <a:ea typeface="Verdana" pitchFamily="34" charset="0"/>
              <a:cs typeface="Verdana" pitchFamily="34" charset="0"/>
            </a:endParaRPr>
          </a:p>
          <a:p>
            <a:pPr marL="742950" indent="-742950" algn="ctr" eaLnBrk="1" hangingPunct="1">
              <a:buFontTx/>
              <a:buNone/>
              <a:defRPr/>
            </a:pPr>
            <a:r>
              <a:rPr lang="en-US" sz="2400" i="1" smtClean="0">
                <a:solidFill>
                  <a:srgbClr val="990033"/>
                </a:solidFill>
                <a:latin typeface="Verdana" pitchFamily="34" charset="0"/>
                <a:ea typeface="Verdana" pitchFamily="34" charset="0"/>
                <a:cs typeface="Verdana" pitchFamily="34" charset="0"/>
              </a:rPr>
              <a:t>The sailors having been captured…</a:t>
            </a:r>
            <a:br>
              <a:rPr lang="en-US" sz="2400" i="1" smtClean="0">
                <a:solidFill>
                  <a:srgbClr val="990033"/>
                </a:solidFill>
                <a:latin typeface="Verdana" pitchFamily="34" charset="0"/>
                <a:ea typeface="Verdana" pitchFamily="34" charset="0"/>
                <a:cs typeface="Verdana" pitchFamily="34" charset="0"/>
              </a:rPr>
            </a:br>
            <a:r>
              <a:rPr lang="en-US" sz="2400" i="1" smtClean="0">
                <a:solidFill>
                  <a:srgbClr val="990033"/>
                </a:solidFill>
                <a:latin typeface="Verdana" pitchFamily="34" charset="0"/>
                <a:ea typeface="Verdana" pitchFamily="34" charset="0"/>
                <a:cs typeface="Verdana" pitchFamily="34" charset="0"/>
              </a:rPr>
              <a:t/>
            </a:r>
            <a:br>
              <a:rPr lang="en-US" sz="2400" i="1" smtClean="0">
                <a:solidFill>
                  <a:srgbClr val="990033"/>
                </a:solidFill>
                <a:latin typeface="Verdana" pitchFamily="34" charset="0"/>
                <a:ea typeface="Verdana" pitchFamily="34" charset="0"/>
                <a:cs typeface="Verdana" pitchFamily="34" charset="0"/>
              </a:rPr>
            </a:br>
            <a:r>
              <a:rPr lang="en-US" sz="2400" smtClean="0">
                <a:latin typeface="Verdana" pitchFamily="34" charset="0"/>
                <a:ea typeface="Verdana" pitchFamily="34" charset="0"/>
                <a:cs typeface="Verdana" pitchFamily="34" charset="0"/>
              </a:rPr>
              <a:t>our country won the battle.</a:t>
            </a:r>
            <a:br>
              <a:rPr lang="en-US" sz="2400" smtClean="0">
                <a:latin typeface="Verdana" pitchFamily="34" charset="0"/>
                <a:ea typeface="Verdana" pitchFamily="34" charset="0"/>
                <a:cs typeface="Verdana" pitchFamily="34" charset="0"/>
              </a:rPr>
            </a:br>
            <a:endParaRPr lang="en-US" sz="1200" smtClean="0">
              <a:latin typeface="Verdana" pitchFamily="34" charset="0"/>
              <a:ea typeface="Verdana" pitchFamily="34" charset="0"/>
              <a:cs typeface="Verdana" pitchFamily="34" charset="0"/>
            </a:endParaRPr>
          </a:p>
          <a:p>
            <a:pPr marL="742950" indent="-742950" algn="ctr" eaLnBrk="1" hangingPunct="1">
              <a:buFontTx/>
              <a:buNone/>
              <a:defRPr/>
            </a:pPr>
            <a:r>
              <a:rPr lang="en-US" sz="2400" u="sng" smtClean="0">
                <a:latin typeface="Verdana" pitchFamily="34" charset="0"/>
                <a:ea typeface="Verdana" pitchFamily="34" charset="0"/>
                <a:cs typeface="Verdana" pitchFamily="34" charset="0"/>
              </a:rPr>
              <a:t>Not part of the main clause</a:t>
            </a:r>
            <a:r>
              <a:rPr lang="en-US" b="1" smtClean="0">
                <a:latin typeface="Verdana" pitchFamily="34" charset="0"/>
                <a:ea typeface="Verdana" pitchFamily="34" charset="0"/>
                <a:cs typeface="Verdana" pitchFamily="34" charset="0"/>
              </a:rPr>
              <a:t/>
            </a:r>
            <a:br>
              <a:rPr lang="en-US" b="1" smtClean="0">
                <a:latin typeface="Verdana" pitchFamily="34" charset="0"/>
                <a:ea typeface="Verdana" pitchFamily="34" charset="0"/>
                <a:cs typeface="Verdana" pitchFamily="34" charset="0"/>
              </a:rPr>
            </a:br>
            <a:endParaRPr lang="en-US" b="1" smtClean="0"/>
          </a:p>
          <a:p>
            <a:pPr>
              <a:buFontTx/>
              <a:buNone/>
              <a:defRPr/>
            </a:pPr>
            <a:endParaRPr lang="en-US"/>
          </a:p>
        </p:txBody>
      </p:sp>
      <p:sp>
        <p:nvSpPr>
          <p:cNvPr id="7" name="TextBox 6"/>
          <p:cNvSpPr txBox="1"/>
          <p:nvPr/>
        </p:nvSpPr>
        <p:spPr>
          <a:xfrm>
            <a:off x="685800" y="381000"/>
            <a:ext cx="6477000" cy="646331"/>
          </a:xfrm>
          <a:prstGeom prst="rect">
            <a:avLst/>
          </a:prstGeom>
          <a:noFill/>
        </p:spPr>
        <p:txBody>
          <a:bodyPr wrap="square" rtlCol="0">
            <a:spAutoFit/>
          </a:bodyPr>
          <a:lstStyle/>
          <a:p>
            <a:r>
              <a:rPr lang="en-US" sz="3600" smtClean="0">
                <a:latin typeface="+mn-lt"/>
              </a:rPr>
              <a:t>Ablative Absolutes are clauses.</a:t>
            </a:r>
            <a:endParaRPr lang="en-US" sz="360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81000"/>
            <a:ext cx="8610600" cy="584775"/>
          </a:xfrm>
          <a:prstGeom prst="rect">
            <a:avLst/>
          </a:prstGeom>
          <a:noFill/>
        </p:spPr>
        <p:txBody>
          <a:bodyPr wrap="square" rtlCol="0">
            <a:spAutoFit/>
          </a:bodyPr>
          <a:lstStyle/>
          <a:p>
            <a:r>
              <a:rPr lang="en-US" sz="3200" smtClean="0">
                <a:latin typeface="+mn-lt"/>
              </a:rPr>
              <a:t>The noun and participle are in the Ablative Case.</a:t>
            </a:r>
            <a:endParaRPr lang="en-US" sz="3200">
              <a:latin typeface="+mn-lt"/>
            </a:endParaRPr>
          </a:p>
        </p:txBody>
      </p:sp>
      <p:sp>
        <p:nvSpPr>
          <p:cNvPr id="8" name="TextBox 7"/>
          <p:cNvSpPr txBox="1"/>
          <p:nvPr/>
        </p:nvSpPr>
        <p:spPr>
          <a:xfrm>
            <a:off x="838200" y="2057400"/>
            <a:ext cx="7467600" cy="1384995"/>
          </a:xfrm>
          <a:prstGeom prst="rect">
            <a:avLst/>
          </a:prstGeom>
          <a:noFill/>
        </p:spPr>
        <p:txBody>
          <a:bodyPr wrap="square" rtlCol="0">
            <a:spAutoFit/>
          </a:bodyPr>
          <a:lstStyle/>
          <a:p>
            <a:r>
              <a:rPr lang="en-US" sz="2800" smtClean="0">
                <a:latin typeface="+mn-lt"/>
              </a:rPr>
              <a:t>Nautis  captis </a:t>
            </a:r>
          </a:p>
          <a:p>
            <a:endParaRPr lang="en-US" sz="2800" smtClean="0">
              <a:latin typeface="+mn-lt"/>
            </a:endParaRPr>
          </a:p>
          <a:p>
            <a:r>
              <a:rPr lang="en-US" sz="2800" smtClean="0">
                <a:latin typeface="+mn-lt"/>
              </a:rPr>
              <a:t>    </a:t>
            </a:r>
            <a:r>
              <a:rPr lang="en-US" sz="2800" i="1" smtClean="0">
                <a:solidFill>
                  <a:srgbClr val="990033"/>
                </a:solidFill>
                <a:latin typeface="+mn-lt"/>
              </a:rPr>
              <a:t>Since the sailors have been captured..</a:t>
            </a:r>
            <a:endParaRPr lang="en-US" sz="2800" i="1">
              <a:solidFill>
                <a:srgbClr val="990033"/>
              </a:solidFill>
              <a:latin typeface="+mn-lt"/>
            </a:endParaRPr>
          </a:p>
        </p:txBody>
      </p:sp>
      <p:sp>
        <p:nvSpPr>
          <p:cNvPr id="9" name="TextBox 8"/>
          <p:cNvSpPr txBox="1"/>
          <p:nvPr/>
        </p:nvSpPr>
        <p:spPr>
          <a:xfrm>
            <a:off x="990600" y="3962400"/>
            <a:ext cx="7315200" cy="1384995"/>
          </a:xfrm>
          <a:prstGeom prst="rect">
            <a:avLst/>
          </a:prstGeom>
          <a:noFill/>
        </p:spPr>
        <p:txBody>
          <a:bodyPr wrap="square" rtlCol="0">
            <a:spAutoFit/>
          </a:bodyPr>
          <a:lstStyle/>
          <a:p>
            <a:r>
              <a:rPr lang="en-US" sz="2800" smtClean="0">
                <a:latin typeface="+mn-lt"/>
              </a:rPr>
              <a:t>Nautis a hostibus captis…</a:t>
            </a:r>
          </a:p>
          <a:p>
            <a:endParaRPr lang="en-US" sz="2800" smtClean="0">
              <a:latin typeface="+mn-lt"/>
            </a:endParaRPr>
          </a:p>
          <a:p>
            <a:r>
              <a:rPr lang="en-US" sz="2800" smtClean="0">
                <a:latin typeface="+mn-lt"/>
              </a:rPr>
              <a:t>   </a:t>
            </a:r>
            <a:r>
              <a:rPr lang="en-US" sz="2800" i="1" smtClean="0">
                <a:solidFill>
                  <a:srgbClr val="990033"/>
                </a:solidFill>
                <a:latin typeface="+mn-lt"/>
              </a:rPr>
              <a:t>With the sailors captured by the enemy…</a:t>
            </a:r>
            <a:endParaRPr lang="en-US" sz="2800" i="1">
              <a:solidFill>
                <a:srgbClr val="990033"/>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a:effectLst/>
        </p:spPr>
        <p:txBody>
          <a:bodyPr/>
          <a:lstStyle/>
          <a:p>
            <a:pPr>
              <a:buNone/>
            </a:pPr>
            <a:endParaRPr lang="en-US" sz="3000" smtClean="0"/>
          </a:p>
          <a:p>
            <a:pPr>
              <a:buNone/>
            </a:pPr>
            <a:r>
              <a:rPr lang="en-US" sz="3000" smtClean="0"/>
              <a:t>tristis		accusatio			prehendo</a:t>
            </a:r>
          </a:p>
          <a:p>
            <a:pPr>
              <a:buNone/>
            </a:pPr>
            <a:r>
              <a:rPr lang="en-US" sz="3000" smtClean="0"/>
              <a:t>adhuc		porticus			revoco</a:t>
            </a:r>
          </a:p>
          <a:p>
            <a:pPr>
              <a:buNone/>
            </a:pPr>
            <a:r>
              <a:rPr lang="en-US" sz="3000" smtClean="0"/>
              <a:t>pridie		sacerdos			tollo</a:t>
            </a:r>
          </a:p>
          <a:p>
            <a:pPr>
              <a:buNone/>
            </a:pPr>
            <a:r>
              <a:rPr lang="en-US" sz="3000" smtClean="0"/>
              <a:t>umquam	iudico			valeo</a:t>
            </a:r>
            <a:endParaRPr lang="en-US" sz="3000"/>
          </a:p>
        </p:txBody>
      </p:sp>
      <p:pic>
        <p:nvPicPr>
          <p:cNvPr id="4" name="Picture 3" descr="http://www.funwarehouse.co.uk/acatalog/priest_R55020.jpg"/>
          <p:cNvPicPr/>
          <p:nvPr/>
        </p:nvPicPr>
        <p:blipFill>
          <a:blip r:embed="rId2" cstate="print"/>
          <a:srcRect/>
          <a:stretch>
            <a:fillRect/>
          </a:stretch>
        </p:blipFill>
        <p:spPr bwMode="auto">
          <a:xfrm>
            <a:off x="4038600" y="2514600"/>
            <a:ext cx="1619250" cy="3228975"/>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Vocabulary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6781800" cy="1066800"/>
          </a:xfrm>
          <a:effectLst/>
        </p:spPr>
        <p:txBody>
          <a:bodyPr/>
          <a:lstStyle/>
          <a:p>
            <a:r>
              <a:rPr lang="en-US" sz="3200" b="1" smtClean="0">
                <a:solidFill>
                  <a:srgbClr val="990033"/>
                </a:solidFill>
                <a:latin typeface="Verdana" pitchFamily="34" charset="0"/>
                <a:ea typeface="Verdana" pitchFamily="34" charset="0"/>
                <a:cs typeface="Verdana" pitchFamily="34" charset="0"/>
              </a:rPr>
              <a:t>These are idioms.</a:t>
            </a:r>
            <a:endParaRPr lang="en-US" sz="3200"/>
          </a:p>
        </p:txBody>
      </p:sp>
      <p:sp>
        <p:nvSpPr>
          <p:cNvPr id="3" name="Content Placeholder 2"/>
          <p:cNvSpPr>
            <a:spLocks noGrp="1"/>
          </p:cNvSpPr>
          <p:nvPr>
            <p:ph idx="1"/>
          </p:nvPr>
        </p:nvSpPr>
        <p:spPr>
          <a:xfrm>
            <a:off x="609600" y="2895600"/>
            <a:ext cx="7772400" cy="3048000"/>
          </a:xfrm>
          <a:effectLst/>
        </p:spPr>
        <p:txBody>
          <a:bodyPr/>
          <a:lstStyle/>
          <a:p>
            <a:pPr>
              <a:buNone/>
            </a:pPr>
            <a:r>
              <a:rPr lang="en-US" sz="3000" u="sng" smtClean="0"/>
              <a:t>Vocabulary</a:t>
            </a:r>
          </a:p>
          <a:p>
            <a:pPr>
              <a:buNone/>
            </a:pPr>
            <a:r>
              <a:rPr lang="en-US" sz="3000" smtClean="0"/>
              <a:t>modicum tempus			</a:t>
            </a:r>
          </a:p>
          <a:p>
            <a:pPr>
              <a:buNone/>
            </a:pPr>
            <a:r>
              <a:rPr lang="en-US" sz="3000" smtClean="0"/>
              <a:t>silentium facere</a:t>
            </a:r>
          </a:p>
          <a:p>
            <a:pPr>
              <a:buNone/>
            </a:pPr>
            <a:r>
              <a:rPr lang="en-US" sz="3000" smtClean="0"/>
              <a:t>Vale!  Valete!</a:t>
            </a:r>
            <a:endParaRPr lang="en-US" smtClean="0"/>
          </a:p>
          <a:p>
            <a:pPr>
              <a:buNone/>
            </a:pPr>
            <a:endParaRPr lang="en-US"/>
          </a:p>
        </p:txBody>
      </p:sp>
      <p:pic>
        <p:nvPicPr>
          <p:cNvPr id="5" name="image4" descr="http://imgtn1.qbyrd.com/ts?t=9132033653987830438&amp;pid=23296&amp;ppid=14"/>
          <p:cNvPicPr/>
          <p:nvPr/>
        </p:nvPicPr>
        <p:blipFill>
          <a:blip r:embed="rId2" cstate="print"/>
          <a:srcRect/>
          <a:stretch>
            <a:fillRect/>
          </a:stretch>
        </p:blipFill>
        <p:spPr bwMode="auto">
          <a:xfrm>
            <a:off x="4495800" y="3657600"/>
            <a:ext cx="1600200" cy="1447800"/>
          </a:xfrm>
          <a:prstGeom prst="rect">
            <a:avLst/>
          </a:prstGeom>
          <a:noFill/>
          <a:ln w="9525">
            <a:noFill/>
            <a:miter lim="800000"/>
            <a:headEnd/>
            <a:tailEnd/>
          </a:ln>
        </p:spPr>
      </p:pic>
      <p:sp>
        <p:nvSpPr>
          <p:cNvPr id="8" name="TextBox 7"/>
          <p:cNvSpPr txBox="1"/>
          <p:nvPr/>
        </p:nvSpPr>
        <p:spPr>
          <a:xfrm>
            <a:off x="685800" y="457200"/>
            <a:ext cx="4876800" cy="584775"/>
          </a:xfrm>
          <a:prstGeom prst="rect">
            <a:avLst/>
          </a:prstGeom>
          <a:noFill/>
        </p:spPr>
        <p:txBody>
          <a:bodyPr wrap="square" rtlCol="0">
            <a:spAutoFit/>
          </a:bodyPr>
          <a:lstStyle/>
          <a:p>
            <a:r>
              <a:rPr lang="en-US" sz="3200" smtClean="0">
                <a:latin typeface="+mj-lt"/>
              </a:rPr>
              <a:t>Idioms</a:t>
            </a:r>
            <a:endParaRPr lang="en-US" sz="320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81400"/>
            <a:ext cx="7772400" cy="1143000"/>
          </a:xfrm>
          <a:effectLst/>
        </p:spPr>
        <p:txBody>
          <a:bodyPr/>
          <a:lstStyle/>
          <a:p>
            <a:pPr>
              <a:defRPr/>
            </a:pPr>
            <a:r>
              <a:rPr lang="en-US" sz="3200" b="1" smtClean="0">
                <a:solidFill>
                  <a:srgbClr val="990033"/>
                </a:solidFill>
                <a:latin typeface="Verdana" pitchFamily="34" charset="0"/>
                <a:ea typeface="Verdana" pitchFamily="34" charset="0"/>
                <a:cs typeface="Verdana" pitchFamily="34" charset="0"/>
              </a:rPr>
              <a:t>Do this step by step. </a:t>
            </a:r>
            <a:endParaRPr lang="en-US" sz="3200">
              <a:solidFill>
                <a:srgbClr val="990033"/>
              </a:solidFill>
            </a:endParaRPr>
          </a:p>
        </p:txBody>
      </p:sp>
      <p:sp>
        <p:nvSpPr>
          <p:cNvPr id="11267" name="Content Placeholder 2"/>
          <p:cNvSpPr>
            <a:spLocks noGrp="1"/>
          </p:cNvSpPr>
          <p:nvPr>
            <p:ph idx="1"/>
          </p:nvPr>
        </p:nvSpPr>
        <p:spPr>
          <a:xfrm>
            <a:off x="304800" y="1600200"/>
            <a:ext cx="8229600" cy="4724400"/>
          </a:xfrm>
          <a:effectLst/>
        </p:spPr>
        <p:txBody>
          <a:bodyPr/>
          <a:lstStyle/>
          <a:p>
            <a:pPr>
              <a:buFontTx/>
              <a:buNone/>
            </a:pPr>
            <a:r>
              <a:rPr lang="en-US" sz="2400" smtClean="0"/>
              <a:t>1. These letters having been written…</a:t>
            </a:r>
          </a:p>
          <a:p>
            <a:pPr>
              <a:buFontTx/>
              <a:buNone/>
            </a:pPr>
            <a:r>
              <a:rPr lang="en-US" sz="2400" smtClean="0"/>
              <a:t>       </a:t>
            </a:r>
            <a:r>
              <a:rPr lang="en-US" sz="2400" i="1" smtClean="0">
                <a:solidFill>
                  <a:srgbClr val="990033"/>
                </a:solidFill>
              </a:rPr>
              <a:t>Put the noun, modifier, and the participle into the ablative case.</a:t>
            </a:r>
          </a:p>
          <a:p>
            <a:pPr>
              <a:buFontTx/>
              <a:buNone/>
            </a:pPr>
            <a:r>
              <a:rPr lang="en-US" sz="2400" smtClean="0"/>
              <a:t>                      </a:t>
            </a:r>
          </a:p>
          <a:p>
            <a:pPr>
              <a:buFontTx/>
              <a:buNone/>
            </a:pPr>
            <a:r>
              <a:rPr lang="en-US" sz="2400" smtClean="0"/>
              <a:t>                     His epistulis scriptis…</a:t>
            </a:r>
          </a:p>
          <a:p>
            <a:pPr>
              <a:buFontTx/>
              <a:buNone/>
            </a:pPr>
            <a:r>
              <a:rPr lang="en-US" sz="2400" smtClean="0"/>
              <a:t>         </a:t>
            </a:r>
            <a:endParaRPr lang="en-US" sz="2800" smtClean="0"/>
          </a:p>
        </p:txBody>
      </p:sp>
      <p:pic>
        <p:nvPicPr>
          <p:cNvPr id="4" name="image10" descr="http://imgtn3.qbyrd.com/ts?t=11210241582086087210&amp;pid=23041&amp;ppid=0"/>
          <p:cNvPicPr/>
          <p:nvPr/>
        </p:nvPicPr>
        <p:blipFill>
          <a:blip r:embed="rId2" cstate="print"/>
          <a:srcRect/>
          <a:stretch>
            <a:fillRect/>
          </a:stretch>
        </p:blipFill>
        <p:spPr bwMode="auto">
          <a:xfrm>
            <a:off x="6172200" y="4572000"/>
            <a:ext cx="1028700" cy="1219200"/>
          </a:xfrm>
          <a:prstGeom prst="rect">
            <a:avLst/>
          </a:prstGeom>
          <a:noFill/>
          <a:ln w="9525">
            <a:noFill/>
            <a:miter lim="800000"/>
            <a:headEnd/>
            <a:tailEnd/>
          </a:ln>
        </p:spPr>
      </p:pic>
      <p:sp>
        <p:nvSpPr>
          <p:cNvPr id="33" name="TextBox 32"/>
          <p:cNvSpPr txBox="1"/>
          <p:nvPr/>
        </p:nvSpPr>
        <p:spPr>
          <a:xfrm>
            <a:off x="762000" y="304800"/>
            <a:ext cx="5943600" cy="646331"/>
          </a:xfrm>
          <a:prstGeom prst="rect">
            <a:avLst/>
          </a:prstGeom>
          <a:noFill/>
        </p:spPr>
        <p:txBody>
          <a:bodyPr wrap="square" rtlCol="0">
            <a:spAutoFit/>
          </a:bodyPr>
          <a:lstStyle/>
          <a:p>
            <a:r>
              <a:rPr lang="en-US" sz="3600" smtClean="0">
                <a:latin typeface="+mj-lt"/>
              </a:rPr>
              <a:t>Exercise A.</a:t>
            </a:r>
            <a:endParaRPr lang="en-US" sz="360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143000"/>
          </a:xfrm>
          <a:effectLst/>
        </p:spPr>
        <p:txBody>
          <a:bodyPr/>
          <a:lstStyle/>
          <a:p>
            <a:pPr>
              <a:defRPr/>
            </a:pPr>
            <a:r>
              <a:rPr lang="en-US" sz="3200" b="1" smtClean="0">
                <a:solidFill>
                  <a:srgbClr val="990033"/>
                </a:solidFill>
                <a:latin typeface="Verdana" pitchFamily="34" charset="0"/>
                <a:ea typeface="Verdana" pitchFamily="34" charset="0"/>
                <a:cs typeface="Verdana" pitchFamily="34" charset="0"/>
              </a:rPr>
              <a:t>Think!</a:t>
            </a:r>
            <a:endParaRPr lang="en-US" sz="3200" b="1">
              <a:solidFill>
                <a:srgbClr val="990033"/>
              </a:solidFill>
              <a:latin typeface="Verdana" pitchFamily="34" charset="0"/>
              <a:ea typeface="Verdana" pitchFamily="34" charset="0"/>
              <a:cs typeface="Verdana" pitchFamily="34" charset="0"/>
            </a:endParaRPr>
          </a:p>
        </p:txBody>
      </p:sp>
      <p:sp>
        <p:nvSpPr>
          <p:cNvPr id="12291" name="Content Placeholder 2"/>
          <p:cNvSpPr>
            <a:spLocks noGrp="1"/>
          </p:cNvSpPr>
          <p:nvPr>
            <p:ph idx="1"/>
          </p:nvPr>
        </p:nvSpPr>
        <p:spPr>
          <a:xfrm>
            <a:off x="762000" y="2895600"/>
            <a:ext cx="7772400" cy="3352800"/>
          </a:xfrm>
          <a:effectLst/>
        </p:spPr>
        <p:txBody>
          <a:bodyPr/>
          <a:lstStyle/>
          <a:p>
            <a:pPr>
              <a:buFontTx/>
              <a:buNone/>
            </a:pPr>
            <a:r>
              <a:rPr lang="en-US" smtClean="0"/>
              <a:t>   </a:t>
            </a:r>
          </a:p>
          <a:p>
            <a:pPr>
              <a:buFontTx/>
              <a:buNone/>
            </a:pPr>
            <a:r>
              <a:rPr lang="en-US" sz="1200" smtClean="0"/>
              <a:t>                  </a:t>
            </a:r>
          </a:p>
          <a:p>
            <a:pPr>
              <a:buFontTx/>
              <a:buNone/>
            </a:pPr>
            <a:r>
              <a:rPr lang="en-US" sz="2400" smtClean="0"/>
              <a:t>1.   The priest having spoken kind words…</a:t>
            </a:r>
            <a:br>
              <a:rPr lang="en-US" sz="2400" smtClean="0"/>
            </a:br>
            <a:r>
              <a:rPr lang="en-US" sz="2400" i="1" smtClean="0">
                <a:solidFill>
                  <a:srgbClr val="990033"/>
                </a:solidFill>
              </a:rPr>
              <a:t>Reword, making this passive.</a:t>
            </a:r>
            <a:br>
              <a:rPr lang="en-US" sz="2400" i="1" smtClean="0">
                <a:solidFill>
                  <a:srgbClr val="990033"/>
                </a:solidFill>
              </a:rPr>
            </a:br>
            <a:r>
              <a:rPr lang="en-US" sz="2400" i="1" smtClean="0">
                <a:solidFill>
                  <a:srgbClr val="990033"/>
                </a:solidFill>
              </a:rPr>
              <a:t>  </a:t>
            </a:r>
            <a:r>
              <a:rPr lang="en-US" sz="2400" smtClean="0"/>
              <a:t>Kind words having been spoken by the priest.</a:t>
            </a:r>
            <a:r>
              <a:rPr lang="en-US" sz="2400" i="1" smtClean="0">
                <a:solidFill>
                  <a:srgbClr val="990033"/>
                </a:solidFill>
              </a:rPr>
              <a:t/>
            </a:r>
            <a:br>
              <a:rPr lang="en-US" sz="2400" i="1" smtClean="0">
                <a:solidFill>
                  <a:srgbClr val="990033"/>
                </a:solidFill>
              </a:rPr>
            </a:br>
            <a:r>
              <a:rPr lang="en-US" sz="2400" i="1" smtClean="0">
                <a:solidFill>
                  <a:srgbClr val="990033"/>
                </a:solidFill>
              </a:rPr>
              <a:t/>
            </a:r>
            <a:br>
              <a:rPr lang="en-US" sz="2400" i="1" smtClean="0">
                <a:solidFill>
                  <a:srgbClr val="990033"/>
                </a:solidFill>
              </a:rPr>
            </a:br>
            <a:r>
              <a:rPr lang="en-US" sz="2400" i="1" smtClean="0">
                <a:solidFill>
                  <a:srgbClr val="990033"/>
                </a:solidFill>
              </a:rPr>
              <a:t>Put nouns, adjectives, verb into the ablative case.</a:t>
            </a:r>
            <a:br>
              <a:rPr lang="en-US" sz="2400" i="1" smtClean="0">
                <a:solidFill>
                  <a:srgbClr val="990033"/>
                </a:solidFill>
              </a:rPr>
            </a:br>
            <a:r>
              <a:rPr lang="en-US" sz="2400" i="1" smtClean="0">
                <a:solidFill>
                  <a:srgbClr val="990033"/>
                </a:solidFill>
              </a:rPr>
              <a:t>Insert the Ablative of Agent as usual.</a:t>
            </a:r>
            <a:br>
              <a:rPr lang="en-US" sz="2400" i="1" smtClean="0">
                <a:solidFill>
                  <a:srgbClr val="990033"/>
                </a:solidFill>
              </a:rPr>
            </a:br>
            <a:r>
              <a:rPr lang="en-US" sz="2400" smtClean="0">
                <a:solidFill>
                  <a:srgbClr val="990033"/>
                </a:solidFill>
              </a:rPr>
              <a:t>   </a:t>
            </a:r>
            <a:r>
              <a:rPr lang="en-US" sz="2400" smtClean="0"/>
              <a:t>Bonis verbis a sacerdote dictis…</a:t>
            </a:r>
          </a:p>
          <a:p>
            <a:pPr>
              <a:buFontTx/>
              <a:buNone/>
            </a:pPr>
            <a:r>
              <a:rPr lang="en-US" sz="2400" smtClean="0"/>
              <a:t>         </a:t>
            </a:r>
          </a:p>
          <a:p>
            <a:pPr>
              <a:buFontTx/>
              <a:buNone/>
            </a:pPr>
            <a:r>
              <a:rPr lang="en-US" sz="2400" smtClean="0"/>
              <a:t/>
            </a:r>
            <a:br>
              <a:rPr lang="en-US" sz="2400" smtClean="0"/>
            </a:br>
            <a:endParaRPr lang="en-US" sz="2400" smtClean="0"/>
          </a:p>
          <a:p>
            <a:pPr>
              <a:buFontTx/>
              <a:buNone/>
            </a:pPr>
            <a:r>
              <a:rPr lang="en-US" sz="2400" smtClean="0"/>
              <a:t>            </a:t>
            </a:r>
          </a:p>
          <a:p>
            <a:pPr>
              <a:buFontTx/>
              <a:buNone/>
            </a:pPr>
            <a:r>
              <a:rPr lang="en-US" sz="2400" smtClean="0"/>
              <a:t>    </a:t>
            </a:r>
            <a:endParaRPr lang="en-US" sz="2400" i="1" smtClean="0">
              <a:solidFill>
                <a:srgbClr val="0070C0"/>
              </a:solidFill>
            </a:endParaRPr>
          </a:p>
          <a:p>
            <a:pPr>
              <a:buFontTx/>
              <a:buNone/>
            </a:pPr>
            <a:r>
              <a:rPr lang="en-US" sz="2400" smtClean="0"/>
              <a:t>              </a:t>
            </a:r>
          </a:p>
        </p:txBody>
      </p:sp>
      <p:pic>
        <p:nvPicPr>
          <p:cNvPr id="4" name="il_fi" descr="http://www.clipartguide.com/_named_clipart_images/0511-0712-3112-4933_Priest_Giving_Mass_clipart_image.jpg"/>
          <p:cNvPicPr/>
          <p:nvPr/>
        </p:nvPicPr>
        <p:blipFill>
          <a:blip r:embed="rId2" cstate="print"/>
          <a:srcRect/>
          <a:stretch>
            <a:fillRect/>
          </a:stretch>
        </p:blipFill>
        <p:spPr bwMode="auto">
          <a:xfrm>
            <a:off x="6705600" y="2362200"/>
            <a:ext cx="1746409" cy="1838325"/>
          </a:xfrm>
          <a:prstGeom prst="rect">
            <a:avLst/>
          </a:prstGeom>
          <a:noFill/>
          <a:ln w="9525">
            <a:noFill/>
            <a:miter lim="800000"/>
            <a:headEnd/>
            <a:tailEnd/>
          </a:ln>
        </p:spPr>
      </p:pic>
      <p:sp>
        <p:nvSpPr>
          <p:cNvPr id="7" name="TextBox 6"/>
          <p:cNvSpPr txBox="1"/>
          <p:nvPr/>
        </p:nvSpPr>
        <p:spPr>
          <a:xfrm>
            <a:off x="762000" y="304800"/>
            <a:ext cx="5943600" cy="646331"/>
          </a:xfrm>
          <a:prstGeom prst="rect">
            <a:avLst/>
          </a:prstGeom>
          <a:noFill/>
        </p:spPr>
        <p:txBody>
          <a:bodyPr wrap="square" rtlCol="0">
            <a:spAutoFit/>
          </a:bodyPr>
          <a:lstStyle/>
          <a:p>
            <a:r>
              <a:rPr lang="en-US" sz="3600" smtClean="0">
                <a:latin typeface="+mj-lt"/>
              </a:rPr>
              <a:t>Exercise B.</a:t>
            </a:r>
            <a:endParaRPr lang="en-US" sz="360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7772400" cy="1143000"/>
          </a:xfrm>
          <a:effectLst/>
        </p:spPr>
        <p:txBody>
          <a:bodyPr/>
          <a:lstStyle/>
          <a:p>
            <a:r>
              <a:rPr lang="en-US" sz="3200" b="1" smtClean="0">
                <a:solidFill>
                  <a:srgbClr val="990033"/>
                </a:solidFill>
                <a:latin typeface="Verdana" pitchFamily="34" charset="0"/>
                <a:ea typeface="Verdana" pitchFamily="34" charset="0"/>
                <a:cs typeface="Verdana" pitchFamily="34" charset="0"/>
              </a:rPr>
              <a:t>Do the Ablative Absolute first.</a:t>
            </a:r>
            <a:endParaRPr lang="en-US" sz="3200" b="1" smtClean="0">
              <a:latin typeface="Verdana" pitchFamily="34" charset="0"/>
              <a:ea typeface="Verdana" pitchFamily="34" charset="0"/>
              <a:cs typeface="Verdana" pitchFamily="34" charset="0"/>
            </a:endParaRPr>
          </a:p>
        </p:txBody>
      </p:sp>
      <p:sp>
        <p:nvSpPr>
          <p:cNvPr id="13315" name="Content Placeholder 2"/>
          <p:cNvSpPr>
            <a:spLocks noGrp="1"/>
          </p:cNvSpPr>
          <p:nvPr>
            <p:ph idx="1"/>
          </p:nvPr>
        </p:nvSpPr>
        <p:spPr>
          <a:xfrm>
            <a:off x="685800" y="2971800"/>
            <a:ext cx="7772400" cy="3429000"/>
          </a:xfrm>
          <a:effectLst/>
        </p:spPr>
        <p:txBody>
          <a:bodyPr/>
          <a:lstStyle/>
          <a:p>
            <a:pPr>
              <a:buFontTx/>
              <a:buNone/>
            </a:pPr>
            <a:endParaRPr lang="en-US" u="sng" smtClean="0"/>
          </a:p>
          <a:p>
            <a:pPr>
              <a:buFontTx/>
              <a:buNone/>
            </a:pPr>
            <a:endParaRPr lang="en-US" sz="1200" u="sng" smtClean="0"/>
          </a:p>
          <a:p>
            <a:pPr>
              <a:buFontTx/>
              <a:buAutoNum type="arabicPeriod"/>
            </a:pPr>
            <a:r>
              <a:rPr lang="en-US" sz="2400" smtClean="0">
                <a:solidFill>
                  <a:srgbClr val="990033"/>
                </a:solidFill>
              </a:rPr>
              <a:t>Matre a tribus puellis adiuta</a:t>
            </a:r>
            <a:r>
              <a:rPr lang="en-US" sz="2400" smtClean="0"/>
              <a:t>, cena quam celerrime parabatur.</a:t>
            </a:r>
          </a:p>
          <a:p>
            <a:pPr>
              <a:buFontTx/>
              <a:buAutoNum type="arabicPeriod"/>
            </a:pPr>
            <a:endParaRPr lang="en-US" sz="2400" smtClean="0"/>
          </a:p>
          <a:p>
            <a:pPr>
              <a:buNone/>
            </a:pPr>
            <a:r>
              <a:rPr lang="en-US" sz="2400" smtClean="0"/>
              <a:t>With mother having been helped by the three girls… (or: Since mother was helped…)</a:t>
            </a:r>
          </a:p>
          <a:p>
            <a:pPr>
              <a:buFontTx/>
              <a:buNone/>
            </a:pPr>
            <a:r>
              <a:rPr lang="en-US" sz="2400" smtClean="0"/>
              <a:t>           </a:t>
            </a:r>
          </a:p>
        </p:txBody>
      </p:sp>
      <p:sp>
        <p:nvSpPr>
          <p:cNvPr id="6" name="TextBox 5"/>
          <p:cNvSpPr txBox="1"/>
          <p:nvPr/>
        </p:nvSpPr>
        <p:spPr>
          <a:xfrm>
            <a:off x="762000" y="304800"/>
            <a:ext cx="5943600" cy="646331"/>
          </a:xfrm>
          <a:prstGeom prst="rect">
            <a:avLst/>
          </a:prstGeom>
          <a:noFill/>
        </p:spPr>
        <p:txBody>
          <a:bodyPr wrap="square" rtlCol="0">
            <a:spAutoFit/>
          </a:bodyPr>
          <a:lstStyle/>
          <a:p>
            <a:r>
              <a:rPr lang="en-US" sz="3600" smtClean="0">
                <a:latin typeface="+mj-lt"/>
              </a:rPr>
              <a:t>Exercise C.</a:t>
            </a:r>
            <a:endParaRPr lang="en-US" sz="360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Romans</Template>
  <TotalTime>3238</TotalTime>
  <Words>947</Words>
  <Application>Microsoft Office PowerPoint</Application>
  <PresentationFormat>On-screen Show (4:3)</PresentationFormat>
  <Paragraphs>153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 </vt:lpstr>
      <vt:lpstr>Contents</vt:lpstr>
      <vt:lpstr>PowerPoint Presentation</vt:lpstr>
      <vt:lpstr>PowerPoint Presentation</vt:lpstr>
      <vt:lpstr>Vocabulary</vt:lpstr>
      <vt:lpstr>These are idioms.</vt:lpstr>
      <vt:lpstr>Do this step by step. </vt:lpstr>
      <vt:lpstr>Think!</vt:lpstr>
      <vt:lpstr>Do the Ablative Absolute first.</vt:lpstr>
      <vt:lpstr>PowerPoint Presentation</vt:lpstr>
      <vt:lpstr>PowerPoint Presentation</vt:lpstr>
      <vt:lpstr>Money</vt:lpstr>
      <vt:lpstr>Caesars</vt:lpstr>
      <vt:lpstr>Twelve Caesars on Coins</vt:lpstr>
      <vt:lpstr>A Poem</vt:lpstr>
      <vt:lpstr>Caesar</vt:lpstr>
      <vt:lpstr>Caesar</vt:lpstr>
      <vt:lpstr>Caesar’s Gaul</vt:lpstr>
      <vt:lpstr>Reading Lesson</vt:lpstr>
      <vt:lpstr>Reading Lesson</vt:lpstr>
      <vt:lpstr>Reading Lesson</vt:lpstr>
      <vt:lpstr>Reading Lesson</vt:lpstr>
      <vt:lpstr>Reading Lesson</vt:lpstr>
      <vt:lpstr>Reading Lesson</vt:lpstr>
      <vt:lpstr>Reading Lesson</vt:lpstr>
      <vt:lpstr>Reading Lesson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Latin in the Christian Trivium?</dc:title>
  <dc:creator>Customer</dc:creator>
  <cp:lastModifiedBy>Owner</cp:lastModifiedBy>
  <cp:revision>185</cp:revision>
  <cp:lastPrinted>1601-01-01T00:00:00Z</cp:lastPrinted>
  <dcterms:created xsi:type="dcterms:W3CDTF">2010-04-22T18:49:57Z</dcterms:created>
  <dcterms:modified xsi:type="dcterms:W3CDTF">2019-06-11T17:39:55Z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TC010902931033</vt:lpwstr>
  </property>
</Properties>
</file>