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3"/>
  </p:notesMasterIdLst>
  <p:sldIdLst>
    <p:sldId id="256" r:id="rId2"/>
    <p:sldId id="305" r:id="rId3"/>
    <p:sldId id="265" r:id="rId4"/>
    <p:sldId id="277" r:id="rId5"/>
    <p:sldId id="263" r:id="rId6"/>
    <p:sldId id="286" r:id="rId7"/>
    <p:sldId id="259" r:id="rId8"/>
    <p:sldId id="260" r:id="rId9"/>
    <p:sldId id="296" r:id="rId10"/>
    <p:sldId id="297" r:id="rId11"/>
    <p:sldId id="306" r:id="rId12"/>
    <p:sldId id="261" r:id="rId13"/>
    <p:sldId id="267" r:id="rId14"/>
    <p:sldId id="278" r:id="rId15"/>
    <p:sldId id="282" r:id="rId16"/>
    <p:sldId id="290" r:id="rId17"/>
    <p:sldId id="269" r:id="rId18"/>
    <p:sldId id="268" r:id="rId19"/>
    <p:sldId id="303" r:id="rId20"/>
    <p:sldId id="298" r:id="rId21"/>
    <p:sldId id="276" r:id="rId22"/>
    <p:sldId id="291" r:id="rId23"/>
    <p:sldId id="292" r:id="rId24"/>
    <p:sldId id="293" r:id="rId25"/>
    <p:sldId id="294" r:id="rId26"/>
    <p:sldId id="295" r:id="rId27"/>
    <p:sldId id="299" r:id="rId28"/>
    <p:sldId id="300" r:id="rId29"/>
    <p:sldId id="301" r:id="rId30"/>
    <p:sldId id="302" r:id="rId31"/>
    <p:sldId id="304" r:id="rId3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663300"/>
    <a:srgbClr val="800000"/>
    <a:srgbClr val="BEAB9C"/>
    <a:srgbClr val="CC9900"/>
    <a:srgbClr val="FFFFFF"/>
    <a:srgbClr val="4F4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00" autoAdjust="0"/>
    <p:restoredTop sz="94731" autoAdjust="0"/>
  </p:normalViewPr>
  <p:slideViewPr>
    <p:cSldViewPr>
      <p:cViewPr varScale="1">
        <p:scale>
          <a:sx n="98" d="100"/>
          <a:sy n="98" d="100"/>
        </p:scale>
        <p:origin x="-1434" y="-90"/>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CC8CAD-215B-4C9B-B03F-3BCDCD6201E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2396112-3EF9-43D4-9259-C01AEF23B472}">
      <dgm:prSet phldrT="[Text]" custT="1"/>
      <dgm:spPr>
        <a:solidFill>
          <a:srgbClr val="800000"/>
        </a:solidFill>
      </dgm:spPr>
      <dgm:t>
        <a:bodyPr/>
        <a:lstStyle/>
        <a:p>
          <a:r>
            <a:rPr lang="en-US" sz="2400" b="1" smtClean="0">
              <a:solidFill>
                <a:schemeClr val="tx1"/>
              </a:solidFill>
            </a:rPr>
            <a:t>Present</a:t>
          </a:r>
          <a:br>
            <a:rPr lang="en-US" sz="2400" b="1" smtClean="0">
              <a:solidFill>
                <a:schemeClr val="tx1"/>
              </a:solidFill>
            </a:rPr>
          </a:br>
          <a:r>
            <a:rPr lang="en-US" sz="2400" b="1" smtClean="0">
              <a:solidFill>
                <a:schemeClr val="tx1"/>
              </a:solidFill>
            </a:rPr>
            <a:t>Future</a:t>
          </a:r>
          <a:endParaRPr lang="en-US" sz="2400" b="1">
            <a:solidFill>
              <a:schemeClr val="tx1"/>
            </a:solidFill>
          </a:endParaRPr>
        </a:p>
      </dgm:t>
    </dgm:pt>
    <dgm:pt modelId="{1BD713F5-16F4-421A-AA00-390D45774B4B}" type="parTrans" cxnId="{EE97F061-4517-4A06-95A7-1AC241C9A171}">
      <dgm:prSet/>
      <dgm:spPr/>
      <dgm:t>
        <a:bodyPr/>
        <a:lstStyle/>
        <a:p>
          <a:endParaRPr lang="en-US"/>
        </a:p>
      </dgm:t>
    </dgm:pt>
    <dgm:pt modelId="{81392655-CAF5-4231-B0B4-07C979A95069}" type="sibTrans" cxnId="{EE97F061-4517-4A06-95A7-1AC241C9A171}">
      <dgm:prSet/>
      <dgm:spPr/>
      <dgm:t>
        <a:bodyPr/>
        <a:lstStyle/>
        <a:p>
          <a:endParaRPr lang="en-US"/>
        </a:p>
      </dgm:t>
    </dgm:pt>
    <dgm:pt modelId="{BC9B459F-31E4-42F5-9CA1-4EC79E7FA864}">
      <dgm:prSet phldrT="[Text]" custT="1"/>
      <dgm:spPr>
        <a:solidFill>
          <a:srgbClr val="BEAB9C">
            <a:alpha val="89804"/>
          </a:srgbClr>
        </a:solidFill>
      </dgm:spPr>
      <dgm:t>
        <a:bodyPr/>
        <a:lstStyle/>
        <a:p>
          <a:r>
            <a:rPr lang="en-US" sz="1800" i="0" u="sng" smtClean="0"/>
            <a:t>Present</a:t>
          </a:r>
          <a:r>
            <a:rPr lang="en-US" sz="1800" i="1" smtClean="0"/>
            <a:t> – action at the same time or after of the Main Verb</a:t>
          </a:r>
          <a:endParaRPr lang="en-US" sz="1800" i="1"/>
        </a:p>
      </dgm:t>
    </dgm:pt>
    <dgm:pt modelId="{646CB285-6239-4824-8398-AC2B5EA0FF06}" type="parTrans" cxnId="{2FFB72DA-D8C5-4BE5-BBA0-AA9F3F3C3C2C}">
      <dgm:prSet/>
      <dgm:spPr/>
      <dgm:t>
        <a:bodyPr/>
        <a:lstStyle/>
        <a:p>
          <a:endParaRPr lang="en-US"/>
        </a:p>
      </dgm:t>
    </dgm:pt>
    <dgm:pt modelId="{4C9D643E-E7B4-4648-ADDF-02E8CDCC8EB5}" type="sibTrans" cxnId="{2FFB72DA-D8C5-4BE5-BBA0-AA9F3F3C3C2C}">
      <dgm:prSet/>
      <dgm:spPr/>
      <dgm:t>
        <a:bodyPr/>
        <a:lstStyle/>
        <a:p>
          <a:endParaRPr lang="en-US"/>
        </a:p>
      </dgm:t>
    </dgm:pt>
    <dgm:pt modelId="{ACDFBFA2-8E63-4354-A49D-BDCA01564C05}">
      <dgm:prSet phldrT="[Text]" custT="1"/>
      <dgm:spPr>
        <a:solidFill>
          <a:srgbClr val="800000"/>
        </a:solidFill>
      </dgm:spPr>
      <dgm:t>
        <a:bodyPr/>
        <a:lstStyle/>
        <a:p>
          <a:r>
            <a:rPr lang="en-US" sz="2400" b="1" smtClean="0">
              <a:solidFill>
                <a:schemeClr val="tx1"/>
              </a:solidFill>
            </a:rPr>
            <a:t>Imperfect</a:t>
          </a:r>
          <a:br>
            <a:rPr lang="en-US" sz="2400" b="1" smtClean="0">
              <a:solidFill>
                <a:schemeClr val="tx1"/>
              </a:solidFill>
            </a:rPr>
          </a:br>
          <a:r>
            <a:rPr lang="en-US" sz="2400" b="1" smtClean="0">
              <a:solidFill>
                <a:schemeClr val="tx1"/>
              </a:solidFill>
            </a:rPr>
            <a:t>Perfect</a:t>
          </a:r>
          <a:br>
            <a:rPr lang="en-US" sz="2400" b="1" smtClean="0">
              <a:solidFill>
                <a:schemeClr val="tx1"/>
              </a:solidFill>
            </a:rPr>
          </a:br>
          <a:r>
            <a:rPr lang="en-US" sz="2400" b="1" smtClean="0">
              <a:solidFill>
                <a:schemeClr val="tx1"/>
              </a:solidFill>
            </a:rPr>
            <a:t>Pluperfect</a:t>
          </a:r>
          <a:endParaRPr lang="en-US" sz="2400" b="1">
            <a:solidFill>
              <a:schemeClr val="tx1"/>
            </a:solidFill>
          </a:endParaRPr>
        </a:p>
      </dgm:t>
    </dgm:pt>
    <dgm:pt modelId="{38FED38F-81D9-469A-A332-44DB62E111C0}" type="parTrans" cxnId="{6BB992BF-41CC-4CBF-A2E2-6DB3766CD2F8}">
      <dgm:prSet/>
      <dgm:spPr/>
      <dgm:t>
        <a:bodyPr/>
        <a:lstStyle/>
        <a:p>
          <a:endParaRPr lang="en-US"/>
        </a:p>
      </dgm:t>
    </dgm:pt>
    <dgm:pt modelId="{ADE8A39F-273C-4693-8D78-C04DD87FEF66}" type="sibTrans" cxnId="{6BB992BF-41CC-4CBF-A2E2-6DB3766CD2F8}">
      <dgm:prSet/>
      <dgm:spPr/>
      <dgm:t>
        <a:bodyPr/>
        <a:lstStyle/>
        <a:p>
          <a:endParaRPr lang="en-US"/>
        </a:p>
      </dgm:t>
    </dgm:pt>
    <dgm:pt modelId="{5089B118-CF01-426A-9380-495965805463}">
      <dgm:prSet phldrT="[Text]" custT="1"/>
      <dgm:spPr>
        <a:solidFill>
          <a:srgbClr val="BEAB9C">
            <a:alpha val="90000"/>
          </a:srgbClr>
        </a:solidFill>
      </dgm:spPr>
      <dgm:t>
        <a:bodyPr/>
        <a:lstStyle/>
        <a:p>
          <a:r>
            <a:rPr lang="en-US" sz="1800" i="0" u="sng" smtClean="0"/>
            <a:t>Imperfect </a:t>
          </a:r>
          <a:r>
            <a:rPr lang="en-US" sz="1800" i="1" smtClean="0"/>
            <a:t>– action at the same time or after the time of the Main Verb</a:t>
          </a:r>
          <a:endParaRPr lang="en-US" sz="1800" i="1"/>
        </a:p>
      </dgm:t>
    </dgm:pt>
    <dgm:pt modelId="{2D3D84DC-DC01-48D7-91AF-536AC1300F8E}" type="parTrans" cxnId="{15C510C1-3CB6-45D2-BC88-B2145C99E29F}">
      <dgm:prSet/>
      <dgm:spPr/>
      <dgm:t>
        <a:bodyPr/>
        <a:lstStyle/>
        <a:p>
          <a:endParaRPr lang="en-US"/>
        </a:p>
      </dgm:t>
    </dgm:pt>
    <dgm:pt modelId="{D2FE1730-CB91-44AD-8283-0EF7DF56EFE2}" type="sibTrans" cxnId="{15C510C1-3CB6-45D2-BC88-B2145C99E29F}">
      <dgm:prSet/>
      <dgm:spPr/>
      <dgm:t>
        <a:bodyPr/>
        <a:lstStyle/>
        <a:p>
          <a:endParaRPr lang="en-US"/>
        </a:p>
      </dgm:t>
    </dgm:pt>
    <dgm:pt modelId="{4231FA65-7CF9-4FA3-9C9D-E8CF25C4E9BF}">
      <dgm:prSet phldrT="[Text]" custT="1"/>
      <dgm:spPr>
        <a:solidFill>
          <a:srgbClr val="BEAB9C">
            <a:alpha val="90000"/>
          </a:srgbClr>
        </a:solidFill>
      </dgm:spPr>
      <dgm:t>
        <a:bodyPr/>
        <a:lstStyle/>
        <a:p>
          <a:r>
            <a:rPr lang="en-US" sz="1800" u="sng" smtClean="0"/>
            <a:t>Pluperfect </a:t>
          </a:r>
          <a:r>
            <a:rPr lang="en-US" sz="1800" smtClean="0"/>
            <a:t>– </a:t>
          </a:r>
          <a:r>
            <a:rPr lang="en-US" sz="1800" i="1" smtClean="0"/>
            <a:t>action before the time of the Main Verb</a:t>
          </a:r>
          <a:endParaRPr lang="en-US" sz="1800" i="1"/>
        </a:p>
      </dgm:t>
    </dgm:pt>
    <dgm:pt modelId="{F326FA10-2BFA-4DF3-8421-57094982CEA2}" type="parTrans" cxnId="{233956FF-59B0-4EC7-9476-1A4722B8D832}">
      <dgm:prSet/>
      <dgm:spPr/>
      <dgm:t>
        <a:bodyPr/>
        <a:lstStyle/>
        <a:p>
          <a:endParaRPr lang="en-US"/>
        </a:p>
      </dgm:t>
    </dgm:pt>
    <dgm:pt modelId="{866C3A1F-9164-41AC-BA27-6B34BA9C7390}" type="sibTrans" cxnId="{233956FF-59B0-4EC7-9476-1A4722B8D832}">
      <dgm:prSet/>
      <dgm:spPr/>
      <dgm:t>
        <a:bodyPr/>
        <a:lstStyle/>
        <a:p>
          <a:endParaRPr lang="en-US"/>
        </a:p>
      </dgm:t>
    </dgm:pt>
    <dgm:pt modelId="{C011813A-3B7F-41DA-AA00-B13982426C8B}">
      <dgm:prSet phldrT="[Text]" custT="1"/>
      <dgm:spPr>
        <a:solidFill>
          <a:srgbClr val="BEAB9C">
            <a:alpha val="89804"/>
          </a:srgbClr>
        </a:solidFill>
      </dgm:spPr>
      <dgm:t>
        <a:bodyPr/>
        <a:lstStyle/>
        <a:p>
          <a:r>
            <a:rPr lang="en-US" sz="1800" u="sng" smtClean="0"/>
            <a:t>Perfect</a:t>
          </a:r>
          <a:r>
            <a:rPr lang="en-US" sz="1800" smtClean="0"/>
            <a:t> -- </a:t>
          </a:r>
          <a:r>
            <a:rPr lang="en-US" sz="1800" i="1" smtClean="0"/>
            <a:t>action before the time of the Main Verb</a:t>
          </a:r>
          <a:endParaRPr lang="en-US" sz="1800" i="1"/>
        </a:p>
      </dgm:t>
    </dgm:pt>
    <dgm:pt modelId="{7E54065C-3C7D-443D-A2A6-103DAA517885}" type="parTrans" cxnId="{3471637A-EAD3-4877-B623-1BC5F2A2CADF}">
      <dgm:prSet/>
      <dgm:spPr/>
      <dgm:t>
        <a:bodyPr/>
        <a:lstStyle/>
        <a:p>
          <a:endParaRPr lang="en-US"/>
        </a:p>
      </dgm:t>
    </dgm:pt>
    <dgm:pt modelId="{8C53E34C-6ECD-4CAE-99A2-E4ACA64D23A3}" type="sibTrans" cxnId="{3471637A-EAD3-4877-B623-1BC5F2A2CADF}">
      <dgm:prSet/>
      <dgm:spPr/>
      <dgm:t>
        <a:bodyPr/>
        <a:lstStyle/>
        <a:p>
          <a:endParaRPr lang="en-US"/>
        </a:p>
      </dgm:t>
    </dgm:pt>
    <dgm:pt modelId="{E3789985-888B-4CBE-A15F-B28C77DFF4D9}" type="pres">
      <dgm:prSet presAssocID="{9DCC8CAD-215B-4C9B-B03F-3BCDCD6201EC}" presName="Name0" presStyleCnt="0">
        <dgm:presLayoutVars>
          <dgm:dir/>
          <dgm:animLvl val="lvl"/>
          <dgm:resizeHandles/>
        </dgm:presLayoutVars>
      </dgm:prSet>
      <dgm:spPr/>
      <dgm:t>
        <a:bodyPr/>
        <a:lstStyle/>
        <a:p>
          <a:endParaRPr lang="en-US"/>
        </a:p>
      </dgm:t>
    </dgm:pt>
    <dgm:pt modelId="{4CD5FC0A-96E2-4FE3-8594-1250418694EB}" type="pres">
      <dgm:prSet presAssocID="{92396112-3EF9-43D4-9259-C01AEF23B472}" presName="linNode" presStyleCnt="0"/>
      <dgm:spPr/>
    </dgm:pt>
    <dgm:pt modelId="{75D6A321-08F4-48C3-97B0-6782A4DBFAF6}" type="pres">
      <dgm:prSet presAssocID="{92396112-3EF9-43D4-9259-C01AEF23B472}" presName="parentShp" presStyleLbl="node1" presStyleIdx="0" presStyleCnt="2" custLinFactNeighborY="-26">
        <dgm:presLayoutVars>
          <dgm:bulletEnabled val="1"/>
        </dgm:presLayoutVars>
      </dgm:prSet>
      <dgm:spPr/>
      <dgm:t>
        <a:bodyPr/>
        <a:lstStyle/>
        <a:p>
          <a:endParaRPr lang="en-US"/>
        </a:p>
      </dgm:t>
    </dgm:pt>
    <dgm:pt modelId="{3F50DD34-911D-469B-A139-F94580CC3EE9}" type="pres">
      <dgm:prSet presAssocID="{92396112-3EF9-43D4-9259-C01AEF23B472}" presName="childShp" presStyleLbl="bgAccFollowNode1" presStyleIdx="0" presStyleCnt="2">
        <dgm:presLayoutVars>
          <dgm:bulletEnabled val="1"/>
        </dgm:presLayoutVars>
      </dgm:prSet>
      <dgm:spPr/>
      <dgm:t>
        <a:bodyPr/>
        <a:lstStyle/>
        <a:p>
          <a:endParaRPr lang="en-US"/>
        </a:p>
      </dgm:t>
    </dgm:pt>
    <dgm:pt modelId="{C2E2A079-5519-4173-9220-6D1774FCD8AD}" type="pres">
      <dgm:prSet presAssocID="{81392655-CAF5-4231-B0B4-07C979A95069}" presName="spacing" presStyleCnt="0"/>
      <dgm:spPr/>
    </dgm:pt>
    <dgm:pt modelId="{37AAE8B5-B398-4A99-856F-C8417C1DFE05}" type="pres">
      <dgm:prSet presAssocID="{ACDFBFA2-8E63-4354-A49D-BDCA01564C05}" presName="linNode" presStyleCnt="0"/>
      <dgm:spPr/>
    </dgm:pt>
    <dgm:pt modelId="{72010053-6F31-4969-9C51-79D562249042}" type="pres">
      <dgm:prSet presAssocID="{ACDFBFA2-8E63-4354-A49D-BDCA01564C05}" presName="parentShp" presStyleLbl="node1" presStyleIdx="1" presStyleCnt="2">
        <dgm:presLayoutVars>
          <dgm:bulletEnabled val="1"/>
        </dgm:presLayoutVars>
      </dgm:prSet>
      <dgm:spPr/>
      <dgm:t>
        <a:bodyPr/>
        <a:lstStyle/>
        <a:p>
          <a:endParaRPr lang="en-US"/>
        </a:p>
      </dgm:t>
    </dgm:pt>
    <dgm:pt modelId="{EEA526FD-D8AB-4D4A-8534-AE3B3DBBDFEB}" type="pres">
      <dgm:prSet presAssocID="{ACDFBFA2-8E63-4354-A49D-BDCA01564C05}" presName="childShp" presStyleLbl="bgAccFollowNode1" presStyleIdx="1" presStyleCnt="2">
        <dgm:presLayoutVars>
          <dgm:bulletEnabled val="1"/>
        </dgm:presLayoutVars>
      </dgm:prSet>
      <dgm:spPr/>
      <dgm:t>
        <a:bodyPr/>
        <a:lstStyle/>
        <a:p>
          <a:endParaRPr lang="en-US"/>
        </a:p>
      </dgm:t>
    </dgm:pt>
  </dgm:ptLst>
  <dgm:cxnLst>
    <dgm:cxn modelId="{3471637A-EAD3-4877-B623-1BC5F2A2CADF}" srcId="{92396112-3EF9-43D4-9259-C01AEF23B472}" destId="{C011813A-3B7F-41DA-AA00-B13982426C8B}" srcOrd="1" destOrd="0" parTransId="{7E54065C-3C7D-443D-A2A6-103DAA517885}" sibTransId="{8C53E34C-6ECD-4CAE-99A2-E4ACA64D23A3}"/>
    <dgm:cxn modelId="{B552F393-5928-410D-90C6-4D09D7DCBF0A}" type="presOf" srcId="{BC9B459F-31E4-42F5-9CA1-4EC79E7FA864}" destId="{3F50DD34-911D-469B-A139-F94580CC3EE9}" srcOrd="0" destOrd="0" presId="urn:microsoft.com/office/officeart/2005/8/layout/vList6"/>
    <dgm:cxn modelId="{15C510C1-3CB6-45D2-BC88-B2145C99E29F}" srcId="{ACDFBFA2-8E63-4354-A49D-BDCA01564C05}" destId="{5089B118-CF01-426A-9380-495965805463}" srcOrd="0" destOrd="0" parTransId="{2D3D84DC-DC01-48D7-91AF-536AC1300F8E}" sibTransId="{D2FE1730-CB91-44AD-8283-0EF7DF56EFE2}"/>
    <dgm:cxn modelId="{F9E17DEC-9BA0-4BE2-8FC6-C4C8891A9254}" type="presOf" srcId="{92396112-3EF9-43D4-9259-C01AEF23B472}" destId="{75D6A321-08F4-48C3-97B0-6782A4DBFAF6}" srcOrd="0" destOrd="0" presId="urn:microsoft.com/office/officeart/2005/8/layout/vList6"/>
    <dgm:cxn modelId="{2FFB72DA-D8C5-4BE5-BBA0-AA9F3F3C3C2C}" srcId="{92396112-3EF9-43D4-9259-C01AEF23B472}" destId="{BC9B459F-31E4-42F5-9CA1-4EC79E7FA864}" srcOrd="0" destOrd="0" parTransId="{646CB285-6239-4824-8398-AC2B5EA0FF06}" sibTransId="{4C9D643E-E7B4-4648-ADDF-02E8CDCC8EB5}"/>
    <dgm:cxn modelId="{DA493B52-BDE4-45AF-B98C-79AFB2BE76F0}" type="presOf" srcId="{C011813A-3B7F-41DA-AA00-B13982426C8B}" destId="{3F50DD34-911D-469B-A139-F94580CC3EE9}" srcOrd="0" destOrd="1" presId="urn:microsoft.com/office/officeart/2005/8/layout/vList6"/>
    <dgm:cxn modelId="{B993DB67-7A04-4C06-A3F6-911AC33C5E93}" type="presOf" srcId="{9DCC8CAD-215B-4C9B-B03F-3BCDCD6201EC}" destId="{E3789985-888B-4CBE-A15F-B28C77DFF4D9}" srcOrd="0" destOrd="0" presId="urn:microsoft.com/office/officeart/2005/8/layout/vList6"/>
    <dgm:cxn modelId="{5D07DC97-52AB-4AD5-BCD8-E117A950C7A5}" type="presOf" srcId="{4231FA65-7CF9-4FA3-9C9D-E8CF25C4E9BF}" destId="{EEA526FD-D8AB-4D4A-8534-AE3B3DBBDFEB}" srcOrd="0" destOrd="1" presId="urn:microsoft.com/office/officeart/2005/8/layout/vList6"/>
    <dgm:cxn modelId="{233956FF-59B0-4EC7-9476-1A4722B8D832}" srcId="{ACDFBFA2-8E63-4354-A49D-BDCA01564C05}" destId="{4231FA65-7CF9-4FA3-9C9D-E8CF25C4E9BF}" srcOrd="1" destOrd="0" parTransId="{F326FA10-2BFA-4DF3-8421-57094982CEA2}" sibTransId="{866C3A1F-9164-41AC-BA27-6B34BA9C7390}"/>
    <dgm:cxn modelId="{6C1D49C3-DA7E-43F5-ACB5-D482D40EEBBB}" type="presOf" srcId="{5089B118-CF01-426A-9380-495965805463}" destId="{EEA526FD-D8AB-4D4A-8534-AE3B3DBBDFEB}" srcOrd="0" destOrd="0" presId="urn:microsoft.com/office/officeart/2005/8/layout/vList6"/>
    <dgm:cxn modelId="{EE97F061-4517-4A06-95A7-1AC241C9A171}" srcId="{9DCC8CAD-215B-4C9B-B03F-3BCDCD6201EC}" destId="{92396112-3EF9-43D4-9259-C01AEF23B472}" srcOrd="0" destOrd="0" parTransId="{1BD713F5-16F4-421A-AA00-390D45774B4B}" sibTransId="{81392655-CAF5-4231-B0B4-07C979A95069}"/>
    <dgm:cxn modelId="{F78C661B-5BA1-4967-A89C-6E8C351F8C3E}" type="presOf" srcId="{ACDFBFA2-8E63-4354-A49D-BDCA01564C05}" destId="{72010053-6F31-4969-9C51-79D562249042}" srcOrd="0" destOrd="0" presId="urn:microsoft.com/office/officeart/2005/8/layout/vList6"/>
    <dgm:cxn modelId="{6BB992BF-41CC-4CBF-A2E2-6DB3766CD2F8}" srcId="{9DCC8CAD-215B-4C9B-B03F-3BCDCD6201EC}" destId="{ACDFBFA2-8E63-4354-A49D-BDCA01564C05}" srcOrd="1" destOrd="0" parTransId="{38FED38F-81D9-469A-A332-44DB62E111C0}" sibTransId="{ADE8A39F-273C-4693-8D78-C04DD87FEF66}"/>
    <dgm:cxn modelId="{79B74DAA-D740-45E9-8F24-5ADE99BC3A3C}" type="presParOf" srcId="{E3789985-888B-4CBE-A15F-B28C77DFF4D9}" destId="{4CD5FC0A-96E2-4FE3-8594-1250418694EB}" srcOrd="0" destOrd="0" presId="urn:microsoft.com/office/officeart/2005/8/layout/vList6"/>
    <dgm:cxn modelId="{2E4E76FF-895E-4691-A2E1-A22C4B5AD224}" type="presParOf" srcId="{4CD5FC0A-96E2-4FE3-8594-1250418694EB}" destId="{75D6A321-08F4-48C3-97B0-6782A4DBFAF6}" srcOrd="0" destOrd="0" presId="urn:microsoft.com/office/officeart/2005/8/layout/vList6"/>
    <dgm:cxn modelId="{0B89D3EE-7C92-4E8E-9383-C0C75F1F7A64}" type="presParOf" srcId="{4CD5FC0A-96E2-4FE3-8594-1250418694EB}" destId="{3F50DD34-911D-469B-A139-F94580CC3EE9}" srcOrd="1" destOrd="0" presId="urn:microsoft.com/office/officeart/2005/8/layout/vList6"/>
    <dgm:cxn modelId="{80C001B4-AE0D-45B1-B461-EF035BF37D8E}" type="presParOf" srcId="{E3789985-888B-4CBE-A15F-B28C77DFF4D9}" destId="{C2E2A079-5519-4173-9220-6D1774FCD8AD}" srcOrd="1" destOrd="0" presId="urn:microsoft.com/office/officeart/2005/8/layout/vList6"/>
    <dgm:cxn modelId="{D7F2FCA4-1A74-4F58-ACB6-AE1317E3BF52}" type="presParOf" srcId="{E3789985-888B-4CBE-A15F-B28C77DFF4D9}" destId="{37AAE8B5-B398-4A99-856F-C8417C1DFE05}" srcOrd="2" destOrd="0" presId="urn:microsoft.com/office/officeart/2005/8/layout/vList6"/>
    <dgm:cxn modelId="{6C9B9663-AB13-4E32-9CF5-FF4D5DD040B8}" type="presParOf" srcId="{37AAE8B5-B398-4A99-856F-C8417C1DFE05}" destId="{72010053-6F31-4969-9C51-79D562249042}" srcOrd="0" destOrd="0" presId="urn:microsoft.com/office/officeart/2005/8/layout/vList6"/>
    <dgm:cxn modelId="{E9C78F4F-EEBA-40CB-B0C5-0ADF6C6C03FD}" type="presParOf" srcId="{37AAE8B5-B398-4A99-856F-C8417C1DFE05}" destId="{EEA526FD-D8AB-4D4A-8534-AE3B3DBBDFEB}"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0DD34-911D-469B-A139-F94580CC3EE9}">
      <dsp:nvSpPr>
        <dsp:cNvPr id="0" name=""/>
        <dsp:cNvSpPr/>
      </dsp:nvSpPr>
      <dsp:spPr>
        <a:xfrm>
          <a:off x="3108960" y="427"/>
          <a:ext cx="4663440" cy="1668735"/>
        </a:xfrm>
        <a:prstGeom prst="rightArrow">
          <a:avLst>
            <a:gd name="adj1" fmla="val 75000"/>
            <a:gd name="adj2" fmla="val 50000"/>
          </a:avLst>
        </a:prstGeom>
        <a:solidFill>
          <a:srgbClr val="BEAB9C">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i="0" u="sng" kern="1200" smtClean="0"/>
            <a:t>Present</a:t>
          </a:r>
          <a:r>
            <a:rPr lang="en-US" sz="1800" i="1" kern="1200" smtClean="0"/>
            <a:t> – action at the same time or after of the Main Verb</a:t>
          </a:r>
          <a:endParaRPr lang="en-US" sz="1800" i="1" kern="1200"/>
        </a:p>
        <a:p>
          <a:pPr marL="171450" lvl="1" indent="-171450" algn="l" defTabSz="800100">
            <a:lnSpc>
              <a:spcPct val="90000"/>
            </a:lnSpc>
            <a:spcBef>
              <a:spcPct val="0"/>
            </a:spcBef>
            <a:spcAft>
              <a:spcPct val="15000"/>
            </a:spcAft>
            <a:buChar char="••"/>
          </a:pPr>
          <a:r>
            <a:rPr lang="en-US" sz="1800" u="sng" kern="1200" smtClean="0"/>
            <a:t>Perfect</a:t>
          </a:r>
          <a:r>
            <a:rPr lang="en-US" sz="1800" kern="1200" smtClean="0"/>
            <a:t> -- </a:t>
          </a:r>
          <a:r>
            <a:rPr lang="en-US" sz="1800" i="1" kern="1200" smtClean="0"/>
            <a:t>action before the time of the Main Verb</a:t>
          </a:r>
          <a:endParaRPr lang="en-US" sz="1800" i="1" kern="1200"/>
        </a:p>
      </dsp:txBody>
      <dsp:txXfrm>
        <a:off x="3108960" y="209019"/>
        <a:ext cx="4037664" cy="1251551"/>
      </dsp:txXfrm>
    </dsp:sp>
    <dsp:sp modelId="{75D6A321-08F4-48C3-97B0-6782A4DBFAF6}">
      <dsp:nvSpPr>
        <dsp:cNvPr id="0" name=""/>
        <dsp:cNvSpPr/>
      </dsp:nvSpPr>
      <dsp:spPr>
        <a:xfrm>
          <a:off x="0" y="0"/>
          <a:ext cx="3108960" cy="1668735"/>
        </a:xfrm>
        <a:prstGeom prst="roundRect">
          <a:avLst/>
        </a:prstGeom>
        <a:solidFill>
          <a:srgbClr val="8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smtClean="0">
              <a:solidFill>
                <a:schemeClr val="tx1"/>
              </a:solidFill>
            </a:rPr>
            <a:t>Present</a:t>
          </a:r>
          <a:br>
            <a:rPr lang="en-US" sz="2400" b="1" kern="1200" smtClean="0">
              <a:solidFill>
                <a:schemeClr val="tx1"/>
              </a:solidFill>
            </a:rPr>
          </a:br>
          <a:r>
            <a:rPr lang="en-US" sz="2400" b="1" kern="1200" smtClean="0">
              <a:solidFill>
                <a:schemeClr val="tx1"/>
              </a:solidFill>
            </a:rPr>
            <a:t>Future</a:t>
          </a:r>
          <a:endParaRPr lang="en-US" sz="2400" b="1" kern="1200">
            <a:solidFill>
              <a:schemeClr val="tx1"/>
            </a:solidFill>
          </a:endParaRPr>
        </a:p>
      </dsp:txBody>
      <dsp:txXfrm>
        <a:off x="81461" y="81461"/>
        <a:ext cx="2946038" cy="1505813"/>
      </dsp:txXfrm>
    </dsp:sp>
    <dsp:sp modelId="{EEA526FD-D8AB-4D4A-8534-AE3B3DBBDFEB}">
      <dsp:nvSpPr>
        <dsp:cNvPr id="0" name=""/>
        <dsp:cNvSpPr/>
      </dsp:nvSpPr>
      <dsp:spPr>
        <a:xfrm>
          <a:off x="3108960" y="1836036"/>
          <a:ext cx="4663440" cy="1668735"/>
        </a:xfrm>
        <a:prstGeom prst="rightArrow">
          <a:avLst>
            <a:gd name="adj1" fmla="val 75000"/>
            <a:gd name="adj2" fmla="val 50000"/>
          </a:avLst>
        </a:prstGeom>
        <a:solidFill>
          <a:srgbClr val="BEAB9C">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i="0" u="sng" kern="1200" smtClean="0"/>
            <a:t>Imperfect </a:t>
          </a:r>
          <a:r>
            <a:rPr lang="en-US" sz="1800" i="1" kern="1200" smtClean="0"/>
            <a:t>– action at the same time or after the time of the Main Verb</a:t>
          </a:r>
          <a:endParaRPr lang="en-US" sz="1800" i="1" kern="1200"/>
        </a:p>
        <a:p>
          <a:pPr marL="171450" lvl="1" indent="-171450" algn="l" defTabSz="800100">
            <a:lnSpc>
              <a:spcPct val="90000"/>
            </a:lnSpc>
            <a:spcBef>
              <a:spcPct val="0"/>
            </a:spcBef>
            <a:spcAft>
              <a:spcPct val="15000"/>
            </a:spcAft>
            <a:buChar char="••"/>
          </a:pPr>
          <a:r>
            <a:rPr lang="en-US" sz="1800" u="sng" kern="1200" smtClean="0"/>
            <a:t>Pluperfect </a:t>
          </a:r>
          <a:r>
            <a:rPr lang="en-US" sz="1800" kern="1200" smtClean="0"/>
            <a:t>– </a:t>
          </a:r>
          <a:r>
            <a:rPr lang="en-US" sz="1800" i="1" kern="1200" smtClean="0"/>
            <a:t>action before the time of the Main Verb</a:t>
          </a:r>
          <a:endParaRPr lang="en-US" sz="1800" i="1" kern="1200"/>
        </a:p>
      </dsp:txBody>
      <dsp:txXfrm>
        <a:off x="3108960" y="2044628"/>
        <a:ext cx="4037664" cy="1251551"/>
      </dsp:txXfrm>
    </dsp:sp>
    <dsp:sp modelId="{72010053-6F31-4969-9C51-79D562249042}">
      <dsp:nvSpPr>
        <dsp:cNvPr id="0" name=""/>
        <dsp:cNvSpPr/>
      </dsp:nvSpPr>
      <dsp:spPr>
        <a:xfrm>
          <a:off x="0" y="1836036"/>
          <a:ext cx="3108960" cy="1668735"/>
        </a:xfrm>
        <a:prstGeom prst="roundRect">
          <a:avLst/>
        </a:prstGeom>
        <a:solidFill>
          <a:srgbClr val="8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smtClean="0">
              <a:solidFill>
                <a:schemeClr val="tx1"/>
              </a:solidFill>
            </a:rPr>
            <a:t>Imperfect</a:t>
          </a:r>
          <a:br>
            <a:rPr lang="en-US" sz="2400" b="1" kern="1200" smtClean="0">
              <a:solidFill>
                <a:schemeClr val="tx1"/>
              </a:solidFill>
            </a:rPr>
          </a:br>
          <a:r>
            <a:rPr lang="en-US" sz="2400" b="1" kern="1200" smtClean="0">
              <a:solidFill>
                <a:schemeClr val="tx1"/>
              </a:solidFill>
            </a:rPr>
            <a:t>Perfect</a:t>
          </a:r>
          <a:br>
            <a:rPr lang="en-US" sz="2400" b="1" kern="1200" smtClean="0">
              <a:solidFill>
                <a:schemeClr val="tx1"/>
              </a:solidFill>
            </a:rPr>
          </a:br>
          <a:r>
            <a:rPr lang="en-US" sz="2400" b="1" kern="1200" smtClean="0">
              <a:solidFill>
                <a:schemeClr val="tx1"/>
              </a:solidFill>
            </a:rPr>
            <a:t>Pluperfect</a:t>
          </a:r>
          <a:endParaRPr lang="en-US" sz="2400" b="1" kern="1200">
            <a:solidFill>
              <a:schemeClr val="tx1"/>
            </a:solidFill>
          </a:endParaRPr>
        </a:p>
      </dsp:txBody>
      <dsp:txXfrm>
        <a:off x="81461" y="1917497"/>
        <a:ext cx="2946038" cy="150581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vl1pPr>
          </a:lstStyle>
          <a:p>
            <a:pPr>
              <a:defRPr/>
            </a:pPr>
            <a:fld id="{AEDBA814-A700-4FA2-8B05-0B8891E60B11}" type="datetimeFigureOut">
              <a:rPr lang="en-US"/>
              <a:pPr>
                <a:defRPr/>
              </a:pPr>
              <a:t>6/11/2019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vl1pPr>
          </a:lstStyle>
          <a:p>
            <a:pPr>
              <a:defRPr/>
            </a:pPr>
            <a:fld id="{E35650A7-C2C5-4F44-8608-C9E633BCC355}" type="slidenum">
              <a:rPr lang="en-US"/>
              <a:pPr>
                <a:defRPr/>
              </a:pPr>
              <a:t>‹#›</a:t>
            </a:fld>
            <a:endParaRPr lang="en-US"/>
          </a:p>
        </p:txBody>
      </p:sp>
    </p:spTree>
    <p:extLst>
      <p:ext uri="{BB962C8B-B14F-4D97-AF65-F5344CB8AC3E}">
        <p14:creationId xmlns:p14="http://schemas.microsoft.com/office/powerpoint/2010/main" val="2899780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a:t>
            </a:fld>
            <a:endParaRPr lang="en-US"/>
          </a:p>
        </p:txBody>
      </p:sp>
    </p:spTree>
    <p:extLst>
      <p:ext uri="{BB962C8B-B14F-4D97-AF65-F5344CB8AC3E}">
        <p14:creationId xmlns:p14="http://schemas.microsoft.com/office/powerpoint/2010/main" val="1822772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10</a:t>
            </a:fld>
            <a:endParaRPr lang="en-US"/>
          </a:p>
        </p:txBody>
      </p:sp>
    </p:spTree>
    <p:extLst>
      <p:ext uri="{BB962C8B-B14F-4D97-AF65-F5344CB8AC3E}">
        <p14:creationId xmlns:p14="http://schemas.microsoft.com/office/powerpoint/2010/main" val="3394520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11</a:t>
            </a:fld>
            <a:endParaRPr lang="en-US"/>
          </a:p>
        </p:txBody>
      </p:sp>
    </p:spTree>
    <p:extLst>
      <p:ext uri="{BB962C8B-B14F-4D97-AF65-F5344CB8AC3E}">
        <p14:creationId xmlns:p14="http://schemas.microsoft.com/office/powerpoint/2010/main" val="525732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12</a:t>
            </a:fld>
            <a:endParaRPr lang="en-US"/>
          </a:p>
        </p:txBody>
      </p:sp>
    </p:spTree>
    <p:extLst>
      <p:ext uri="{BB962C8B-B14F-4D97-AF65-F5344CB8AC3E}">
        <p14:creationId xmlns:p14="http://schemas.microsoft.com/office/powerpoint/2010/main" val="617614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13</a:t>
            </a:fld>
            <a:endParaRPr lang="en-US"/>
          </a:p>
        </p:txBody>
      </p:sp>
    </p:spTree>
    <p:extLst>
      <p:ext uri="{BB962C8B-B14F-4D97-AF65-F5344CB8AC3E}">
        <p14:creationId xmlns:p14="http://schemas.microsoft.com/office/powerpoint/2010/main" val="977133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14</a:t>
            </a:fld>
            <a:endParaRPr lang="en-US"/>
          </a:p>
        </p:txBody>
      </p:sp>
    </p:spTree>
    <p:extLst>
      <p:ext uri="{BB962C8B-B14F-4D97-AF65-F5344CB8AC3E}">
        <p14:creationId xmlns:p14="http://schemas.microsoft.com/office/powerpoint/2010/main" val="3416684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15</a:t>
            </a:fld>
            <a:endParaRPr lang="en-US"/>
          </a:p>
        </p:txBody>
      </p:sp>
    </p:spTree>
    <p:extLst>
      <p:ext uri="{BB962C8B-B14F-4D97-AF65-F5344CB8AC3E}">
        <p14:creationId xmlns:p14="http://schemas.microsoft.com/office/powerpoint/2010/main" val="275746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16</a:t>
            </a:fld>
            <a:endParaRPr lang="en-US"/>
          </a:p>
        </p:txBody>
      </p:sp>
    </p:spTree>
    <p:extLst>
      <p:ext uri="{BB962C8B-B14F-4D97-AF65-F5344CB8AC3E}">
        <p14:creationId xmlns:p14="http://schemas.microsoft.com/office/powerpoint/2010/main" val="104803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17</a:t>
            </a:fld>
            <a:endParaRPr lang="en-US"/>
          </a:p>
        </p:txBody>
      </p:sp>
    </p:spTree>
    <p:extLst>
      <p:ext uri="{BB962C8B-B14F-4D97-AF65-F5344CB8AC3E}">
        <p14:creationId xmlns:p14="http://schemas.microsoft.com/office/powerpoint/2010/main" val="3305183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18</a:t>
            </a:fld>
            <a:endParaRPr lang="en-US"/>
          </a:p>
        </p:txBody>
      </p:sp>
    </p:spTree>
    <p:extLst>
      <p:ext uri="{BB962C8B-B14F-4D97-AF65-F5344CB8AC3E}">
        <p14:creationId xmlns:p14="http://schemas.microsoft.com/office/powerpoint/2010/main" val="4018332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19</a:t>
            </a:fld>
            <a:endParaRPr lang="en-US"/>
          </a:p>
        </p:txBody>
      </p:sp>
    </p:spTree>
    <p:extLst>
      <p:ext uri="{BB962C8B-B14F-4D97-AF65-F5344CB8AC3E}">
        <p14:creationId xmlns:p14="http://schemas.microsoft.com/office/powerpoint/2010/main" val="84427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a:t>
            </a:fld>
            <a:endParaRPr lang="en-US"/>
          </a:p>
        </p:txBody>
      </p:sp>
    </p:spTree>
    <p:extLst>
      <p:ext uri="{BB962C8B-B14F-4D97-AF65-F5344CB8AC3E}">
        <p14:creationId xmlns:p14="http://schemas.microsoft.com/office/powerpoint/2010/main" val="4221342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20</a:t>
            </a:fld>
            <a:endParaRPr lang="en-US"/>
          </a:p>
        </p:txBody>
      </p:sp>
    </p:spTree>
    <p:extLst>
      <p:ext uri="{BB962C8B-B14F-4D97-AF65-F5344CB8AC3E}">
        <p14:creationId xmlns:p14="http://schemas.microsoft.com/office/powerpoint/2010/main" val="32151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21</a:t>
            </a:fld>
            <a:endParaRPr lang="en-US"/>
          </a:p>
        </p:txBody>
      </p:sp>
    </p:spTree>
    <p:extLst>
      <p:ext uri="{BB962C8B-B14F-4D97-AF65-F5344CB8AC3E}">
        <p14:creationId xmlns:p14="http://schemas.microsoft.com/office/powerpoint/2010/main" val="1742936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22</a:t>
            </a:fld>
            <a:endParaRPr lang="en-US"/>
          </a:p>
        </p:txBody>
      </p:sp>
    </p:spTree>
    <p:extLst>
      <p:ext uri="{BB962C8B-B14F-4D97-AF65-F5344CB8AC3E}">
        <p14:creationId xmlns:p14="http://schemas.microsoft.com/office/powerpoint/2010/main" val="2158354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23</a:t>
            </a:fld>
            <a:endParaRPr lang="en-US"/>
          </a:p>
        </p:txBody>
      </p:sp>
    </p:spTree>
    <p:extLst>
      <p:ext uri="{BB962C8B-B14F-4D97-AF65-F5344CB8AC3E}">
        <p14:creationId xmlns:p14="http://schemas.microsoft.com/office/powerpoint/2010/main" val="11714303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24</a:t>
            </a:fld>
            <a:endParaRPr lang="en-US"/>
          </a:p>
        </p:txBody>
      </p:sp>
    </p:spTree>
    <p:extLst>
      <p:ext uri="{BB962C8B-B14F-4D97-AF65-F5344CB8AC3E}">
        <p14:creationId xmlns:p14="http://schemas.microsoft.com/office/powerpoint/2010/main" val="2249738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25</a:t>
            </a:fld>
            <a:endParaRPr lang="en-US"/>
          </a:p>
        </p:txBody>
      </p:sp>
    </p:spTree>
    <p:extLst>
      <p:ext uri="{BB962C8B-B14F-4D97-AF65-F5344CB8AC3E}">
        <p14:creationId xmlns:p14="http://schemas.microsoft.com/office/powerpoint/2010/main" val="32382641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26</a:t>
            </a:fld>
            <a:endParaRPr lang="en-US"/>
          </a:p>
        </p:txBody>
      </p:sp>
    </p:spTree>
    <p:extLst>
      <p:ext uri="{BB962C8B-B14F-4D97-AF65-F5344CB8AC3E}">
        <p14:creationId xmlns:p14="http://schemas.microsoft.com/office/powerpoint/2010/main" val="2329034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27</a:t>
            </a:fld>
            <a:endParaRPr lang="en-US"/>
          </a:p>
        </p:txBody>
      </p:sp>
    </p:spTree>
    <p:extLst>
      <p:ext uri="{BB962C8B-B14F-4D97-AF65-F5344CB8AC3E}">
        <p14:creationId xmlns:p14="http://schemas.microsoft.com/office/powerpoint/2010/main" val="3568547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28</a:t>
            </a:fld>
            <a:endParaRPr lang="en-US"/>
          </a:p>
        </p:txBody>
      </p:sp>
    </p:spTree>
    <p:extLst>
      <p:ext uri="{BB962C8B-B14F-4D97-AF65-F5344CB8AC3E}">
        <p14:creationId xmlns:p14="http://schemas.microsoft.com/office/powerpoint/2010/main" val="1222874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29</a:t>
            </a:fld>
            <a:endParaRPr lang="en-US"/>
          </a:p>
        </p:txBody>
      </p:sp>
    </p:spTree>
    <p:extLst>
      <p:ext uri="{BB962C8B-B14F-4D97-AF65-F5344CB8AC3E}">
        <p14:creationId xmlns:p14="http://schemas.microsoft.com/office/powerpoint/2010/main" val="286226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3</a:t>
            </a:fld>
            <a:endParaRPr lang="en-US"/>
          </a:p>
        </p:txBody>
      </p:sp>
    </p:spTree>
    <p:extLst>
      <p:ext uri="{BB962C8B-B14F-4D97-AF65-F5344CB8AC3E}">
        <p14:creationId xmlns:p14="http://schemas.microsoft.com/office/powerpoint/2010/main" val="3975429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30</a:t>
            </a:fld>
            <a:endParaRPr lang="en-US"/>
          </a:p>
        </p:txBody>
      </p:sp>
    </p:spTree>
    <p:extLst>
      <p:ext uri="{BB962C8B-B14F-4D97-AF65-F5344CB8AC3E}">
        <p14:creationId xmlns:p14="http://schemas.microsoft.com/office/powerpoint/2010/main" val="1829663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31</a:t>
            </a:fld>
            <a:endParaRPr lang="en-US"/>
          </a:p>
        </p:txBody>
      </p:sp>
    </p:spTree>
    <p:extLst>
      <p:ext uri="{BB962C8B-B14F-4D97-AF65-F5344CB8AC3E}">
        <p14:creationId xmlns:p14="http://schemas.microsoft.com/office/powerpoint/2010/main" val="858009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4</a:t>
            </a:fld>
            <a:endParaRPr lang="en-US"/>
          </a:p>
        </p:txBody>
      </p:sp>
    </p:spTree>
    <p:extLst>
      <p:ext uri="{BB962C8B-B14F-4D97-AF65-F5344CB8AC3E}">
        <p14:creationId xmlns:p14="http://schemas.microsoft.com/office/powerpoint/2010/main" val="3238757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5</a:t>
            </a:fld>
            <a:endParaRPr lang="en-US"/>
          </a:p>
        </p:txBody>
      </p:sp>
    </p:spTree>
    <p:extLst>
      <p:ext uri="{BB962C8B-B14F-4D97-AF65-F5344CB8AC3E}">
        <p14:creationId xmlns:p14="http://schemas.microsoft.com/office/powerpoint/2010/main" val="1842746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6</a:t>
            </a:fld>
            <a:endParaRPr lang="en-US"/>
          </a:p>
        </p:txBody>
      </p:sp>
    </p:spTree>
    <p:extLst>
      <p:ext uri="{BB962C8B-B14F-4D97-AF65-F5344CB8AC3E}">
        <p14:creationId xmlns:p14="http://schemas.microsoft.com/office/powerpoint/2010/main" val="1883074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7</a:t>
            </a:fld>
            <a:endParaRPr lang="en-US"/>
          </a:p>
        </p:txBody>
      </p:sp>
    </p:spTree>
    <p:extLst>
      <p:ext uri="{BB962C8B-B14F-4D97-AF65-F5344CB8AC3E}">
        <p14:creationId xmlns:p14="http://schemas.microsoft.com/office/powerpoint/2010/main" val="2400595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8</a:t>
            </a:fld>
            <a:endParaRPr lang="en-US"/>
          </a:p>
        </p:txBody>
      </p:sp>
    </p:spTree>
    <p:extLst>
      <p:ext uri="{BB962C8B-B14F-4D97-AF65-F5344CB8AC3E}">
        <p14:creationId xmlns:p14="http://schemas.microsoft.com/office/powerpoint/2010/main" val="1834752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9</a:t>
            </a:fld>
            <a:endParaRPr lang="en-US"/>
          </a:p>
        </p:txBody>
      </p:sp>
    </p:spTree>
    <p:extLst>
      <p:ext uri="{BB962C8B-B14F-4D97-AF65-F5344CB8AC3E}">
        <p14:creationId xmlns:p14="http://schemas.microsoft.com/office/powerpoint/2010/main" val="1584008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EF251741-3241-4E05-AEE3-E42987C5783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7EFE288-FF58-42CA-9122-412785493C16}"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C556E06-E0B8-4540-A47D-FC77A1852240}"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C556E06-E0B8-4540-A47D-FC77A185224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0B8BFEC-1FD3-4CEE-812D-72DECF4E12F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CB8B613C-3F94-4953-AADC-E38862B61E3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0D47627-127F-4208-83EB-7299D57CFE7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EF6DC654-1D26-4680-98DE-D83F8B38B22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0F24D228-F7C2-4C47-9199-F1ED152D4A1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3CE8F730-DF94-476B-84F1-D9F6C0CF43F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647B7BA-E605-462C-A4B3-99DBA71B8C4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243F2B8-FB6D-4A25-B5D5-24FF9332236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EC556E06-E0B8-4540-A47D-FC77A185224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imgres?imgurl=http://www.crystalinks.com/templefaustina.jpg&amp;imgrefurl=http://www.crystalinks.com/romanforum.html&amp;usg=__pwfZVeJNvty_nA_Ty4HGy2V1fYs=&amp;h=532&amp;w=462&amp;sz=62&amp;hl=en&amp;start=0&amp;sig2=7jvVGfjLZ1lfptJOCEXBcg&amp;zoom=1&amp;tbnid=naVykaUnbN4nzM:&amp;tbnh=166&amp;tbnw=146&amp;ei=1ZjVTO-gJI6ksQOpr7mGCw&amp;prev=/images?q=ancient+Roman+temple&amp;hl=en&amp;biw=1171&amp;bih=660&amp;gbv=2&amp;tbs=isch:1&amp;itbs=1&amp;iact=hc&amp;vpx=386&amp;vpy=105&amp;dur=5277&amp;hovh=241&amp;hovw=209&amp;tx=113&amp;ty=113&amp;oei=1ZjVTO-gJI6ksQOpr7mGCw&amp;esq=1&amp;page=1&amp;ndsp=15&amp;ved=1t:429,r:1,s: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http://t2.gstatic.com/images?q=tbn:ANd9GcQM59NI2TiqmD68f4EhCkQrlJlkbsUc--SaoAQwkz_pG5r8ZjU&amp;t=1&amp;usg=___4NGKfl2VAb0hABd7vMo7R69cSI=" TargetMode="Externa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imgurl=http://www.globalclimatescam.com/wp-content/uploads/2008/02/creation-hands.jpg&amp;imgrefurl=http://www.globalclimatescam.com/about/&amp;usg=__RiYoGvF7eHVUOL2XXN56uxRnNiA=&amp;h=404&amp;w=422&amp;sz=72&amp;hl=en&amp;start=0&amp;sig2=Fm9tabMDTkUMdTWZoRpjBg&amp;zoom=1&amp;tbnid=5Rc5WCmt7BgY-M:&amp;tbnh=142&amp;tbnw=144&amp;ei=iZPVTJfeDoiasAOOnZCHCw&amp;prev=/images?q=creation&amp;um=1&amp;hl=en&amp;rlz=1T4SKPT_enUS402US402&amp;biw=1154&amp;bih=621&amp;tbs=isch:1&amp;um=1&amp;itbs=1&amp;iact=hc&amp;vpx=126&amp;vpy=247&amp;dur=144&amp;hovh=220&amp;hovw=229&amp;tx=139&amp;ty=126&amp;oei=iZPVTJfeDoiasAOOnZCHCw&amp;esq=1&amp;page=1&amp;ndsp=17&amp;ved=1t:429,r:5,s: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667000"/>
            <a:ext cx="5943600" cy="1143000"/>
          </a:xfrm>
        </p:spPr>
        <p:txBody>
          <a:bodyPr/>
          <a:lstStyle/>
          <a:p>
            <a:pPr eaLnBrk="1" hangingPunct="1">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endParaRPr lang="en-US" sz="4800" smtClean="0">
              <a:solidFill>
                <a:srgbClr val="990033"/>
              </a:solidFill>
              <a:latin typeface="Copperplate Gothic Bold" pitchFamily="34" charset="0"/>
            </a:endParaRPr>
          </a:p>
        </p:txBody>
      </p:sp>
      <p:sp>
        <p:nvSpPr>
          <p:cNvPr id="3075" name="Subtitle 2"/>
          <p:cNvSpPr>
            <a:spLocks noGrp="1"/>
          </p:cNvSpPr>
          <p:nvPr>
            <p:ph type="subTitle" idx="1"/>
          </p:nvPr>
        </p:nvSpPr>
        <p:spPr>
          <a:xfrm>
            <a:off x="1524000" y="2133600"/>
            <a:ext cx="5562600" cy="1295400"/>
          </a:xfrm>
          <a:effectLst/>
        </p:spPr>
        <p:txBody>
          <a:bodyPr/>
          <a:lstStyle/>
          <a:p>
            <a:pPr marL="742950" indent="-742950" eaLnBrk="1" hangingPunct="1">
              <a:defRPr/>
            </a:pPr>
            <a:r>
              <a:rPr lang="en-US" sz="5600" smtClean="0">
                <a:latin typeface="+mj-lt"/>
                <a:ea typeface="Verdana" pitchFamily="34" charset="0"/>
                <a:cs typeface="Verdana" pitchFamily="34" charset="0"/>
              </a:rPr>
              <a:t>Chapter </a:t>
            </a:r>
            <a:r>
              <a:rPr lang="en-US" sz="5600" smtClean="0">
                <a:latin typeface="+mj-lt"/>
                <a:ea typeface="Verdana" pitchFamily="34" charset="0"/>
                <a:cs typeface="Verdana" pitchFamily="34" charset="0"/>
              </a:rPr>
              <a:t>Eighteen</a:t>
            </a:r>
            <a:endParaRPr lang="en-US" sz="5600" dirty="0" smtClean="0">
              <a:latin typeface="+mj-lt"/>
            </a:endParaRP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
        <p:nvSpPr>
          <p:cNvPr id="5" name="TextBox 4"/>
          <p:cNvSpPr txBox="1"/>
          <p:nvPr/>
        </p:nvSpPr>
        <p:spPr>
          <a:xfrm>
            <a:off x="1752600" y="3429000"/>
            <a:ext cx="5486400" cy="1107996"/>
          </a:xfrm>
          <a:prstGeom prst="rect">
            <a:avLst/>
          </a:prstGeom>
          <a:noFill/>
        </p:spPr>
        <p:txBody>
          <a:bodyPr wrap="square" rtlCol="0">
            <a:spAutoFit/>
          </a:bodyPr>
          <a:lstStyle/>
          <a:p>
            <a:pPr algn="ctr"/>
            <a:r>
              <a:rPr lang="en-US" sz="2400" smtClean="0">
                <a:latin typeface="+mn-lt"/>
              </a:rPr>
              <a:t>Audi, Domine, meam orationem,</a:t>
            </a:r>
            <a:br>
              <a:rPr lang="en-US" sz="2400" smtClean="0">
                <a:latin typeface="+mn-lt"/>
              </a:rPr>
            </a:br>
            <a:r>
              <a:rPr lang="en-US" sz="2400" smtClean="0">
                <a:latin typeface="+mn-lt"/>
              </a:rPr>
              <a:t>et clamor meus ad Te veniat.</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7772400" cy="3048000"/>
          </a:xfrm>
          <a:effectLst/>
        </p:spPr>
        <p:txBody>
          <a:bodyPr/>
          <a:lstStyle/>
          <a:p>
            <a:pPr>
              <a:buNone/>
            </a:pPr>
            <a:r>
              <a:rPr lang="en-US" smtClean="0"/>
              <a:t>oliva			sol			effundo</a:t>
            </a:r>
          </a:p>
          <a:p>
            <a:pPr>
              <a:buNone/>
            </a:pPr>
            <a:r>
              <a:rPr lang="en-US" smtClean="0"/>
              <a:t>ramus			taberna		erro</a:t>
            </a:r>
          </a:p>
          <a:p>
            <a:pPr>
              <a:buNone/>
            </a:pPr>
            <a:r>
              <a:rPr lang="en-US" smtClean="0"/>
              <a:t>rivulum		templum</a:t>
            </a:r>
          </a:p>
          <a:p>
            <a:pPr>
              <a:buNone/>
            </a:pPr>
            <a:r>
              <a:rPr lang="en-US" smtClean="0"/>
              <a:t>scientia		diligo	</a:t>
            </a:r>
          </a:p>
          <a:p>
            <a:pPr>
              <a:buNone/>
            </a:pPr>
            <a:endParaRPr lang="en-US" smtClean="0"/>
          </a:p>
          <a:p>
            <a:pPr>
              <a:buNone/>
            </a:pPr>
            <a:endParaRPr lang="en-US"/>
          </a:p>
        </p:txBody>
      </p:sp>
      <p:pic>
        <p:nvPicPr>
          <p:cNvPr id="4" name="rg_hi" descr="http://t2.gstatic.com/images?q=tbn:ANd9GcQM59NI2TiqmD68f4EhCkQrlJlkbsUc--SaoAQwkz_pG5r8ZjU&amp;t=1&amp;usg=___4NGKfl2VAb0hABd7vMo7R69cSI=">
            <a:hlinkClick r:id="rId3"/>
          </p:cNvPr>
          <p:cNvPicPr/>
          <p:nvPr/>
        </p:nvPicPr>
        <p:blipFill>
          <a:blip r:embed="rId4" r:link="rId5" cstate="print"/>
          <a:srcRect/>
          <a:stretch>
            <a:fillRect/>
          </a:stretch>
        </p:blipFill>
        <p:spPr bwMode="auto">
          <a:xfrm>
            <a:off x="5410200" y="4876800"/>
            <a:ext cx="1447800" cy="1524000"/>
          </a:xfrm>
          <a:prstGeom prst="rect">
            <a:avLst/>
          </a:prstGeom>
          <a:noFill/>
          <a:ln w="9525">
            <a:noFill/>
            <a:miter lim="800000"/>
            <a:headEnd/>
            <a:tailEnd/>
          </a:ln>
        </p:spPr>
      </p:pic>
      <p:sp>
        <p:nvSpPr>
          <p:cNvPr id="5" name="Title 4"/>
          <p:cNvSpPr>
            <a:spLocks noGrp="1"/>
          </p:cNvSpPr>
          <p:nvPr>
            <p:ph type="title"/>
          </p:nvPr>
        </p:nvSpPr>
        <p:spPr/>
        <p:txBody>
          <a:bodyPr/>
          <a:lstStyle/>
          <a:p>
            <a:r>
              <a:rPr lang="en-US" smtClean="0"/>
              <a:t>Vocabulary</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 A.</a:t>
            </a:r>
            <a:endParaRPr lang="en-US"/>
          </a:p>
        </p:txBody>
      </p:sp>
      <p:sp>
        <p:nvSpPr>
          <p:cNvPr id="3" name="Content Placeholder 2"/>
          <p:cNvSpPr>
            <a:spLocks noGrp="1"/>
          </p:cNvSpPr>
          <p:nvPr>
            <p:ph idx="1"/>
          </p:nvPr>
        </p:nvSpPr>
        <p:spPr/>
        <p:txBody>
          <a:bodyPr/>
          <a:lstStyle/>
          <a:p>
            <a:pPr marL="0" indent="0">
              <a:buNone/>
            </a:pPr>
            <a:r>
              <a:rPr lang="en-US" smtClean="0"/>
              <a:t> Write the complete conjugation of diligo and habeo in the perfect and pluperfect subjunctive, active and passive voices.</a:t>
            </a:r>
          </a:p>
          <a:p>
            <a:pPr marL="0" indent="0">
              <a:buNone/>
            </a:pPr>
            <a:endParaRPr lang="en-US"/>
          </a:p>
          <a:p>
            <a:pPr marL="0" indent="0">
              <a:buNone/>
            </a:pPr>
            <a:r>
              <a:rPr lang="en-US" smtClean="0"/>
              <a:t>Perfect Active Subjunctive</a:t>
            </a:r>
          </a:p>
          <a:p>
            <a:pPr marL="0" indent="0">
              <a:buNone/>
            </a:pPr>
            <a:r>
              <a:rPr lang="en-US" smtClean="0"/>
              <a:t>dilexerim		dilexerimus</a:t>
            </a:r>
          </a:p>
          <a:p>
            <a:pPr marL="0" indent="0">
              <a:buNone/>
            </a:pPr>
            <a:r>
              <a:rPr lang="en-US" smtClean="0"/>
              <a:t>dilexeris		dilexeritis</a:t>
            </a:r>
          </a:p>
          <a:p>
            <a:pPr marL="0" indent="0">
              <a:buNone/>
            </a:pPr>
            <a:r>
              <a:rPr lang="en-US" smtClean="0"/>
              <a:t>dilexerit 		dilexerint</a:t>
            </a:r>
          </a:p>
          <a:p>
            <a:pPr marL="0" indent="0">
              <a:buNone/>
            </a:pPr>
            <a:endParaRPr lang="en-US"/>
          </a:p>
        </p:txBody>
      </p:sp>
    </p:spTree>
    <p:extLst>
      <p:ext uri="{BB962C8B-B14F-4D97-AF65-F5344CB8AC3E}">
        <p14:creationId xmlns:p14="http://schemas.microsoft.com/office/powerpoint/2010/main" val="763030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685800" y="1447800"/>
            <a:ext cx="8229600" cy="4724400"/>
          </a:xfrm>
          <a:effectLst/>
        </p:spPr>
        <p:txBody>
          <a:bodyPr/>
          <a:lstStyle/>
          <a:p>
            <a:pPr>
              <a:buFontTx/>
              <a:buNone/>
            </a:pPr>
            <a:endParaRPr lang="en-US" sz="1200" smtClean="0"/>
          </a:p>
          <a:p>
            <a:pPr>
              <a:buFontTx/>
              <a:buNone/>
            </a:pPr>
            <a:endParaRPr lang="en-US" sz="1200" smtClean="0"/>
          </a:p>
          <a:p>
            <a:pPr>
              <a:buFontTx/>
              <a:buNone/>
            </a:pPr>
            <a:endParaRPr lang="en-US" sz="1200" smtClean="0"/>
          </a:p>
          <a:p>
            <a:pPr>
              <a:buFontTx/>
              <a:buNone/>
            </a:pPr>
            <a:endParaRPr lang="en-US" sz="1200" smtClean="0"/>
          </a:p>
          <a:p>
            <a:pPr>
              <a:buFontTx/>
              <a:buNone/>
            </a:pPr>
            <a:r>
              <a:rPr lang="en-US" sz="1200" smtClean="0"/>
              <a:t>        nom.s.f.    3/s. perf.            acc.s.               1/pl.  imperf. subjunctive</a:t>
            </a:r>
            <a:endParaRPr lang="en-US" smtClean="0"/>
          </a:p>
          <a:p>
            <a:pPr>
              <a:buFontTx/>
              <a:buAutoNum type="arabicPeriod"/>
            </a:pPr>
            <a:r>
              <a:rPr lang="en-US" sz="2800" u="sng" smtClean="0"/>
              <a:t>She</a:t>
            </a:r>
            <a:r>
              <a:rPr lang="en-US" sz="2800" smtClean="0"/>
              <a:t> </a:t>
            </a:r>
            <a:r>
              <a:rPr lang="en-US" sz="2800" u="dbl" smtClean="0"/>
              <a:t>asked</a:t>
            </a:r>
            <a:r>
              <a:rPr lang="en-US" sz="2800" smtClean="0"/>
              <a:t> </a:t>
            </a:r>
            <a:r>
              <a:rPr lang="en-US" sz="2800" smtClean="0">
                <a:solidFill>
                  <a:srgbClr val="990033"/>
                </a:solidFill>
              </a:rPr>
              <a:t>[</a:t>
            </a:r>
            <a:r>
              <a:rPr lang="en-US" sz="2800" u="wavyHeavy" smtClean="0"/>
              <a:t>whom</a:t>
            </a:r>
            <a:r>
              <a:rPr lang="en-US" sz="2800" smtClean="0"/>
              <a:t> </a:t>
            </a:r>
            <a:r>
              <a:rPr lang="en-US" sz="2800" u="sng" smtClean="0"/>
              <a:t>we</a:t>
            </a:r>
            <a:r>
              <a:rPr lang="en-US" sz="2800" smtClean="0"/>
              <a:t> </a:t>
            </a:r>
            <a:r>
              <a:rPr lang="en-US" sz="2800" u="dbl" smtClean="0"/>
              <a:t>valued</a:t>
            </a:r>
            <a:r>
              <a:rPr lang="en-US" sz="2800" smtClean="0">
                <a:solidFill>
                  <a:srgbClr val="990033"/>
                </a:solidFill>
              </a:rPr>
              <a:t>]</a:t>
            </a:r>
            <a:r>
              <a:rPr lang="en-US" sz="2800" smtClean="0"/>
              <a:t>.</a:t>
            </a:r>
          </a:p>
          <a:p>
            <a:pPr>
              <a:buNone/>
            </a:pPr>
            <a:r>
              <a:rPr lang="en-US" sz="2800" smtClean="0"/>
              <a:t>       </a:t>
            </a:r>
          </a:p>
          <a:p>
            <a:pPr>
              <a:buNone/>
            </a:pPr>
            <a:r>
              <a:rPr lang="en-US" sz="2800" smtClean="0"/>
              <a:t>          (Ea) Rogavit quem diligeremus.</a:t>
            </a:r>
            <a:br>
              <a:rPr lang="en-US" sz="2800" smtClean="0"/>
            </a:br>
            <a:endParaRPr lang="en-US" sz="2800" smtClean="0"/>
          </a:p>
        </p:txBody>
      </p:sp>
      <p:sp>
        <p:nvSpPr>
          <p:cNvPr id="4" name="Title 3"/>
          <p:cNvSpPr>
            <a:spLocks noGrp="1"/>
          </p:cNvSpPr>
          <p:nvPr>
            <p:ph type="title"/>
          </p:nvPr>
        </p:nvSpPr>
        <p:spPr/>
        <p:txBody>
          <a:bodyPr/>
          <a:lstStyle/>
          <a:p>
            <a:r>
              <a:rPr lang="en-US" smtClean="0"/>
              <a:t>Exercise B.</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685800" y="1752600"/>
            <a:ext cx="7772400" cy="3048000"/>
          </a:xfrm>
          <a:effectLst/>
        </p:spPr>
        <p:txBody>
          <a:bodyPr/>
          <a:lstStyle/>
          <a:p>
            <a:pPr>
              <a:buFontTx/>
              <a:buNone/>
            </a:pPr>
            <a:r>
              <a:rPr lang="en-US" sz="1200" smtClean="0"/>
              <a:t>                  </a:t>
            </a:r>
          </a:p>
          <a:p>
            <a:pPr>
              <a:buFontTx/>
              <a:buNone/>
            </a:pPr>
            <a:r>
              <a:rPr lang="en-US" sz="1200" smtClean="0"/>
              <a:t>                         adverb     adj.     nom. pl. masc.       3/pl. imperfect indicative      </a:t>
            </a:r>
          </a:p>
          <a:p>
            <a:pPr>
              <a:buFontTx/>
              <a:buNone/>
            </a:pPr>
            <a:r>
              <a:rPr lang="en-US" smtClean="0"/>
              <a:t>    </a:t>
            </a:r>
            <a:r>
              <a:rPr lang="en-US" sz="2400" smtClean="0"/>
              <a:t>1.   Unde tot homines veniebant?</a:t>
            </a:r>
          </a:p>
          <a:p>
            <a:pPr>
              <a:buFontTx/>
              <a:buNone/>
            </a:pPr>
            <a:r>
              <a:rPr lang="en-US" sz="2400" smtClean="0"/>
              <a:t>         </a:t>
            </a:r>
          </a:p>
          <a:p>
            <a:pPr>
              <a:buFontTx/>
              <a:buNone/>
            </a:pPr>
            <a:r>
              <a:rPr lang="en-US" sz="2400" smtClean="0"/>
              <a:t>            From where did so many men come?</a:t>
            </a:r>
            <a:br>
              <a:rPr lang="en-US" sz="2400" smtClean="0"/>
            </a:br>
            <a:endParaRPr lang="en-US" sz="2400" smtClean="0"/>
          </a:p>
          <a:p>
            <a:pPr>
              <a:buFontTx/>
              <a:buNone/>
            </a:pPr>
            <a:r>
              <a:rPr lang="en-US" sz="2400" smtClean="0"/>
              <a:t>            </a:t>
            </a:r>
          </a:p>
          <a:p>
            <a:pPr>
              <a:buFontTx/>
              <a:buNone/>
            </a:pPr>
            <a:r>
              <a:rPr lang="en-US" sz="2400" smtClean="0"/>
              <a:t>    </a:t>
            </a:r>
            <a:endParaRPr lang="en-US" sz="2400" i="1" smtClean="0">
              <a:solidFill>
                <a:srgbClr val="0070C0"/>
              </a:solidFill>
            </a:endParaRPr>
          </a:p>
          <a:p>
            <a:pPr>
              <a:buFontTx/>
              <a:buNone/>
            </a:pPr>
            <a:r>
              <a:rPr lang="en-US" sz="2400" smtClean="0"/>
              <a:t>              </a:t>
            </a:r>
          </a:p>
        </p:txBody>
      </p:sp>
      <p:sp>
        <p:nvSpPr>
          <p:cNvPr id="4" name="Title 3"/>
          <p:cNvSpPr>
            <a:spLocks noGrp="1"/>
          </p:cNvSpPr>
          <p:nvPr>
            <p:ph type="title"/>
          </p:nvPr>
        </p:nvSpPr>
        <p:spPr/>
        <p:txBody>
          <a:bodyPr/>
          <a:lstStyle/>
          <a:p>
            <a:r>
              <a:rPr lang="en-US" smtClean="0"/>
              <a:t>Exercise C.</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762000" y="1828800"/>
            <a:ext cx="7772400" cy="4648200"/>
          </a:xfrm>
          <a:effectLst/>
        </p:spPr>
        <p:txBody>
          <a:bodyPr/>
          <a:lstStyle/>
          <a:p>
            <a:pPr>
              <a:buFontTx/>
              <a:buNone/>
            </a:pPr>
            <a:r>
              <a:rPr lang="en-US" smtClean="0"/>
              <a:t> </a:t>
            </a:r>
            <a:endParaRPr lang="en-US" u="sng" smtClean="0"/>
          </a:p>
          <a:p>
            <a:pPr>
              <a:buFontTx/>
              <a:buNone/>
            </a:pPr>
            <a:endParaRPr lang="en-US" sz="1200" u="sng" smtClean="0"/>
          </a:p>
          <a:p>
            <a:pPr>
              <a:buFontTx/>
              <a:buNone/>
            </a:pPr>
            <a:r>
              <a:rPr lang="en-US" sz="1200" smtClean="0"/>
              <a:t>                2/s. perf.                         (ab + abl.s.)                 ut           1/s. imperfect subjunc.      acc. </a:t>
            </a:r>
          </a:p>
          <a:p>
            <a:pPr>
              <a:buFontTx/>
              <a:buAutoNum type="arabicPeriod"/>
            </a:pPr>
            <a:r>
              <a:rPr lang="en-US" sz="2400" smtClean="0"/>
              <a:t>Did you ask from me if (that) I would help you?</a:t>
            </a:r>
          </a:p>
          <a:p>
            <a:pPr>
              <a:buNone/>
            </a:pPr>
            <a:r>
              <a:rPr lang="en-US" sz="2400" i="1" smtClean="0">
                <a:solidFill>
                  <a:srgbClr val="990033"/>
                </a:solidFill>
              </a:rPr>
              <a:t>   Think:  Main verb is in the perfect tense.  Will “help” occur </a:t>
            </a:r>
            <a:r>
              <a:rPr lang="en-US" sz="2400" i="1" u="sng" smtClean="0">
                <a:solidFill>
                  <a:srgbClr val="990033"/>
                </a:solidFill>
              </a:rPr>
              <a:t>before/same time</a:t>
            </a:r>
            <a:r>
              <a:rPr lang="en-US" sz="2400" i="1" smtClean="0">
                <a:solidFill>
                  <a:srgbClr val="990033"/>
                </a:solidFill>
              </a:rPr>
              <a:t> or </a:t>
            </a:r>
            <a:r>
              <a:rPr lang="en-US" sz="2400" i="1" u="sng" smtClean="0">
                <a:solidFill>
                  <a:srgbClr val="990033"/>
                </a:solidFill>
              </a:rPr>
              <a:t>after</a:t>
            </a:r>
            <a:r>
              <a:rPr lang="en-US" sz="2400" i="1" smtClean="0">
                <a:solidFill>
                  <a:srgbClr val="990033"/>
                </a:solidFill>
              </a:rPr>
              <a:t> the time of the Main Verb? So what tense do you use for “help”?</a:t>
            </a:r>
          </a:p>
          <a:p>
            <a:pPr>
              <a:buNone/>
            </a:pPr>
            <a:r>
              <a:rPr lang="en-US" sz="2400" smtClean="0"/>
              <a:t>        </a:t>
            </a:r>
          </a:p>
          <a:p>
            <a:pPr>
              <a:buFontTx/>
              <a:buNone/>
            </a:pPr>
            <a:r>
              <a:rPr lang="en-US" sz="2400" smtClean="0"/>
              <a:t>          Quaesivistine ab me ut te adiuvarem?</a:t>
            </a:r>
          </a:p>
          <a:p>
            <a:pPr>
              <a:buFontTx/>
              <a:buNone/>
            </a:pPr>
            <a:r>
              <a:rPr lang="en-US" sz="2400" smtClean="0"/>
              <a:t>           </a:t>
            </a:r>
          </a:p>
        </p:txBody>
      </p:sp>
      <p:sp>
        <p:nvSpPr>
          <p:cNvPr id="4" name="Title 3"/>
          <p:cNvSpPr>
            <a:spLocks noGrp="1"/>
          </p:cNvSpPr>
          <p:nvPr>
            <p:ph type="title"/>
          </p:nvPr>
        </p:nvSpPr>
        <p:spPr/>
        <p:txBody>
          <a:bodyPr/>
          <a:lstStyle/>
          <a:p>
            <a:r>
              <a:rPr lang="en-US" smtClean="0"/>
              <a:t>Exercise 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685800" y="1905000"/>
            <a:ext cx="7772400" cy="3810000"/>
          </a:xfrm>
          <a:effectLst/>
        </p:spPr>
        <p:txBody>
          <a:bodyPr/>
          <a:lstStyle/>
          <a:p>
            <a:pPr>
              <a:buFontTx/>
              <a:buNone/>
            </a:pPr>
            <a:r>
              <a:rPr lang="en-US" sz="2400" smtClean="0"/>
              <a:t>Sic enim Deus </a:t>
            </a:r>
            <a:r>
              <a:rPr lang="en-US" sz="2400" smtClean="0">
                <a:solidFill>
                  <a:srgbClr val="990033"/>
                </a:solidFill>
              </a:rPr>
              <a:t>dilexit</a:t>
            </a:r>
            <a:r>
              <a:rPr lang="en-US" sz="2400" smtClean="0"/>
              <a:t> mundum, et Filium suum </a:t>
            </a:r>
            <a:r>
              <a:rPr lang="en-US" sz="2400" smtClean="0">
                <a:solidFill>
                  <a:srgbClr val="990033"/>
                </a:solidFill>
              </a:rPr>
              <a:t>daret</a:t>
            </a:r>
            <a:r>
              <a:rPr lang="en-US" sz="2400" smtClean="0"/>
              <a:t>; ut omnis Ei </a:t>
            </a:r>
            <a:r>
              <a:rPr lang="en-US" sz="2400" smtClean="0">
                <a:solidFill>
                  <a:srgbClr val="990033"/>
                </a:solidFill>
              </a:rPr>
              <a:t>credit</a:t>
            </a:r>
            <a:r>
              <a:rPr lang="en-US" sz="2400" smtClean="0"/>
              <a:t> non </a:t>
            </a:r>
            <a:r>
              <a:rPr lang="en-US" sz="2400" smtClean="0">
                <a:solidFill>
                  <a:srgbClr val="990033"/>
                </a:solidFill>
              </a:rPr>
              <a:t>pereat</a:t>
            </a:r>
            <a:r>
              <a:rPr lang="en-US" sz="2400" smtClean="0"/>
              <a:t> sed </a:t>
            </a:r>
            <a:r>
              <a:rPr lang="en-US" sz="2400" smtClean="0">
                <a:solidFill>
                  <a:srgbClr val="990033"/>
                </a:solidFill>
              </a:rPr>
              <a:t>habeat</a:t>
            </a:r>
            <a:r>
              <a:rPr lang="en-US" sz="2400" smtClean="0"/>
              <a:t> vitam aeternam.</a:t>
            </a:r>
          </a:p>
          <a:p>
            <a:pPr>
              <a:buNone/>
            </a:pPr>
            <a:r>
              <a:rPr lang="en-US" sz="2400" i="1" smtClean="0">
                <a:solidFill>
                  <a:srgbClr val="990033"/>
                </a:solidFill>
              </a:rPr>
              <a:t>  </a:t>
            </a:r>
          </a:p>
          <a:p>
            <a:pPr>
              <a:buNone/>
            </a:pPr>
            <a:endParaRPr lang="en-US" sz="2400" i="1" smtClean="0">
              <a:solidFill>
                <a:srgbClr val="990033"/>
              </a:solidFill>
            </a:endParaRPr>
          </a:p>
          <a:p>
            <a:pPr>
              <a:buNone/>
            </a:pPr>
            <a:r>
              <a:rPr lang="en-US" sz="2400" i="1" smtClean="0">
                <a:solidFill>
                  <a:srgbClr val="990033"/>
                </a:solidFill>
              </a:rPr>
              <a:t>Think:  Tell in what tense</a:t>
            </a:r>
          </a:p>
          <a:p>
            <a:pPr>
              <a:buNone/>
            </a:pPr>
            <a:r>
              <a:rPr lang="en-US" sz="2400" i="1" smtClean="0">
                <a:solidFill>
                  <a:srgbClr val="990033"/>
                </a:solidFill>
              </a:rPr>
              <a:t> and mood each of the five</a:t>
            </a:r>
            <a:br>
              <a:rPr lang="en-US" sz="2400" i="1" smtClean="0">
                <a:solidFill>
                  <a:srgbClr val="990033"/>
                </a:solidFill>
              </a:rPr>
            </a:br>
            <a:r>
              <a:rPr lang="en-US" sz="2400" i="1" smtClean="0">
                <a:solidFill>
                  <a:srgbClr val="990033"/>
                </a:solidFill>
              </a:rPr>
              <a:t>verbs are and why.</a:t>
            </a:r>
            <a:endParaRPr lang="en-US" i="1" smtClean="0">
              <a:solidFill>
                <a:srgbClr val="990033"/>
              </a:solidFill>
            </a:endParaRPr>
          </a:p>
        </p:txBody>
      </p:sp>
      <p:pic>
        <p:nvPicPr>
          <p:cNvPr id="5" name="rg_hi" descr="http://t1.gstatic.com/images?q=tbn:ANd9GcTNJXUkgBSkxeGKL2qYBJov5layBDcfZlGRnWbksSbQOz46a3Q&amp;t=1&amp;usg=__ESsGhwCf9oDCwIfQwd2A5iKpGIA=">
            <a:hlinkClick r:id="rId3"/>
          </p:cNvPr>
          <p:cNvPicPr/>
          <p:nvPr/>
        </p:nvPicPr>
        <p:blipFill>
          <a:blip r:embed="rId4" cstate="print"/>
          <a:srcRect/>
          <a:stretch>
            <a:fillRect/>
          </a:stretch>
        </p:blipFill>
        <p:spPr bwMode="auto">
          <a:xfrm>
            <a:off x="5715000" y="3276600"/>
            <a:ext cx="1249247" cy="1200150"/>
          </a:xfrm>
          <a:prstGeom prst="rect">
            <a:avLst/>
          </a:prstGeom>
          <a:noFill/>
          <a:ln w="9525">
            <a:noFill/>
            <a:miter lim="800000"/>
            <a:headEnd/>
            <a:tailEnd/>
          </a:ln>
        </p:spPr>
      </p:pic>
      <p:sp>
        <p:nvSpPr>
          <p:cNvPr id="6" name="Title 5"/>
          <p:cNvSpPr>
            <a:spLocks noGrp="1"/>
          </p:cNvSpPr>
          <p:nvPr>
            <p:ph type="title"/>
          </p:nvPr>
        </p:nvSpPr>
        <p:spPr/>
        <p:txBody>
          <a:bodyPr/>
          <a:lstStyle/>
          <a:p>
            <a:r>
              <a:rPr lang="en-US" smtClean="0"/>
              <a:t>Exercise E.</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762000" y="1752600"/>
            <a:ext cx="7772400" cy="3048000"/>
          </a:xfrm>
          <a:effectLst/>
        </p:spPr>
        <p:txBody>
          <a:bodyPr/>
          <a:lstStyle/>
          <a:p>
            <a:pPr>
              <a:buFontTx/>
              <a:buNone/>
            </a:pPr>
            <a:r>
              <a:rPr lang="en-US" sz="2400" smtClean="0">
                <a:solidFill>
                  <a:srgbClr val="990033"/>
                </a:solidFill>
              </a:rPr>
              <a:t/>
            </a:r>
            <a:br>
              <a:rPr lang="en-US" sz="2400" smtClean="0">
                <a:solidFill>
                  <a:srgbClr val="990033"/>
                </a:solidFill>
              </a:rPr>
            </a:br>
            <a:r>
              <a:rPr lang="en-US" smtClean="0"/>
              <a:t>      </a:t>
            </a:r>
            <a:r>
              <a:rPr lang="it-IT" smtClean="0"/>
              <a:t>Caela de gloria Dei narrant;</a:t>
            </a:r>
            <a:endParaRPr lang="en-US" smtClean="0"/>
          </a:p>
          <a:p>
            <a:pPr>
              <a:buNone/>
            </a:pPr>
            <a:r>
              <a:rPr lang="en-US" smtClean="0"/>
              <a:t>Et firmamentum opera manuum Eius proclamat.</a:t>
            </a:r>
          </a:p>
          <a:p>
            <a:pPr>
              <a:buNone/>
            </a:pPr>
            <a:r>
              <a:rPr lang="en-US" smtClean="0"/>
              <a:t>Dies post diem effundit verba </a:t>
            </a:r>
            <a:r>
              <a:rPr lang="en-US"/>
              <a:t>.</a:t>
            </a:r>
            <a:endParaRPr lang="en-US" smtClean="0"/>
          </a:p>
          <a:p>
            <a:pPr>
              <a:buNone/>
            </a:pPr>
            <a:r>
              <a:rPr lang="en-US" smtClean="0"/>
              <a:t>Et nox post noctem monstrat scientiam.</a:t>
            </a:r>
          </a:p>
          <a:p>
            <a:pPr>
              <a:buNone/>
            </a:pPr>
            <a:r>
              <a:rPr lang="it-IT" smtClean="0"/>
              <a:t>Nec est oratio nec verba;</a:t>
            </a:r>
            <a:endParaRPr lang="en-US" smtClean="0"/>
          </a:p>
          <a:p>
            <a:pPr>
              <a:buNone/>
            </a:pPr>
            <a:r>
              <a:rPr lang="en-US" smtClean="0"/>
              <a:t>Eorum vox non auditur.</a:t>
            </a:r>
          </a:p>
          <a:p>
            <a:pPr>
              <a:buFontTx/>
              <a:buNone/>
            </a:pPr>
            <a:endParaRPr lang="en-US" sz="2400" smtClean="0">
              <a:solidFill>
                <a:srgbClr val="990033"/>
              </a:solidFill>
            </a:endParaRPr>
          </a:p>
        </p:txBody>
      </p:sp>
      <p:pic>
        <p:nvPicPr>
          <p:cNvPr id="7" name="Picture 6" descr="C:\Users\Customer\Desktop\My Pictures\CherylBaugh's\scan0022.jpg"/>
          <p:cNvPicPr/>
          <p:nvPr/>
        </p:nvPicPr>
        <p:blipFill>
          <a:blip r:embed="rId3" cstate="print"/>
          <a:srcRect/>
          <a:stretch>
            <a:fillRect/>
          </a:stretch>
        </p:blipFill>
        <p:spPr bwMode="auto">
          <a:xfrm>
            <a:off x="5181600" y="4724400"/>
            <a:ext cx="2030400" cy="1276350"/>
          </a:xfrm>
          <a:prstGeom prst="rect">
            <a:avLst/>
          </a:prstGeom>
          <a:noFill/>
          <a:ln w="9525">
            <a:noFill/>
            <a:miter lim="800000"/>
            <a:headEnd/>
            <a:tailEnd/>
          </a:ln>
        </p:spPr>
      </p:pic>
      <p:sp>
        <p:nvSpPr>
          <p:cNvPr id="5" name="Title 4"/>
          <p:cNvSpPr>
            <a:spLocks noGrp="1"/>
          </p:cNvSpPr>
          <p:nvPr>
            <p:ph type="title"/>
          </p:nvPr>
        </p:nvSpPr>
        <p:spPr/>
        <p:txBody>
          <a:bodyPr/>
          <a:lstStyle/>
          <a:p>
            <a:r>
              <a:rPr lang="en-US" smtClean="0"/>
              <a:t>Psalmus Undeviginti</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609600" y="1676400"/>
            <a:ext cx="7772400" cy="4191000"/>
          </a:xfrm>
          <a:effectLst/>
        </p:spPr>
        <p:txBody>
          <a:bodyPr/>
          <a:lstStyle/>
          <a:p>
            <a:r>
              <a:rPr lang="en-US" sz="2400" smtClean="0"/>
              <a:t>        Dum iter faciebant, Iesus in quendam vicum venit; et femina nomine Martha excepit Eum  in suam domum.  Et huic erat soror nomine Maria, quae, sedens ad pedes Domini, verbum Eius auscultabat.  </a:t>
            </a:r>
            <a:r>
              <a:rPr lang="it-IT" sz="2400" smtClean="0"/>
              <a:t>Martha autem ab omni suo labore turbabatur; et ad Eum venit, et dixit,  "Domine, nonne est tibi cura quod soror mea reliquit me solam laborantem? </a:t>
            </a:r>
            <a:r>
              <a:rPr lang="en-US" sz="2400"/>
              <a:t>Dic ergo illi ut me adiuvet." </a:t>
            </a:r>
            <a:r>
              <a:rPr lang="it-IT" sz="2400" smtClean="0"/>
              <a:t> </a:t>
            </a:r>
            <a:r>
              <a:rPr lang="en-US" sz="2400"/>
              <a:t>Et respondens dixit illi Dominus, "Martha, Martha, sollicita es, et turbaris ergo de multis, sed pauca sunt necessaria; vere, unum solum est necessarium. Maria optimam partem delegit, quae non capietur ab eā."</a:t>
            </a:r>
          </a:p>
          <a:p>
            <a:pPr>
              <a:buFontTx/>
              <a:buNone/>
            </a:pPr>
            <a:endParaRPr lang="en-US" sz="2400" smtClean="0"/>
          </a:p>
          <a:p>
            <a:pPr>
              <a:buFontTx/>
              <a:buNone/>
            </a:pPr>
            <a:endParaRPr lang="en-US" u="sng" smtClean="0"/>
          </a:p>
          <a:p>
            <a:pPr>
              <a:buFontTx/>
              <a:buNone/>
            </a:pPr>
            <a:endParaRPr lang="en-US" u="sng" smtClean="0"/>
          </a:p>
          <a:p>
            <a:pPr>
              <a:buFontTx/>
              <a:buNone/>
            </a:pPr>
            <a:r>
              <a:rPr lang="en-US" smtClean="0"/>
              <a:t>    </a:t>
            </a:r>
          </a:p>
        </p:txBody>
      </p:sp>
      <p:sp>
        <p:nvSpPr>
          <p:cNvPr id="4" name="Title 3"/>
          <p:cNvSpPr>
            <a:spLocks noGrp="1"/>
          </p:cNvSpPr>
          <p:nvPr>
            <p:ph type="title"/>
          </p:nvPr>
        </p:nvSpPr>
        <p:spPr/>
        <p:txBody>
          <a:bodyPr/>
          <a:lstStyle/>
          <a:p>
            <a:r>
              <a:rPr lang="en-US" smtClean="0"/>
              <a:t>Mary and Martha</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762000" y="1828800"/>
            <a:ext cx="7772400" cy="3352800"/>
          </a:xfrm>
          <a:effectLst/>
        </p:spPr>
        <p:txBody>
          <a:bodyPr/>
          <a:lstStyle/>
          <a:p>
            <a:pPr>
              <a:buFontTx/>
              <a:buNone/>
            </a:pPr>
            <a:r>
              <a:rPr lang="en-US" sz="2400" smtClean="0"/>
              <a:t>    </a:t>
            </a:r>
          </a:p>
          <a:p>
            <a:pPr>
              <a:buFontTx/>
              <a:buNone/>
            </a:pPr>
            <a:r>
              <a:rPr lang="en-US" sz="2400" smtClean="0"/>
              <a:t>           Define gnosticism.</a:t>
            </a:r>
          </a:p>
          <a:p>
            <a:pPr>
              <a:buFontTx/>
              <a:buNone/>
            </a:pPr>
            <a:endParaRPr lang="en-US" sz="2400" smtClean="0"/>
          </a:p>
          <a:p>
            <a:pPr>
              <a:buFontTx/>
              <a:buNone/>
            </a:pPr>
            <a:r>
              <a:rPr lang="en-US" sz="2400" smtClean="0"/>
              <a:t>           Explain the consequences of gnosticism.</a:t>
            </a:r>
          </a:p>
          <a:p>
            <a:pPr>
              <a:buFontTx/>
              <a:buNone/>
            </a:pPr>
            <a:r>
              <a:rPr lang="en-US" sz="2400" smtClean="0"/>
              <a:t>             </a:t>
            </a:r>
          </a:p>
          <a:p>
            <a:pPr>
              <a:buFontTx/>
              <a:buNone/>
            </a:pPr>
            <a:r>
              <a:rPr lang="en-US" sz="2400" smtClean="0"/>
              <a:t>            Give examples.</a:t>
            </a:r>
            <a:endParaRPr lang="en-US" sz="2800" smtClean="0"/>
          </a:p>
          <a:p>
            <a:pPr>
              <a:buFontTx/>
              <a:buNone/>
            </a:pPr>
            <a:endParaRPr lang="en-US" sz="2800" smtClean="0"/>
          </a:p>
          <a:p>
            <a:pPr>
              <a:buFontTx/>
              <a:buNone/>
            </a:pPr>
            <a:endParaRPr lang="en-US" sz="2800" smtClean="0">
              <a:solidFill>
                <a:srgbClr val="990033"/>
              </a:solidFill>
            </a:endParaRPr>
          </a:p>
          <a:p>
            <a:pPr>
              <a:buFontTx/>
              <a:buNone/>
            </a:pPr>
            <a:endParaRPr lang="en-US" sz="2800" smtClean="0"/>
          </a:p>
        </p:txBody>
      </p:sp>
      <p:sp>
        <p:nvSpPr>
          <p:cNvPr id="9" name="Explosion 2 8"/>
          <p:cNvSpPr/>
          <p:nvPr/>
        </p:nvSpPr>
        <p:spPr bwMode="auto">
          <a:xfrm>
            <a:off x="990600" y="2438400"/>
            <a:ext cx="685800" cy="3810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Explosion 2 9"/>
          <p:cNvSpPr/>
          <p:nvPr/>
        </p:nvSpPr>
        <p:spPr bwMode="auto">
          <a:xfrm>
            <a:off x="914400" y="3200400"/>
            <a:ext cx="685800" cy="3810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Explosion 2 10"/>
          <p:cNvSpPr/>
          <p:nvPr/>
        </p:nvSpPr>
        <p:spPr bwMode="auto">
          <a:xfrm>
            <a:off x="914400" y="4191000"/>
            <a:ext cx="685800" cy="3810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Title 7"/>
          <p:cNvSpPr>
            <a:spLocks noGrp="1"/>
          </p:cNvSpPr>
          <p:nvPr>
            <p:ph type="title"/>
          </p:nvPr>
        </p:nvSpPr>
        <p:spPr/>
        <p:txBody>
          <a:bodyPr/>
          <a:lstStyle/>
          <a:p>
            <a:r>
              <a:rPr lang="en-US" smtClean="0"/>
              <a:t>Gnosticism</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truthnet.org/Christianity/cults/davincicode/davincignostics.jpg"/>
          <p:cNvPicPr>
            <a:picLocks noGrp="1"/>
          </p:cNvPicPr>
          <p:nvPr>
            <p:ph idx="1"/>
          </p:nvPr>
        </p:nvPicPr>
        <p:blipFill>
          <a:blip r:embed="rId3" cstate="print"/>
          <a:srcRect/>
          <a:stretch>
            <a:fillRect/>
          </a:stretch>
        </p:blipFill>
        <p:spPr bwMode="auto">
          <a:xfrm>
            <a:off x="1981200" y="2514600"/>
            <a:ext cx="4267200" cy="2819400"/>
          </a:xfrm>
          <a:prstGeom prst="rect">
            <a:avLst/>
          </a:prstGeom>
          <a:noFill/>
          <a:ln w="9525">
            <a:noFill/>
            <a:miter lim="800000"/>
            <a:headEnd/>
            <a:tailEnd/>
          </a:ln>
        </p:spPr>
      </p:pic>
      <p:sp>
        <p:nvSpPr>
          <p:cNvPr id="5" name="Title 4"/>
          <p:cNvSpPr>
            <a:spLocks noGrp="1"/>
          </p:cNvSpPr>
          <p:nvPr>
            <p:ph type="title"/>
          </p:nvPr>
        </p:nvSpPr>
        <p:spPr/>
        <p:txBody>
          <a:bodyPr/>
          <a:lstStyle/>
          <a:p>
            <a:r>
              <a:rPr lang="en-US" smtClean="0"/>
              <a:t>Ancient Gnostics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Contents</a:t>
            </a:r>
            <a:endParaRPr lang="en-US"/>
          </a:p>
        </p:txBody>
      </p:sp>
      <p:sp>
        <p:nvSpPr>
          <p:cNvPr id="3" name="Content Placeholder 2"/>
          <p:cNvSpPr>
            <a:spLocks noGrp="1"/>
          </p:cNvSpPr>
          <p:nvPr>
            <p:ph idx="1"/>
          </p:nvPr>
        </p:nvSpPr>
        <p:spPr/>
        <p:txBody>
          <a:bodyPr/>
          <a:lstStyle/>
          <a:p>
            <a:pPr>
              <a:buNone/>
            </a:pPr>
            <a:endParaRPr lang="en-US" smtClean="0"/>
          </a:p>
          <a:p>
            <a:pPr>
              <a:buNone/>
            </a:pPr>
            <a:endParaRPr lang="en-US" smtClean="0"/>
          </a:p>
          <a:p>
            <a:pPr algn="ctr">
              <a:buNone/>
            </a:pPr>
            <a:r>
              <a:rPr lang="en-US" smtClean="0"/>
              <a:t>  Indirect Questions </a:t>
            </a:r>
            <a:br>
              <a:rPr lang="en-US" smtClean="0"/>
            </a:br>
            <a:r>
              <a:rPr lang="en-US" smtClean="0"/>
              <a:t>Perfect and Pluperfect Subjunctives </a:t>
            </a:r>
          </a:p>
          <a:p>
            <a:pPr algn="ctr">
              <a:buNone/>
            </a:pPr>
            <a:r>
              <a:rPr lang="en-US" smtClean="0"/>
              <a:t>Psalmus Undeviginti </a:t>
            </a:r>
          </a:p>
          <a:p>
            <a:pPr algn="ctr">
              <a:buNone/>
            </a:pPr>
            <a:r>
              <a:rPr lang="en-US" smtClean="0"/>
              <a:t>Gnosticism</a:t>
            </a:r>
            <a:br>
              <a:rPr lang="en-US" smtClean="0"/>
            </a:br>
            <a:r>
              <a:rPr lang="en-US" smtClean="0"/>
              <a:t>Togae, Mary and Martha</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ffectLst/>
        </p:spPr>
        <p:txBody>
          <a:bodyPr/>
          <a:lstStyle/>
          <a:p>
            <a:pPr>
              <a:buNone/>
            </a:pPr>
            <a:endParaRPr lang="en-US" sz="2000" smtClean="0"/>
          </a:p>
          <a:p>
            <a:pPr>
              <a:buNone/>
            </a:pPr>
            <a:endParaRPr lang="en-US" sz="2000" smtClean="0"/>
          </a:p>
          <a:p>
            <a:pPr>
              <a:buNone/>
            </a:pPr>
            <a:r>
              <a:rPr lang="en-US" sz="2400" smtClean="0"/>
              <a:t>Can you make one?</a:t>
            </a:r>
            <a:endParaRPr lang="en-US" sz="2400"/>
          </a:p>
        </p:txBody>
      </p:sp>
      <p:pic>
        <p:nvPicPr>
          <p:cNvPr id="4" name="il_fi" descr="http://www.novaroma.org/vici/images/thumb/180px-Toga_shape_hypothesis2.jpg"/>
          <p:cNvPicPr/>
          <p:nvPr/>
        </p:nvPicPr>
        <p:blipFill>
          <a:blip r:embed="rId3" cstate="print"/>
          <a:srcRect/>
          <a:stretch>
            <a:fillRect/>
          </a:stretch>
        </p:blipFill>
        <p:spPr bwMode="auto">
          <a:xfrm>
            <a:off x="1371600" y="3276600"/>
            <a:ext cx="1714500" cy="1285875"/>
          </a:xfrm>
          <a:prstGeom prst="rect">
            <a:avLst/>
          </a:prstGeom>
          <a:noFill/>
          <a:ln w="9525">
            <a:noFill/>
            <a:miter lim="800000"/>
            <a:headEnd/>
            <a:tailEnd/>
          </a:ln>
        </p:spPr>
      </p:pic>
      <p:pic>
        <p:nvPicPr>
          <p:cNvPr id="5" name="il_fi" descr="http://images.buycostumes.com/mgen/merchandiser/6843.jpg"/>
          <p:cNvPicPr/>
          <p:nvPr/>
        </p:nvPicPr>
        <p:blipFill>
          <a:blip r:embed="rId4" cstate="print"/>
          <a:srcRect/>
          <a:stretch>
            <a:fillRect/>
          </a:stretch>
        </p:blipFill>
        <p:spPr bwMode="auto">
          <a:xfrm>
            <a:off x="4876800" y="3048000"/>
            <a:ext cx="2867025" cy="3095625"/>
          </a:xfrm>
          <a:prstGeom prst="rect">
            <a:avLst/>
          </a:prstGeom>
          <a:noFill/>
          <a:ln w="9525">
            <a:noFill/>
            <a:miter lim="800000"/>
            <a:headEnd/>
            <a:tailEnd/>
          </a:ln>
        </p:spPr>
      </p:pic>
      <p:sp>
        <p:nvSpPr>
          <p:cNvPr id="6" name="Title 5"/>
          <p:cNvSpPr>
            <a:spLocks noGrp="1"/>
          </p:cNvSpPr>
          <p:nvPr>
            <p:ph type="title"/>
          </p:nvPr>
        </p:nvSpPr>
        <p:spPr/>
        <p:txBody>
          <a:bodyPr/>
          <a:lstStyle/>
          <a:p>
            <a:r>
              <a:rPr lang="en-US" smtClean="0"/>
              <a:t>The Toga</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idx="1"/>
          </p:nvPr>
        </p:nvSpPr>
        <p:spPr>
          <a:xfrm>
            <a:off x="1143000" y="1828800"/>
            <a:ext cx="7467600" cy="3886200"/>
          </a:xfrm>
          <a:effectLst/>
        </p:spPr>
        <p:txBody>
          <a:bodyPr/>
          <a:lstStyle/>
          <a:p>
            <a:pPr>
              <a:buNone/>
            </a:pPr>
            <a:r>
              <a:rPr lang="en-US" sz="2000" b="1" smtClean="0"/>
              <a:t>                              </a:t>
            </a:r>
            <a:r>
              <a:rPr lang="en-US" sz="2400" b="1" smtClean="0"/>
              <a:t>Villa in Bethania</a:t>
            </a:r>
          </a:p>
          <a:p>
            <a:pPr>
              <a:buNone/>
            </a:pPr>
            <a:r>
              <a:rPr lang="en-US" sz="2000" smtClean="0"/>
              <a:t>              </a:t>
            </a:r>
            <a:r>
              <a:rPr lang="en-US" sz="2400"/>
              <a:t>Bethania et Ierusalem in adversis lateribus de Monte Olivarum aedificati erant. Marmoreae regiae Ierusalem </a:t>
            </a:r>
            <a:r>
              <a:rPr lang="en-US" sz="2400" smtClean="0"/>
              <a:t>erant</a:t>
            </a:r>
            <a:r>
              <a:rPr lang="en-US" sz="2400"/>
              <a:t>. Eius templum et aureum tectum erant lucens lux in colle. In occidentali latere oppidi locabatur</a:t>
            </a:r>
            <a:r>
              <a:rPr lang="en-US" sz="2400" smtClean="0"/>
              <a:t>. </a:t>
            </a:r>
            <a:r>
              <a:rPr lang="en-US" sz="2400"/>
              <a:t>Bethania </a:t>
            </a:r>
            <a:r>
              <a:rPr lang="en-US" sz="2400" smtClean="0"/>
              <a:t>gravis </a:t>
            </a:r>
            <a:r>
              <a:rPr lang="en-US" sz="2400"/>
              <a:t>non erat. Inter colles per viam quae ad Iericho ducebat </a:t>
            </a:r>
            <a:r>
              <a:rPr lang="en-US" sz="2400" smtClean="0"/>
              <a:t/>
            </a:r>
            <a:br>
              <a:rPr lang="en-US" sz="2400" smtClean="0"/>
            </a:br>
            <a:r>
              <a:rPr lang="en-US" sz="2400" smtClean="0"/>
              <a:t>concelabatur</a:t>
            </a:r>
            <a:r>
              <a:rPr lang="en-US" sz="2400"/>
              <a:t>. </a:t>
            </a:r>
            <a:endParaRPr lang="en-US" sz="2400" smtClean="0"/>
          </a:p>
        </p:txBody>
      </p:sp>
      <p:pic>
        <p:nvPicPr>
          <p:cNvPr id="8195" name="Picture 3" descr="http://www.aussiewines.com.au/wineries/Bethany1.jpg"/>
          <p:cNvPicPr>
            <a:picLocks noChangeAspect="1" noChangeArrowheads="1"/>
          </p:cNvPicPr>
          <p:nvPr/>
        </p:nvPicPr>
        <p:blipFill>
          <a:blip r:embed="rId3" cstate="print"/>
          <a:srcRect/>
          <a:stretch>
            <a:fillRect/>
          </a:stretch>
        </p:blipFill>
        <p:spPr bwMode="auto">
          <a:xfrm>
            <a:off x="4953000" y="4191000"/>
            <a:ext cx="4438650" cy="1990725"/>
          </a:xfrm>
          <a:prstGeom prst="rect">
            <a:avLst/>
          </a:prstGeom>
          <a:noFill/>
        </p:spPr>
      </p:pic>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762000" y="1676400"/>
            <a:ext cx="7772400" cy="1676400"/>
          </a:xfrm>
          <a:effectLst/>
        </p:spPr>
        <p:txBody>
          <a:bodyPr/>
          <a:lstStyle/>
          <a:p>
            <a:pPr marL="0" indent="0">
              <a:buNone/>
            </a:pPr>
            <a:r>
              <a:rPr lang="en-US" sz="2400"/>
              <a:t>Ut ad Bethaniam a Ierusalem iter faciat, homo discedet ab Orientali Port</a:t>
            </a:r>
            <a:r>
              <a:rPr lang="en-US" sz="2000"/>
              <a:t>ā</a:t>
            </a:r>
            <a:r>
              <a:rPr lang="en-US" sz="2400"/>
              <a:t>, et tunc iter faciet per Vallem Iosaphat et transibit Rivulum Cedron et Montem Olivarum et Hortum Gethsemane. Tunc pulcher conspectus urbis spectari poterat.</a:t>
            </a:r>
          </a:p>
          <a:p>
            <a:pPr>
              <a:buFontTx/>
              <a:buNone/>
            </a:pPr>
            <a:endParaRPr lang="en-US" sz="2000" smtClean="0"/>
          </a:p>
          <a:p>
            <a:pPr>
              <a:buFontTx/>
              <a:buNone/>
            </a:pPr>
            <a:endParaRPr lang="en-US" smtClean="0"/>
          </a:p>
        </p:txBody>
      </p:sp>
      <p:pic>
        <p:nvPicPr>
          <p:cNvPr id="7170" name="Picture 2" descr="C:\Users\Customer\Desktop\My Pictures\CherylBaugh's\scan0028.jpg"/>
          <p:cNvPicPr>
            <a:picLocks noChangeAspect="1" noChangeArrowheads="1"/>
          </p:cNvPicPr>
          <p:nvPr/>
        </p:nvPicPr>
        <p:blipFill>
          <a:blip r:embed="rId3" cstate="print"/>
          <a:srcRect/>
          <a:stretch>
            <a:fillRect/>
          </a:stretch>
        </p:blipFill>
        <p:spPr bwMode="auto">
          <a:xfrm>
            <a:off x="2438400" y="3962400"/>
            <a:ext cx="3846512" cy="2102470"/>
          </a:xfrm>
          <a:prstGeom prst="rect">
            <a:avLst/>
          </a:prstGeom>
          <a:noFill/>
        </p:spPr>
      </p:pic>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762000" y="1371600"/>
            <a:ext cx="7772400" cy="5334000"/>
          </a:xfrm>
          <a:effectLst/>
        </p:spPr>
        <p:txBody>
          <a:bodyPr/>
          <a:lstStyle/>
          <a:p>
            <a:pPr marL="0" indent="0">
              <a:buNone/>
            </a:pPr>
            <a:r>
              <a:rPr lang="it-IT" smtClean="0"/>
              <a:t>          </a:t>
            </a:r>
            <a:r>
              <a:rPr lang="en-US" sz="2400" smtClean="0"/>
              <a:t>Ubi </a:t>
            </a:r>
            <a:r>
              <a:rPr lang="en-US" sz="2400"/>
              <a:t>globus a Capharnao ad Bethaniam appropinquavit, Martha et Maria et Lazarus ad ianuam exspectabant ut eos exciperent. Mariae et Marthae oculi gaudio luxerunt quoniam erant tam laetae.  Lazarus etiam eos studiose </a:t>
            </a:r>
            <a:r>
              <a:rPr lang="en-US" sz="2400" smtClean="0"/>
              <a:t>excepit.</a:t>
            </a:r>
            <a:br>
              <a:rPr lang="en-US" sz="2400" smtClean="0"/>
            </a:br>
            <a:r>
              <a:rPr lang="en-US" sz="2400" smtClean="0"/>
              <a:t>    Duae </a:t>
            </a:r>
            <a:r>
              <a:rPr lang="en-US" sz="2400"/>
              <a:t>sorores et unus frater habuerunt satis pecuniae et multos amicos inter Iudaeos divites in Ierusalem. Nonnulli amici erant familiae Nicodemus </a:t>
            </a:r>
            <a:r>
              <a:rPr lang="en-US" sz="2400" smtClean="0"/>
              <a:t>et </a:t>
            </a:r>
            <a:r>
              <a:rPr lang="en-US" sz="2400"/>
              <a:t>Ioseph Arimatheae. </a:t>
            </a:r>
            <a:r>
              <a:rPr lang="en-US" sz="2400" smtClean="0"/>
              <a:t/>
            </a:r>
            <a:br>
              <a:rPr lang="en-US" sz="2400" smtClean="0"/>
            </a:br>
            <a:r>
              <a:rPr lang="en-US" sz="2400" smtClean="0"/>
              <a:t>     Nuper </a:t>
            </a:r>
            <a:r>
              <a:rPr lang="en-US" sz="2400"/>
              <a:t>Ioseph, etiam membrum Sanhedrin, ad Ierusalem moverat. Ioseph secretus discipulus erat similis </a:t>
            </a:r>
            <a:r>
              <a:rPr lang="en-US" sz="2400" smtClean="0"/>
              <a:t>Nicodemus.</a:t>
            </a:r>
            <a:endParaRPr lang="en-US" sz="2400"/>
          </a:p>
          <a:p>
            <a:pPr>
              <a:buNone/>
            </a:pPr>
            <a:r>
              <a:rPr lang="en-US" sz="2000" smtClean="0"/>
              <a:t>    </a:t>
            </a:r>
            <a:r>
              <a:rPr lang="en-US" sz="2400"/>
              <a:t>“Salvete!” Lazarus clamavit. “Venite in nostram villam. Beati sumus quoniam vos videmus.  Sedete et requiescite post vestrum longum iter.”</a:t>
            </a:r>
          </a:p>
          <a:p>
            <a:pPr>
              <a:buFontTx/>
              <a:buNone/>
            </a:pPr>
            <a:endParaRPr lang="en-US" sz="2000" smtClean="0"/>
          </a:p>
        </p:txBody>
      </p:sp>
      <p:sp>
        <p:nvSpPr>
          <p:cNvPr id="3" name="TextBox 2"/>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685800" y="1143000"/>
            <a:ext cx="7772400" cy="5410200"/>
          </a:xfrm>
          <a:effectLst/>
        </p:spPr>
        <p:txBody>
          <a:bodyPr/>
          <a:lstStyle/>
          <a:p>
            <a:pPr marL="0" indent="0">
              <a:buNone/>
            </a:pPr>
            <a:r>
              <a:rPr lang="en-US" sz="2400" smtClean="0"/>
              <a:t>   Chuza </a:t>
            </a:r>
            <a:r>
              <a:rPr lang="en-US" sz="2400"/>
              <a:t>et sua familia discesserunt ut villam Nicodemus </a:t>
            </a:r>
            <a:r>
              <a:rPr lang="en-US" sz="2400" smtClean="0"/>
              <a:t>in </a:t>
            </a:r>
            <a:r>
              <a:rPr lang="en-US" sz="2400"/>
              <a:t>Ierusalem visitarent. Eodem tempore Fidelius rediit, postquam milites suos movere adiuverat.</a:t>
            </a:r>
          </a:p>
          <a:p>
            <a:pPr marL="0" indent="0">
              <a:buNone/>
            </a:pPr>
            <a:r>
              <a:rPr lang="en-US" sz="2400" smtClean="0"/>
              <a:t>   Duae </a:t>
            </a:r>
            <a:r>
              <a:rPr lang="en-US" sz="2400"/>
              <a:t>familiae dicere inceperunt, et colloquium de Iesu primum erat. Didicerunt omnes suas vitas esse intertextas cum Iesu et ministratione. Omnis de </a:t>
            </a:r>
            <a:r>
              <a:rPr lang="en-US" sz="2400" smtClean="0"/>
              <a:t>su</a:t>
            </a:r>
            <a:r>
              <a:rPr lang="en-US" sz="2000"/>
              <a:t>ā</a:t>
            </a:r>
            <a:r>
              <a:rPr lang="en-US" sz="2400" smtClean="0"/>
              <a:t> </a:t>
            </a:r>
            <a:r>
              <a:rPr lang="en-US" sz="2400"/>
              <a:t>congressione cum Iesu narravit. Fidelius eis omnia quae suus pater materque ei de Iesu narraverant narrabat. Fideli servus de Iesu sanante eum narravit. Aquila de Iesu sanante Chuzae filium narravit. Familia omnia quae de Iesu </a:t>
            </a:r>
            <a:r>
              <a:rPr lang="en-US" sz="2400" smtClean="0"/>
              <a:t>comprehendit </a:t>
            </a:r>
            <a:r>
              <a:rPr lang="en-US" sz="2400"/>
              <a:t>narravit</a:t>
            </a:r>
            <a:r>
              <a:rPr lang="en-US" sz="2400" smtClean="0"/>
              <a:t>.</a:t>
            </a:r>
            <a:br>
              <a:rPr lang="en-US" sz="2400" smtClean="0"/>
            </a:br>
            <a:r>
              <a:rPr lang="en-US" sz="2400" smtClean="0"/>
              <a:t>     Lazarus </a:t>
            </a:r>
            <a:r>
              <a:rPr lang="en-US" sz="2400"/>
              <a:t>et Martha et Maria cum Ioanne Baptist</a:t>
            </a:r>
            <a:r>
              <a:rPr lang="en-US" sz="2000"/>
              <a:t>ā</a:t>
            </a:r>
            <a:r>
              <a:rPr lang="en-US" sz="2400"/>
              <a:t> fuerant amici. Ioannes erat primus qui eis de Messia veniente narraverat. </a:t>
            </a:r>
          </a:p>
        </p:txBody>
      </p:sp>
      <p:sp>
        <p:nvSpPr>
          <p:cNvPr id="3" name="TextBox 2"/>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85800" y="1295400"/>
            <a:ext cx="7772400" cy="5105400"/>
          </a:xfrm>
          <a:effectLst/>
        </p:spPr>
        <p:txBody>
          <a:bodyPr/>
          <a:lstStyle/>
          <a:p>
            <a:pPr marL="0" indent="0">
              <a:buNone/>
            </a:pPr>
            <a:r>
              <a:rPr lang="it-IT" sz="2400" smtClean="0"/>
              <a:t>         </a:t>
            </a:r>
            <a:r>
              <a:rPr lang="en-US" sz="2400"/>
              <a:t>Iesus venerat ut eos videret ubi Ierusalem primum visitavit. Post illud tempus, cari amici cum Iesu erant.</a:t>
            </a:r>
          </a:p>
          <a:p>
            <a:pPr marL="0" indent="0">
              <a:buNone/>
            </a:pPr>
            <a:r>
              <a:rPr lang="en-US" sz="2400" smtClean="0"/>
              <a:t>     Tunc </a:t>
            </a:r>
            <a:r>
              <a:rPr lang="en-US" sz="2400"/>
              <a:t>Martha inquit, “Sentio vos esse defessissimos quoniam longissime iter fecistis. Vestra cubicula vobis monstrabimus</a:t>
            </a:r>
            <a:r>
              <a:rPr lang="en-US" sz="2400" smtClean="0"/>
              <a:t>.”</a:t>
            </a:r>
          </a:p>
          <a:p>
            <a:pPr marL="0" indent="0">
              <a:buNone/>
            </a:pPr>
            <a:r>
              <a:rPr lang="en-US" sz="2400" smtClean="0"/>
              <a:t>    “</a:t>
            </a:r>
            <a:r>
              <a:rPr lang="en-US" sz="2400"/>
              <a:t>Ita vero,” inquit Lazarus, “prim</a:t>
            </a:r>
            <a:r>
              <a:rPr lang="en-US" sz="2000"/>
              <a:t>ā</a:t>
            </a:r>
            <a:r>
              <a:rPr lang="en-US" sz="2400"/>
              <a:t> luce discedemus ut pro Feriis tabernam paremus. Tunc ubi confecerimus, domum vobis in Bethani</a:t>
            </a:r>
            <a:r>
              <a:rPr lang="en-US" sz="2000"/>
              <a:t>ā</a:t>
            </a:r>
            <a:r>
              <a:rPr lang="en-US" sz="2400"/>
              <a:t> invenire temptabimus. Postea, in Ierusalem iter faciemus ut Nicodemus et Ioseph videamus.”</a:t>
            </a:r>
          </a:p>
          <a:p>
            <a:pPr marL="0" indent="0">
              <a:buNone/>
            </a:pPr>
            <a:r>
              <a:rPr lang="en-US" sz="2400" smtClean="0"/>
              <a:t>   Postero </a:t>
            </a:r>
            <a:r>
              <a:rPr lang="en-US" sz="2400"/>
              <a:t>die omnes praeter Fidelium surrexerunt et ederunt ientaculum. In aream villae ambulaverunt ut tabernam aedificarent.</a:t>
            </a:r>
          </a:p>
          <a:p>
            <a:pPr marL="0" indent="0">
              <a:buNone/>
            </a:pPr>
            <a:endParaRPr lang="en-US" sz="2400"/>
          </a:p>
          <a:p>
            <a:pPr>
              <a:buNone/>
            </a:pPr>
            <a:r>
              <a:rPr lang="en-US" sz="2400" smtClean="0"/>
              <a:t>	</a:t>
            </a:r>
          </a:p>
          <a:p>
            <a:pPr>
              <a:buFontTx/>
              <a:buNone/>
            </a:pPr>
            <a:endParaRPr lang="en-US" smtClean="0"/>
          </a:p>
        </p:txBody>
      </p:sp>
      <p:sp>
        <p:nvSpPr>
          <p:cNvPr id="3" name="TextBox 2"/>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124200" y="1371600"/>
            <a:ext cx="5334000" cy="5029200"/>
          </a:xfrm>
          <a:effectLst/>
        </p:spPr>
        <p:txBody>
          <a:bodyPr/>
          <a:lstStyle/>
          <a:p>
            <a:pPr marL="0" indent="0">
              <a:buNone/>
            </a:pPr>
            <a:r>
              <a:rPr lang="en-US" sz="2400" smtClean="0"/>
              <a:t>    </a:t>
            </a:r>
            <a:r>
              <a:rPr lang="en-US" sz="2400"/>
              <a:t>Respondit Martha, “Feminae puellaeque omnia etiam faciunt, sed nisi dormire volunt ibi non dormiunt.”</a:t>
            </a:r>
          </a:p>
          <a:p>
            <a:pPr marL="0" indent="0">
              <a:buNone/>
            </a:pPr>
            <a:r>
              <a:rPr lang="en-US" sz="2400" smtClean="0"/>
              <a:t>   “</a:t>
            </a:r>
            <a:r>
              <a:rPr lang="en-US" sz="2400"/>
              <a:t>Tabernae ex ramis arborum viridium faciuntur,” inquit Lazarus. “Viri puerique ramos de arboribus secabunt, et feminae puellaeque eos ornabunt. Sub viridibus tabernis sedebimus et septem dies ibi iucundos agemus</a:t>
            </a:r>
            <a:r>
              <a:rPr lang="en-US" sz="2400" smtClean="0"/>
              <a:t>.”</a:t>
            </a:r>
            <a:br>
              <a:rPr lang="en-US" sz="2400" smtClean="0"/>
            </a:br>
            <a:r>
              <a:rPr lang="en-US" sz="2400" smtClean="0"/>
              <a:t>   </a:t>
            </a:r>
            <a:r>
              <a:rPr lang="en-US" sz="2400"/>
              <a:t>“Qu</a:t>
            </a:r>
            <a:r>
              <a:rPr lang="en-US" sz="2000"/>
              <a:t>ā</a:t>
            </a:r>
            <a:r>
              <a:rPr lang="en-US" sz="2400"/>
              <a:t> re sunt Feriae Tabernaculorum?” rogavit Titus.</a:t>
            </a:r>
          </a:p>
          <a:p>
            <a:pPr marL="0" indent="0">
              <a:buNone/>
            </a:pPr>
            <a:endParaRPr lang="en-US" sz="2000" smtClean="0"/>
          </a:p>
          <a:p>
            <a:pPr>
              <a:buFontTx/>
              <a:buNone/>
            </a:pPr>
            <a:endParaRPr lang="en-US" smtClean="0"/>
          </a:p>
        </p:txBody>
      </p:sp>
      <p:pic>
        <p:nvPicPr>
          <p:cNvPr id="4" name="il_fi" descr="http://t1.gstatic.com/images?q=tbn:gxzNot7nNWmkMM:http://stanthonyofpavoda.com/christ_in_the_house_of_martha_and_mary.jpg&amp;t=1"/>
          <p:cNvPicPr/>
          <p:nvPr/>
        </p:nvPicPr>
        <p:blipFill>
          <a:blip r:embed="rId3" cstate="print"/>
          <a:srcRect/>
          <a:stretch>
            <a:fillRect/>
          </a:stretch>
        </p:blipFill>
        <p:spPr bwMode="auto">
          <a:xfrm>
            <a:off x="762000" y="3276600"/>
            <a:ext cx="2009775" cy="2266950"/>
          </a:xfrm>
          <a:prstGeom prst="rect">
            <a:avLst/>
          </a:prstGeom>
          <a:noFill/>
          <a:ln w="9525">
            <a:noFill/>
            <a:miter lim="800000"/>
            <a:headEnd/>
            <a:tailEnd/>
          </a:ln>
        </p:spPr>
      </p:pic>
      <p:sp>
        <p:nvSpPr>
          <p:cNvPr id="5" name="TextBox 4"/>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7772400" cy="5486400"/>
          </a:xfrm>
          <a:effectLst/>
        </p:spPr>
        <p:txBody>
          <a:bodyPr/>
          <a:lstStyle/>
          <a:p>
            <a:pPr marL="0" indent="0">
              <a:buNone/>
            </a:pPr>
            <a:r>
              <a:rPr lang="en-US" sz="2400" smtClean="0"/>
              <a:t>    “</a:t>
            </a:r>
            <a:r>
              <a:rPr lang="en-US" sz="2400"/>
              <a:t>Est modus in quo quadraginta annos ubi Israel in desert</a:t>
            </a:r>
            <a:r>
              <a:rPr lang="en-US" sz="2000"/>
              <a:t>ā</a:t>
            </a:r>
            <a:r>
              <a:rPr lang="en-US" sz="2400"/>
              <a:t> erravit memori</a:t>
            </a:r>
            <a:r>
              <a:rPr lang="en-US" sz="2000"/>
              <a:t>ā</a:t>
            </a:r>
            <a:r>
              <a:rPr lang="en-US" sz="2400"/>
              <a:t> tenere possumus,” respondit Maria</a:t>
            </a:r>
          </a:p>
          <a:p>
            <a:pPr marL="0" indent="0">
              <a:buNone/>
            </a:pPr>
            <a:r>
              <a:rPr lang="en-US" sz="2400" smtClean="0"/>
              <a:t>    “</a:t>
            </a:r>
            <a:r>
              <a:rPr lang="en-US" sz="2400"/>
              <a:t>De Sanctis Diebus Iudaeorum et </a:t>
            </a:r>
            <a:r>
              <a:rPr lang="en-US" sz="2400" smtClean="0"/>
              <a:t>Feriis </a:t>
            </a:r>
            <a:r>
              <a:rPr lang="en-US" sz="2400"/>
              <a:t>eorum discere amamus,” inquit Priscilla. “Omnes dies magno cum gaudio esse videntur.”</a:t>
            </a:r>
          </a:p>
          <a:p>
            <a:pPr marL="0" indent="0">
              <a:buNone/>
            </a:pPr>
            <a:r>
              <a:rPr lang="en-US" sz="2400" smtClean="0"/>
              <a:t>    Quoniam </a:t>
            </a:r>
            <a:r>
              <a:rPr lang="en-US" sz="2400"/>
              <a:t>omnes laborabant, firmam et pulchram tabernam mox aedificabant. Itaque, post parvam cenam in tabern</a:t>
            </a:r>
            <a:r>
              <a:rPr lang="en-US" sz="2000"/>
              <a:t>ā</a:t>
            </a:r>
            <a:r>
              <a:rPr lang="en-US" sz="2400"/>
              <a:t>, omnes praeter Mariam et Martham discesserunt ut domum Fideli familiae invenirent — fortasse in Bethani</a:t>
            </a:r>
            <a:r>
              <a:rPr lang="en-US" sz="2000"/>
              <a:t>ā</a:t>
            </a:r>
            <a:r>
              <a:rPr lang="en-US" sz="2400"/>
              <a:t> vel in Ierusalem. Tunc Nicodemus et Ioseph </a:t>
            </a:r>
            <a:r>
              <a:rPr lang="en-US" sz="2400" smtClean="0"/>
              <a:t>tabernas </a:t>
            </a:r>
            <a:r>
              <a:rPr lang="en-US" sz="2400"/>
              <a:t>visitare speraverunt</a:t>
            </a:r>
            <a:r>
              <a:rPr lang="en-US" sz="2400" smtClean="0"/>
              <a:t>.</a:t>
            </a:r>
            <a:br>
              <a:rPr lang="en-US" sz="2400" smtClean="0"/>
            </a:br>
            <a:r>
              <a:rPr lang="en-US" sz="2400" smtClean="0"/>
              <a:t>   Factum </a:t>
            </a:r>
            <a:r>
              <a:rPr lang="en-US" sz="2400"/>
              <a:t>est ut omnes discessissent. Martha erat sola in tabern</a:t>
            </a:r>
            <a:r>
              <a:rPr lang="en-US" sz="2000"/>
              <a:t>ā</a:t>
            </a:r>
            <a:r>
              <a:rPr lang="en-US" sz="2400"/>
              <a:t>, et Maria erat in vill</a:t>
            </a:r>
            <a:r>
              <a:rPr lang="en-US" sz="2000"/>
              <a:t>ā</a:t>
            </a:r>
            <a:r>
              <a:rPr lang="en-US" sz="2400"/>
              <a:t>.  Subito Iesus ante tabernam ambulavit.</a:t>
            </a:r>
          </a:p>
          <a:p>
            <a:pPr marL="0" indent="0">
              <a:buNone/>
            </a:pPr>
            <a:endParaRPr lang="en-US" sz="2400"/>
          </a:p>
          <a:p>
            <a:pPr>
              <a:buNone/>
            </a:pPr>
            <a:endParaRPr lang="en-US" sz="2000" smtClean="0"/>
          </a:p>
          <a:p>
            <a:pPr>
              <a:buNone/>
            </a:pPr>
            <a:endParaRPr lang="en-US"/>
          </a:p>
        </p:txBody>
      </p:sp>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114800"/>
          </a:xfrm>
          <a:effectLst/>
        </p:spPr>
        <p:txBody>
          <a:bodyPr/>
          <a:lstStyle/>
          <a:p>
            <a:pPr marL="0" indent="0">
              <a:buNone/>
            </a:pPr>
            <a:r>
              <a:rPr lang="en-US" sz="2400" smtClean="0"/>
              <a:t>    “</a:t>
            </a:r>
            <a:r>
              <a:rPr lang="en-US" sz="2400"/>
              <a:t>In vestr</a:t>
            </a:r>
            <a:r>
              <a:rPr lang="en-US" sz="2000"/>
              <a:t>ā</a:t>
            </a:r>
            <a:r>
              <a:rPr lang="en-US" sz="2400"/>
              <a:t> tabern</a:t>
            </a:r>
            <a:r>
              <a:rPr lang="en-US" sz="2000"/>
              <a:t>ā</a:t>
            </a:r>
            <a:r>
              <a:rPr lang="en-US" sz="2400"/>
              <a:t> manere potero-ne?” rogavit Iesus.</a:t>
            </a:r>
          </a:p>
          <a:p>
            <a:pPr marL="0" indent="0">
              <a:buNone/>
            </a:pPr>
            <a:r>
              <a:rPr lang="en-US" sz="2400" smtClean="0"/>
              <a:t>    “</a:t>
            </a:r>
            <a:r>
              <a:rPr lang="en-US" sz="2400"/>
              <a:t>Honorabimur, Domine!” respondit Martha. “Veni, Maria, in tabernam et Dominum excipe!” vocavit.</a:t>
            </a:r>
          </a:p>
          <a:p>
            <a:pPr marL="0" indent="0">
              <a:buNone/>
            </a:pPr>
            <a:r>
              <a:rPr lang="en-US" sz="2400" smtClean="0"/>
              <a:t>   Martha </a:t>
            </a:r>
            <a:r>
              <a:rPr lang="en-US" sz="2400"/>
              <a:t>occupatissima purgans tabernam erat. Iesum esse commodum voluit. Sensit Eius magnitudinem, et circum tabernam et villam parans cibum Ei properavit. Maria sed laborem suum reliquit et ad Ies</a:t>
            </a:r>
            <a:r>
              <a:rPr lang="en-US" sz="2000"/>
              <a:t>ū</a:t>
            </a:r>
            <a:r>
              <a:rPr lang="en-US" sz="2400"/>
              <a:t>s pedes sedebat, auscultans Eius verba</a:t>
            </a:r>
            <a:r>
              <a:rPr lang="en-US" sz="2400" smtClean="0"/>
              <a:t>. </a:t>
            </a:r>
            <a:br>
              <a:rPr lang="en-US" sz="2400" smtClean="0"/>
            </a:br>
            <a:r>
              <a:rPr lang="en-US" sz="2400" smtClean="0"/>
              <a:t>   </a:t>
            </a:r>
            <a:r>
              <a:rPr lang="en-US" sz="2400"/>
              <a:t>Martha, occupatissima, Iesum rogavit, “Intellegis-ne meam sororem discessisse me solam? Omne opus est mihi. Rogabis-ne eam ut me adiuvet?”</a:t>
            </a:r>
          </a:p>
          <a:p>
            <a:pPr marL="0" indent="0">
              <a:buNone/>
            </a:pPr>
            <a:endParaRPr lang="en-US" sz="2400"/>
          </a:p>
        </p:txBody>
      </p:sp>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343400"/>
          </a:xfrm>
          <a:effectLst/>
        </p:spPr>
        <p:txBody>
          <a:bodyPr/>
          <a:lstStyle/>
          <a:p>
            <a:pPr marL="0" indent="0">
              <a:buNone/>
            </a:pPr>
            <a:r>
              <a:rPr lang="en-US" sz="2400" smtClean="0"/>
              <a:t>    Iesus </a:t>
            </a:r>
            <a:r>
              <a:rPr lang="en-US" sz="2400"/>
              <a:t>Martham maxime dilexit; eam amare Eum quoque comprehendit. Itaque magn</a:t>
            </a:r>
            <a:r>
              <a:rPr lang="en-US" sz="2000"/>
              <a:t>ā</a:t>
            </a:r>
            <a:r>
              <a:rPr lang="en-US" sz="2400"/>
              <a:t> cum benignitate inquit, </a:t>
            </a:r>
            <a:r>
              <a:rPr lang="en-US" sz="2400" smtClean="0"/>
              <a:t>  </a:t>
            </a:r>
            <a:br>
              <a:rPr lang="en-US" sz="2400" smtClean="0"/>
            </a:br>
            <a:r>
              <a:rPr lang="en-US" sz="2400" smtClean="0"/>
              <a:t>   “</a:t>
            </a:r>
            <a:r>
              <a:rPr lang="en-US" sz="2400"/>
              <a:t>Diligens, Martha, Martha, de multis tu es; sed diligens de gravibus tu non es. Maria bonam partem, quae ab e</a:t>
            </a:r>
            <a:r>
              <a:rPr lang="en-US" sz="2000"/>
              <a:t>ā</a:t>
            </a:r>
            <a:r>
              <a:rPr lang="en-US" sz="2400"/>
              <a:t> non capietur, delegit.”</a:t>
            </a:r>
          </a:p>
          <a:p>
            <a:pPr marL="0" indent="0">
              <a:buNone/>
            </a:pPr>
            <a:r>
              <a:rPr lang="en-US" sz="2400" smtClean="0"/>
              <a:t>   Itaque </a:t>
            </a:r>
            <a:r>
              <a:rPr lang="en-US" sz="2400"/>
              <a:t>Martha cum Mari</a:t>
            </a:r>
            <a:r>
              <a:rPr lang="en-US" sz="2000"/>
              <a:t>ā</a:t>
            </a:r>
            <a:r>
              <a:rPr lang="en-US" sz="2400"/>
              <a:t> ad pedes Ies</a:t>
            </a:r>
            <a:r>
              <a:rPr lang="en-US" sz="2000"/>
              <a:t>ū</a:t>
            </a:r>
            <a:r>
              <a:rPr lang="en-US" sz="2400"/>
              <a:t>s sedit. Requievit et auscultavit et bonam partem etiam accepit</a:t>
            </a:r>
            <a:r>
              <a:rPr lang="en-US" sz="2400" smtClean="0"/>
              <a:t>!</a:t>
            </a:r>
          </a:p>
          <a:p>
            <a:pPr marL="0" indent="0">
              <a:buNone/>
            </a:pPr>
            <a:r>
              <a:rPr lang="en-US" sz="2400" smtClean="0"/>
              <a:t>  Paulo </a:t>
            </a:r>
            <a:r>
              <a:rPr lang="en-US" sz="2400"/>
              <a:t>post alii redierunt et invenerunt Dominum Ipsum in tabern</a:t>
            </a:r>
            <a:r>
              <a:rPr lang="en-US" sz="2000"/>
              <a:t>ā</a:t>
            </a:r>
            <a:r>
              <a:rPr lang="en-US" sz="2400"/>
              <a:t> quam aedificaverant. Iesus inquit Se septem dies cum eis acturum esse. Itaque omnes sederunt ad pedes Domini, accipientes bonam partem etiam.</a:t>
            </a:r>
          </a:p>
          <a:p>
            <a:pPr marL="0" indent="0">
              <a:buNone/>
            </a:pPr>
            <a:endParaRPr lang="en-US" sz="2400"/>
          </a:p>
          <a:p>
            <a:pPr>
              <a:buNone/>
            </a:pPr>
            <a:endParaRPr lang="en-US" sz="2000"/>
          </a:p>
        </p:txBody>
      </p:sp>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362200"/>
            <a:ext cx="7772400" cy="3048000"/>
          </a:xfrm>
          <a:effectLst/>
        </p:spPr>
        <p:txBody>
          <a:bodyPr/>
          <a:lstStyle/>
          <a:p>
            <a:pPr marL="742950" indent="-742950" eaLnBrk="1" hangingPunct="1">
              <a:buFontTx/>
              <a:buNone/>
              <a:defRPr/>
            </a:pPr>
            <a:r>
              <a:rPr lang="en-US" b="1" smtClean="0">
                <a:latin typeface="Verdana" pitchFamily="34" charset="0"/>
                <a:ea typeface="Verdana" pitchFamily="34" charset="0"/>
                <a:cs typeface="Verdana" pitchFamily="34" charset="0"/>
              </a:rPr>
              <a:t>      Direct Question</a:t>
            </a:r>
          </a:p>
          <a:p>
            <a:pPr marL="742950" indent="-742950" eaLnBrk="1" hangingPunct="1">
              <a:buFontTx/>
              <a:buNone/>
              <a:defRPr/>
            </a:pPr>
            <a:r>
              <a:rPr lang="en-US" sz="2400" smtClean="0">
                <a:latin typeface="Verdana" pitchFamily="34" charset="0"/>
                <a:ea typeface="Verdana" pitchFamily="34" charset="0"/>
                <a:cs typeface="Verdana" pitchFamily="34" charset="0"/>
              </a:rPr>
              <a:t>              “Quid accidit?”  </a:t>
            </a:r>
            <a:r>
              <a:rPr lang="en-US" sz="2400" smtClean="0">
                <a:solidFill>
                  <a:srgbClr val="990033"/>
                </a:solidFill>
                <a:latin typeface="Verdana" pitchFamily="34" charset="0"/>
                <a:ea typeface="Verdana" pitchFamily="34" charset="0"/>
                <a:cs typeface="Verdana" pitchFamily="34" charset="0"/>
              </a:rPr>
              <a:t>“</a:t>
            </a:r>
            <a:r>
              <a:rPr lang="en-US" sz="2400" i="1" smtClean="0">
                <a:solidFill>
                  <a:srgbClr val="990033"/>
                </a:solidFill>
                <a:latin typeface="Verdana" pitchFamily="34" charset="0"/>
                <a:ea typeface="Verdana" pitchFamily="34" charset="0"/>
                <a:cs typeface="Verdana" pitchFamily="34" charset="0"/>
              </a:rPr>
              <a:t>What’s happening?”</a:t>
            </a:r>
          </a:p>
          <a:p>
            <a:pPr marL="742950" indent="-742950" eaLnBrk="1" hangingPunct="1">
              <a:buFontTx/>
              <a:buNone/>
              <a:defRPr/>
            </a:pPr>
            <a:r>
              <a:rPr lang="en-US" b="1" smtClean="0">
                <a:latin typeface="Verdana" pitchFamily="34" charset="0"/>
                <a:ea typeface="Verdana" pitchFamily="34" charset="0"/>
                <a:cs typeface="Verdana" pitchFamily="34" charset="0"/>
              </a:rPr>
              <a:t>       </a:t>
            </a:r>
            <a:br>
              <a:rPr lang="en-US" b="1" smtClean="0">
                <a:latin typeface="Verdana" pitchFamily="34" charset="0"/>
                <a:ea typeface="Verdana" pitchFamily="34" charset="0"/>
                <a:cs typeface="Verdana" pitchFamily="34" charset="0"/>
              </a:rPr>
            </a:br>
            <a:r>
              <a:rPr lang="en-US" b="1" smtClean="0">
                <a:latin typeface="Verdana" pitchFamily="34" charset="0"/>
                <a:ea typeface="Verdana" pitchFamily="34" charset="0"/>
                <a:cs typeface="Verdana" pitchFamily="34" charset="0"/>
              </a:rPr>
              <a:t>Indirect Question</a:t>
            </a:r>
          </a:p>
          <a:p>
            <a:pPr marL="742950" indent="-742950" eaLnBrk="1" hangingPunct="1">
              <a:buFontTx/>
              <a:buNone/>
              <a:defRPr/>
            </a:pPr>
            <a:r>
              <a:rPr lang="en-US" sz="2400" smtClean="0">
                <a:latin typeface="Verdana" pitchFamily="34" charset="0"/>
                <a:ea typeface="Verdana" pitchFamily="34" charset="0"/>
                <a:cs typeface="Verdana" pitchFamily="34" charset="0"/>
              </a:rPr>
              <a:t>             Ea rogat quod accidat.</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   </a:t>
            </a:r>
            <a:r>
              <a:rPr lang="en-US" sz="2400" i="1" smtClean="0">
                <a:solidFill>
                  <a:srgbClr val="990033"/>
                </a:solidFill>
                <a:latin typeface="Verdana" pitchFamily="34" charset="0"/>
                <a:ea typeface="Verdana" pitchFamily="34" charset="0"/>
                <a:cs typeface="Verdana" pitchFamily="34" charset="0"/>
              </a:rPr>
              <a:t>She is asking what is happening.</a:t>
            </a:r>
            <a:r>
              <a:rPr lang="en-US" b="1" smtClean="0">
                <a:latin typeface="Verdana" pitchFamily="34" charset="0"/>
                <a:ea typeface="Verdana" pitchFamily="34" charset="0"/>
                <a:cs typeface="Verdana" pitchFamily="34" charset="0"/>
              </a:rPr>
              <a:t/>
            </a:r>
            <a:br>
              <a:rPr lang="en-US" b="1" smtClean="0">
                <a:latin typeface="Verdana" pitchFamily="34" charset="0"/>
                <a:ea typeface="Verdana" pitchFamily="34" charset="0"/>
                <a:cs typeface="Verdana" pitchFamily="34" charset="0"/>
              </a:rPr>
            </a:br>
            <a:endParaRPr lang="en-US" b="1" smtClean="0">
              <a:latin typeface="Verdana" pitchFamily="34" charset="0"/>
              <a:ea typeface="Verdana" pitchFamily="34" charset="0"/>
              <a:cs typeface="Verdana" pitchFamily="34" charset="0"/>
            </a:endParaRPr>
          </a:p>
          <a:p>
            <a:pPr marL="742950" indent="-742950" eaLnBrk="1" hangingPunct="1">
              <a:buFontTx/>
              <a:buNone/>
              <a:defRPr/>
            </a:pPr>
            <a:r>
              <a:rPr lang="en-US" b="1" smtClean="0">
                <a:latin typeface="Verdana" pitchFamily="34" charset="0"/>
                <a:ea typeface="Verdana" pitchFamily="34" charset="0"/>
                <a:cs typeface="Verdana" pitchFamily="34" charset="0"/>
              </a:rPr>
              <a:t>       </a:t>
            </a:r>
            <a:endParaRPr lang="en-US" b="1" smtClean="0"/>
          </a:p>
          <a:p>
            <a:pPr>
              <a:buFontTx/>
              <a:buNone/>
              <a:defRPr/>
            </a:pPr>
            <a:endParaRPr lang="en-US"/>
          </a:p>
        </p:txBody>
      </p:sp>
      <p:sp>
        <p:nvSpPr>
          <p:cNvPr id="4" name="Title 3"/>
          <p:cNvSpPr>
            <a:spLocks noGrp="1"/>
          </p:cNvSpPr>
          <p:nvPr>
            <p:ph type="title"/>
          </p:nvPr>
        </p:nvSpPr>
        <p:spPr/>
        <p:txBody>
          <a:bodyPr/>
          <a:lstStyle/>
          <a:p>
            <a:r>
              <a:rPr lang="en-US" smtClean="0"/>
              <a:t>Regarding questions</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772400" cy="5105400"/>
          </a:xfrm>
          <a:effectLst/>
        </p:spPr>
        <p:txBody>
          <a:bodyPr/>
          <a:lstStyle/>
          <a:p>
            <a:pPr>
              <a:buNone/>
            </a:pPr>
            <a:r>
              <a:rPr lang="en-US" smtClean="0"/>
              <a:t>******</a:t>
            </a:r>
            <a:endParaRPr lang="en-US"/>
          </a:p>
        </p:txBody>
      </p:sp>
      <p:pic>
        <p:nvPicPr>
          <p:cNvPr id="4" name="il_fi" descr="http://www.cofac.org/santuary1.jpg"/>
          <p:cNvPicPr/>
          <p:nvPr/>
        </p:nvPicPr>
        <p:blipFill>
          <a:blip r:embed="rId3" cstate="print"/>
          <a:srcRect/>
          <a:stretch>
            <a:fillRect/>
          </a:stretch>
        </p:blipFill>
        <p:spPr bwMode="auto">
          <a:xfrm>
            <a:off x="2133600" y="1828800"/>
            <a:ext cx="4876800" cy="3048000"/>
          </a:xfrm>
          <a:prstGeom prst="rect">
            <a:avLst/>
          </a:prstGeom>
          <a:noFill/>
          <a:ln w="9525">
            <a:noFill/>
            <a:miter lim="800000"/>
            <a:headEnd/>
            <a:tailEnd/>
          </a:ln>
        </p:spPr>
      </p:pic>
      <p:sp>
        <p:nvSpPr>
          <p:cNvPr id="5" name="Rectangle 4"/>
          <p:cNvSpPr/>
          <p:nvPr/>
        </p:nvSpPr>
        <p:spPr>
          <a:xfrm>
            <a:off x="4419600" y="4876800"/>
            <a:ext cx="4019114" cy="646331"/>
          </a:xfrm>
          <a:prstGeom prst="rect">
            <a:avLst/>
          </a:prstGeom>
        </p:spPr>
        <p:txBody>
          <a:bodyPr wrap="none">
            <a:spAutoFit/>
          </a:bodyPr>
          <a:lstStyle/>
          <a:p>
            <a:r>
              <a:rPr lang="en-US" b="1" smtClean="0">
                <a:solidFill>
                  <a:srgbClr val="800000"/>
                </a:solidFill>
              </a:rPr>
              <a:t>Feast of the Tabernacles</a:t>
            </a:r>
            <a:r>
              <a:rPr lang="en-US" smtClean="0"/>
              <a:t/>
            </a:r>
            <a:br>
              <a:rPr lang="en-US" smtClean="0"/>
            </a:br>
            <a:r>
              <a:rPr lang="en-US" smtClean="0"/>
              <a:t>http://www.cofac.org/tabernacles.html</a:t>
            </a:r>
            <a:endParaRPr lang="en-US"/>
          </a:p>
        </p:txBody>
      </p:sp>
      <p:sp>
        <p:nvSpPr>
          <p:cNvPr id="6" name="TextBox 5"/>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3.telus.net/public/kstam/en/images/tabernacles.gif"/>
          <p:cNvPicPr>
            <a:picLocks noGrp="1"/>
          </p:cNvPicPr>
          <p:nvPr>
            <p:ph idx="1"/>
          </p:nvPr>
        </p:nvPicPr>
        <p:blipFill>
          <a:blip r:embed="rId3" cstate="print"/>
          <a:srcRect/>
          <a:stretch>
            <a:fillRect/>
          </a:stretch>
        </p:blipFill>
        <p:spPr bwMode="auto">
          <a:xfrm>
            <a:off x="2057400" y="2133600"/>
            <a:ext cx="4123765" cy="3048000"/>
          </a:xfrm>
          <a:prstGeom prst="rect">
            <a:avLst/>
          </a:prstGeom>
          <a:noFill/>
          <a:ln w="9525">
            <a:noFill/>
            <a:miter lim="800000"/>
            <a:headEnd/>
            <a:tailEnd/>
          </a:ln>
        </p:spPr>
      </p:pic>
      <p:sp>
        <p:nvSpPr>
          <p:cNvPr id="5" name="TextBox 4"/>
          <p:cNvSpPr txBox="1"/>
          <p:nvPr/>
        </p:nvSpPr>
        <p:spPr>
          <a:xfrm>
            <a:off x="609600" y="457200"/>
            <a:ext cx="7391400" cy="646331"/>
          </a:xfrm>
          <a:prstGeom prst="rect">
            <a:avLst/>
          </a:prstGeom>
          <a:noFill/>
        </p:spPr>
        <p:txBody>
          <a:bodyPr wrap="square" rtlCol="0">
            <a:spAutoFit/>
          </a:bodyPr>
          <a:lstStyle/>
          <a:p>
            <a:r>
              <a:rPr lang="en-US" sz="3600" smtClean="0">
                <a:latin typeface="+mj-lt"/>
              </a:rPr>
              <a:t>Feast of the Tabernacles</a:t>
            </a:r>
            <a:endParaRPr lang="en-US" sz="360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609600" y="1676400"/>
            <a:ext cx="8229600" cy="4724400"/>
          </a:xfrm>
          <a:effectLst/>
        </p:spPr>
        <p:txBody>
          <a:bodyPr/>
          <a:lstStyle/>
          <a:p>
            <a:pPr marL="742950" indent="-742950" eaLnBrk="1" hangingPunct="1">
              <a:buFontTx/>
              <a:buNone/>
            </a:pPr>
            <a:r>
              <a:rPr lang="en-US" smtClean="0"/>
              <a:t> </a:t>
            </a:r>
          </a:p>
          <a:p>
            <a:pPr marL="742950" indent="-742950" eaLnBrk="1" hangingPunct="1">
              <a:buFontTx/>
              <a:buNone/>
            </a:pPr>
            <a:r>
              <a:rPr lang="en-US" sz="2800" smtClean="0"/>
              <a:t>Perfect Tense, Active Voice, Subjunctive Mood</a:t>
            </a:r>
          </a:p>
          <a:p>
            <a:pPr marL="742950" indent="-742950" eaLnBrk="1" hangingPunct="1">
              <a:buFontTx/>
              <a:buNone/>
            </a:pPr>
            <a:r>
              <a:rPr lang="en-US" sz="2400" i="1" smtClean="0">
                <a:solidFill>
                  <a:srgbClr val="990033"/>
                </a:solidFill>
              </a:rPr>
              <a:t>          </a:t>
            </a:r>
            <a:br>
              <a:rPr lang="en-US" sz="2400" i="1" smtClean="0">
                <a:solidFill>
                  <a:srgbClr val="990033"/>
                </a:solidFill>
              </a:rPr>
            </a:br>
            <a:r>
              <a:rPr lang="en-US" sz="2400" i="1" smtClean="0">
                <a:solidFill>
                  <a:srgbClr val="990033"/>
                </a:solidFill>
              </a:rPr>
              <a:t>          Perfect Stem + erim, eris…</a:t>
            </a:r>
          </a:p>
          <a:p>
            <a:pPr marL="742950" indent="-742950" eaLnBrk="1" hangingPunct="1">
              <a:buFontTx/>
              <a:buNone/>
            </a:pPr>
            <a:r>
              <a:rPr lang="en-US" smtClean="0"/>
              <a:t>                       </a:t>
            </a:r>
            <a:r>
              <a:rPr lang="en-US" sz="2400" smtClean="0"/>
              <a:t>ambulav + erim </a:t>
            </a:r>
          </a:p>
          <a:p>
            <a:pPr marL="742950" indent="-742950" algn="ctr" eaLnBrk="1" hangingPunct="1">
              <a:buFontTx/>
              <a:buNone/>
            </a:pPr>
            <a:r>
              <a:rPr lang="en-US" sz="2400" smtClean="0"/>
              <a:t>ambulaverim</a:t>
            </a:r>
          </a:p>
        </p:txBody>
      </p:sp>
      <p:sp>
        <p:nvSpPr>
          <p:cNvPr id="4" name="Title 3"/>
          <p:cNvSpPr>
            <a:spLocks noGrp="1"/>
          </p:cNvSpPr>
          <p:nvPr>
            <p:ph type="title"/>
          </p:nvPr>
        </p:nvSpPr>
        <p:spPr>
          <a:xfrm>
            <a:off x="457200" y="76200"/>
            <a:ext cx="8305800" cy="1066800"/>
          </a:xfrm>
        </p:spPr>
        <p:txBody>
          <a:bodyPr/>
          <a:lstStyle/>
          <a:p>
            <a:r>
              <a:rPr lang="en-US" smtClean="0"/>
              <a:t>How to form the perfect active subjunctive</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2209800"/>
            <a:ext cx="8001000" cy="3048000"/>
          </a:xfrm>
          <a:effectLst/>
        </p:spPr>
        <p:txBody>
          <a:bodyPr/>
          <a:lstStyle/>
          <a:p>
            <a:pPr marL="742950" indent="-742950" eaLnBrk="1" hangingPunct="1">
              <a:buFontTx/>
              <a:buNone/>
            </a:pPr>
            <a:r>
              <a:rPr lang="en-US" b="1" smtClean="0">
                <a:latin typeface="Verdana" pitchFamily="34" charset="0"/>
                <a:ea typeface="Verdana" pitchFamily="34" charset="0"/>
                <a:cs typeface="Verdana" pitchFamily="34" charset="0"/>
              </a:rPr>
              <a:t> </a:t>
            </a:r>
            <a:r>
              <a:rPr lang="en-US" sz="2800" smtClean="0"/>
              <a:t>Perfect Tense, Passive Voice, Subjunctive Mood</a:t>
            </a:r>
          </a:p>
          <a:p>
            <a:pPr marL="742950" indent="-742950" eaLnBrk="1" hangingPunct="1">
              <a:buFontTx/>
              <a:buNone/>
            </a:pPr>
            <a:endParaRPr lang="en-US" sz="2800" smtClean="0">
              <a:latin typeface="Verdana" pitchFamily="34" charset="0"/>
              <a:ea typeface="Verdana" pitchFamily="34" charset="0"/>
              <a:cs typeface="Verdana" pitchFamily="34" charset="0"/>
            </a:endParaRPr>
          </a:p>
          <a:p>
            <a:pPr marL="742950" indent="-742950" eaLnBrk="1" hangingPunct="1">
              <a:buFontTx/>
              <a:buNone/>
            </a:pPr>
            <a:r>
              <a:rPr lang="en-US" sz="2800" i="1" smtClean="0">
                <a:solidFill>
                  <a:srgbClr val="990033"/>
                </a:solidFill>
              </a:rPr>
              <a:t>         Fourth principal part + sim, sis, sit…</a:t>
            </a:r>
          </a:p>
          <a:p>
            <a:pPr marL="742950" indent="-742950" eaLnBrk="1" hangingPunct="1">
              <a:buFontTx/>
              <a:buNone/>
            </a:pPr>
            <a:r>
              <a:rPr lang="en-US" sz="2800" smtClean="0"/>
              <a:t>                       amatus sim, sis, sit…</a:t>
            </a:r>
          </a:p>
          <a:p>
            <a:pPr marL="742950" indent="-742950" eaLnBrk="1" hangingPunct="1">
              <a:buFontTx/>
              <a:buNone/>
            </a:pPr>
            <a:endParaRPr lang="en-US" sz="2800" smtClean="0">
              <a:latin typeface="Verdana" pitchFamily="34" charset="0"/>
              <a:ea typeface="Verdana" pitchFamily="34" charset="0"/>
              <a:cs typeface="Verdana" pitchFamily="34" charset="0"/>
            </a:endParaRPr>
          </a:p>
          <a:p>
            <a:pPr marL="742950" indent="-742950" eaLnBrk="1" hangingPunct="1">
              <a:buFontTx/>
              <a:buNone/>
            </a:pPr>
            <a:r>
              <a:rPr lang="en-US" sz="2800" smtClean="0">
                <a:latin typeface="Verdana" pitchFamily="34" charset="0"/>
                <a:ea typeface="Verdana" pitchFamily="34" charset="0"/>
                <a:cs typeface="Verdana" pitchFamily="34" charset="0"/>
              </a:rPr>
              <a:t>         </a:t>
            </a:r>
          </a:p>
          <a:p>
            <a:pPr marL="742950" indent="-742950" eaLnBrk="1" hangingPunct="1">
              <a:buFontTx/>
              <a:buNone/>
            </a:pPr>
            <a:r>
              <a:rPr lang="en-US" sz="2800" smtClean="0">
                <a:latin typeface="Verdana" pitchFamily="34" charset="0"/>
                <a:ea typeface="Verdana" pitchFamily="34" charset="0"/>
                <a:cs typeface="Verdana" pitchFamily="34" charset="0"/>
              </a:rPr>
              <a:t>  </a:t>
            </a:r>
          </a:p>
        </p:txBody>
      </p:sp>
      <p:sp>
        <p:nvSpPr>
          <p:cNvPr id="4" name="Title 3"/>
          <p:cNvSpPr>
            <a:spLocks noGrp="1"/>
          </p:cNvSpPr>
          <p:nvPr>
            <p:ph type="title"/>
          </p:nvPr>
        </p:nvSpPr>
        <p:spPr>
          <a:xfrm>
            <a:off x="228600" y="76200"/>
            <a:ext cx="8763000" cy="1066800"/>
          </a:xfrm>
        </p:spPr>
        <p:txBody>
          <a:bodyPr/>
          <a:lstStyle/>
          <a:p>
            <a:r>
              <a:rPr lang="en-US" smtClean="0"/>
              <a:t>How to form the perfect passive subjunctive</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Forming the pluperfect active</a:t>
            </a:r>
            <a:endParaRPr lang="en-US">
              <a:solidFill>
                <a:schemeClr val="tx1"/>
              </a:solidFill>
            </a:endParaRPr>
          </a:p>
        </p:txBody>
      </p:sp>
      <p:sp>
        <p:nvSpPr>
          <p:cNvPr id="8195" name="Content Placeholder 2"/>
          <p:cNvSpPr>
            <a:spLocks noGrp="1"/>
          </p:cNvSpPr>
          <p:nvPr>
            <p:ph idx="1"/>
          </p:nvPr>
        </p:nvSpPr>
        <p:spPr>
          <a:xfrm>
            <a:off x="609600" y="2514600"/>
            <a:ext cx="8001000" cy="3048000"/>
          </a:xfrm>
          <a:effectLst/>
        </p:spPr>
        <p:txBody>
          <a:bodyPr/>
          <a:lstStyle/>
          <a:p>
            <a:pPr marL="742950" indent="-742950" eaLnBrk="1" hangingPunct="1">
              <a:buFontTx/>
              <a:buNone/>
            </a:pPr>
            <a:r>
              <a:rPr lang="en-US" sz="2800" smtClean="0"/>
              <a:t>Pluperfect Tense, Active Voice, Subjunctive Mood</a:t>
            </a:r>
          </a:p>
          <a:p>
            <a:pPr marL="742950" indent="-742950" eaLnBrk="1" hangingPunct="1">
              <a:buFontTx/>
              <a:buNone/>
            </a:pPr>
            <a:endParaRPr lang="en-US" sz="2800" smtClean="0">
              <a:latin typeface="Verdana" pitchFamily="34" charset="0"/>
              <a:ea typeface="Verdana" pitchFamily="34" charset="0"/>
              <a:cs typeface="Verdana" pitchFamily="34" charset="0"/>
            </a:endParaRPr>
          </a:p>
          <a:p>
            <a:pPr marL="742950" indent="-742950" eaLnBrk="1" hangingPunct="1">
              <a:buFontTx/>
              <a:buNone/>
            </a:pPr>
            <a:r>
              <a:rPr lang="en-US" sz="2800" i="1" smtClean="0">
                <a:solidFill>
                  <a:srgbClr val="990033"/>
                </a:solidFill>
              </a:rPr>
              <a:t>         Perfect stem + issem, isses, isset…</a:t>
            </a:r>
          </a:p>
          <a:p>
            <a:pPr marL="742950" indent="-742950" eaLnBrk="1" hangingPunct="1">
              <a:buFontTx/>
              <a:buNone/>
            </a:pPr>
            <a:r>
              <a:rPr lang="en-US" sz="2800" smtClean="0"/>
              <a:t>                      amav + issem…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685800" y="3352800"/>
            <a:ext cx="8077200" cy="3048000"/>
          </a:xfrm>
          <a:effectLst/>
        </p:spPr>
        <p:txBody>
          <a:bodyPr/>
          <a:lstStyle/>
          <a:p>
            <a:pPr marL="742950" indent="-742950" eaLnBrk="1" hangingPunct="1">
              <a:buFontTx/>
              <a:buNone/>
            </a:pPr>
            <a:r>
              <a:rPr lang="en-US" b="1" smtClean="0"/>
              <a:t>    </a:t>
            </a:r>
            <a:r>
              <a:rPr lang="en-US" sz="2800" smtClean="0"/>
              <a:t>Pluperfect Tense, Passive Voice, Subjunctive Mood</a:t>
            </a:r>
          </a:p>
          <a:p>
            <a:pPr marL="742950" indent="-742950" eaLnBrk="1" hangingPunct="1">
              <a:buFontTx/>
              <a:buNone/>
            </a:pPr>
            <a:endParaRPr lang="en-US" sz="2800" smtClean="0">
              <a:latin typeface="Verdana" pitchFamily="34" charset="0"/>
              <a:ea typeface="Verdana" pitchFamily="34" charset="0"/>
              <a:cs typeface="Verdana" pitchFamily="34" charset="0"/>
            </a:endParaRPr>
          </a:p>
          <a:p>
            <a:pPr marL="742950" indent="-742950" eaLnBrk="1" hangingPunct="1">
              <a:buFontTx/>
              <a:buNone/>
            </a:pPr>
            <a:r>
              <a:rPr lang="en-US" sz="2800" i="1" smtClean="0">
                <a:solidFill>
                  <a:srgbClr val="990033"/>
                </a:solidFill>
              </a:rPr>
              <a:t>     Fourth principal part + essem, esses, esset…</a:t>
            </a:r>
          </a:p>
          <a:p>
            <a:pPr marL="742950" indent="-742950" eaLnBrk="1" hangingPunct="1">
              <a:buFontTx/>
              <a:buNone/>
            </a:pPr>
            <a:r>
              <a:rPr lang="en-US" sz="2800" smtClean="0"/>
              <a:t>                       amatus essem, esses, esset…</a:t>
            </a:r>
          </a:p>
        </p:txBody>
      </p:sp>
      <p:sp>
        <p:nvSpPr>
          <p:cNvPr id="4" name="Title 3"/>
          <p:cNvSpPr>
            <a:spLocks noGrp="1"/>
          </p:cNvSpPr>
          <p:nvPr>
            <p:ph type="title"/>
          </p:nvPr>
        </p:nvSpPr>
        <p:spPr/>
        <p:txBody>
          <a:bodyPr/>
          <a:lstStyle/>
          <a:p>
            <a:r>
              <a:rPr lang="en-US" smtClean="0"/>
              <a:t>Forming the pluperfect passive</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133600"/>
            <a:ext cx="7772400" cy="762000"/>
          </a:xfrm>
          <a:effectLst/>
        </p:spPr>
        <p:txBody>
          <a:bodyPr/>
          <a:lstStyle/>
          <a:p>
            <a:pPr algn="l">
              <a:defRPr/>
            </a:pPr>
            <a:r>
              <a:rPr lang="en-US" sz="2000" smtClean="0">
                <a:solidFill>
                  <a:srgbClr val="990033"/>
                </a:solidFill>
              </a:rPr>
              <a:t>Main Verb            Secondary Clause with subjunctive </a:t>
            </a:r>
            <a:br>
              <a:rPr lang="en-US" sz="2000" smtClean="0">
                <a:solidFill>
                  <a:srgbClr val="990033"/>
                </a:solidFill>
              </a:rPr>
            </a:br>
            <a:r>
              <a:rPr lang="en-US" sz="2000" smtClean="0">
                <a:solidFill>
                  <a:srgbClr val="990033"/>
                </a:solidFill>
              </a:rPr>
              <a:t>                             verb</a:t>
            </a:r>
            <a:endParaRPr lang="en-US" sz="2000">
              <a:solidFill>
                <a:srgbClr val="990033"/>
              </a:solidFill>
            </a:endParaRPr>
          </a:p>
        </p:txBody>
      </p:sp>
      <p:graphicFrame>
        <p:nvGraphicFramePr>
          <p:cNvPr id="4" name="Diagram 3"/>
          <p:cNvGraphicFramePr/>
          <p:nvPr/>
        </p:nvGraphicFramePr>
        <p:xfrm>
          <a:off x="685800" y="3048000"/>
          <a:ext cx="77724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09600" y="457200"/>
            <a:ext cx="7848600" cy="646331"/>
          </a:xfrm>
          <a:prstGeom prst="rect">
            <a:avLst/>
          </a:prstGeom>
          <a:noFill/>
        </p:spPr>
        <p:txBody>
          <a:bodyPr wrap="square" rtlCol="0">
            <a:spAutoFit/>
          </a:bodyPr>
          <a:lstStyle/>
          <a:p>
            <a:r>
              <a:rPr lang="en-US" sz="3600" smtClean="0">
                <a:latin typeface="+mj-lt"/>
              </a:rPr>
              <a:t>More about Tenses – save this chart.</a:t>
            </a:r>
            <a:endParaRPr lang="en-US" sz="360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ffectLst/>
        </p:spPr>
        <p:txBody>
          <a:bodyPr/>
          <a:lstStyle/>
          <a:p>
            <a:pPr>
              <a:buNone/>
            </a:pPr>
            <a:endParaRPr lang="en-US" sz="3000" smtClean="0"/>
          </a:p>
          <a:p>
            <a:pPr>
              <a:buNone/>
            </a:pPr>
            <a:r>
              <a:rPr lang="en-US" smtClean="0"/>
              <a:t>adversus		secretus		latus</a:t>
            </a:r>
          </a:p>
          <a:p>
            <a:pPr>
              <a:buNone/>
            </a:pPr>
            <a:r>
              <a:rPr lang="en-US" smtClean="0"/>
              <a:t>firmus			num			globus</a:t>
            </a:r>
          </a:p>
          <a:p>
            <a:pPr>
              <a:buNone/>
            </a:pPr>
            <a:r>
              <a:rPr lang="en-US" smtClean="0"/>
              <a:t>marmoreus		nuper			magnitudo</a:t>
            </a:r>
          </a:p>
          <a:p>
            <a:pPr>
              <a:buNone/>
            </a:pPr>
            <a:r>
              <a:rPr lang="en-US" smtClean="0"/>
              <a:t>occidentalis		area			membrum</a:t>
            </a:r>
            <a:endParaRPr lang="en-US"/>
          </a:p>
        </p:txBody>
      </p:sp>
      <p:sp>
        <p:nvSpPr>
          <p:cNvPr id="4" name="Title 3"/>
          <p:cNvSpPr>
            <a:spLocks noGrp="1"/>
          </p:cNvSpPr>
          <p:nvPr>
            <p:ph type="title"/>
          </p:nvPr>
        </p:nvSpPr>
        <p:spPr/>
        <p:txBody>
          <a:bodyPr/>
          <a:lstStyle/>
          <a:p>
            <a:r>
              <a:rPr lang="en-US" smtClean="0"/>
              <a:t>Vocabulary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3122</TotalTime>
  <Words>1202</Words>
  <Application>Microsoft Office PowerPoint</Application>
  <PresentationFormat>On-screen Show (4:3)</PresentationFormat>
  <Paragraphs>193</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Romans</vt:lpstr>
      <vt:lpstr>  </vt:lpstr>
      <vt:lpstr>Contents</vt:lpstr>
      <vt:lpstr>Regarding questions</vt:lpstr>
      <vt:lpstr>How to form the perfect active subjunctive</vt:lpstr>
      <vt:lpstr>How to form the perfect passive subjunctive</vt:lpstr>
      <vt:lpstr>Forming the pluperfect active</vt:lpstr>
      <vt:lpstr>Forming the pluperfect passive</vt:lpstr>
      <vt:lpstr>Main Verb            Secondary Clause with subjunctive                               verb</vt:lpstr>
      <vt:lpstr>Vocabulary</vt:lpstr>
      <vt:lpstr>Vocabulary</vt:lpstr>
      <vt:lpstr>Exercise A.</vt:lpstr>
      <vt:lpstr>Exercise B.</vt:lpstr>
      <vt:lpstr>Exercise C.</vt:lpstr>
      <vt:lpstr>Exercise D.</vt:lpstr>
      <vt:lpstr>Exercise E.</vt:lpstr>
      <vt:lpstr>Psalmus Undeviginti</vt:lpstr>
      <vt:lpstr>Mary and Martha</vt:lpstr>
      <vt:lpstr>Gnosticism</vt:lpstr>
      <vt:lpstr>Ancient Gnostics</vt:lpstr>
      <vt:lpstr>The Toga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164</cp:revision>
  <cp:lastPrinted>1601-01-01T00:00:00Z</cp:lastPrinted>
  <dcterms:created xsi:type="dcterms:W3CDTF">2010-04-22T18:49:57Z</dcterms:created>
  <dcterms:modified xsi:type="dcterms:W3CDTF">2019-06-11T17:41:51Z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