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65" r:id="rId3"/>
    <p:sldId id="277" r:id="rId4"/>
    <p:sldId id="263" r:id="rId5"/>
    <p:sldId id="286" r:id="rId6"/>
    <p:sldId id="259" r:id="rId7"/>
    <p:sldId id="260" r:id="rId8"/>
    <p:sldId id="261" r:id="rId9"/>
    <p:sldId id="267" r:id="rId10"/>
    <p:sldId id="278" r:id="rId11"/>
    <p:sldId id="282" r:id="rId12"/>
    <p:sldId id="290" r:id="rId13"/>
    <p:sldId id="269" r:id="rId14"/>
    <p:sldId id="271" r:id="rId15"/>
    <p:sldId id="272" r:id="rId16"/>
    <p:sldId id="276" r:id="rId17"/>
    <p:sldId id="291" r:id="rId18"/>
    <p:sldId id="292" r:id="rId19"/>
    <p:sldId id="293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800000"/>
    <a:srgbClr val="4F4033"/>
    <a:srgbClr val="BEAB9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00" autoAdjust="0"/>
    <p:restoredTop sz="94731" autoAdjust="0"/>
  </p:normalViewPr>
  <p:slideViewPr>
    <p:cSldViewPr>
      <p:cViewPr varScale="1">
        <p:scale>
          <a:sx n="95" d="100"/>
          <a:sy n="95" d="100"/>
        </p:scale>
        <p:origin x="-10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2" y="0"/>
            <a:ext cx="3170248" cy="480627"/>
          </a:xfrm>
          <a:prstGeom prst="rect">
            <a:avLst/>
          </a:prstGeom>
        </p:spPr>
        <p:txBody>
          <a:bodyPr vert="horz" lIns="93772" tIns="46886" rIns="93772" bIns="46886" rtlCol="0"/>
          <a:lstStyle>
            <a:lvl1pPr algn="r">
              <a:defRPr sz="1200"/>
            </a:lvl1pPr>
          </a:lstStyle>
          <a:p>
            <a:pPr>
              <a:defRPr/>
            </a:pPr>
            <a:fld id="{49E9C965-C96D-4835-BFC8-0D02DA533CC1}" type="datetimeFigureOut">
              <a:rPr lang="en-US"/>
              <a:pPr>
                <a:defRPr/>
              </a:pPr>
              <a:t>7/15/2019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2" tIns="46886" rIns="93772" bIns="4688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49" y="4560287"/>
            <a:ext cx="5851504" cy="4320783"/>
          </a:xfrm>
          <a:prstGeom prst="rect">
            <a:avLst/>
          </a:prstGeom>
        </p:spPr>
        <p:txBody>
          <a:bodyPr vert="horz" lIns="93772" tIns="46886" rIns="93772" bIns="468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2" y="9118956"/>
            <a:ext cx="3170248" cy="480626"/>
          </a:xfrm>
          <a:prstGeom prst="rect">
            <a:avLst/>
          </a:prstGeom>
        </p:spPr>
        <p:txBody>
          <a:bodyPr vert="horz" lIns="93772" tIns="46886" rIns="93772" bIns="46886" rtlCol="0" anchor="b"/>
          <a:lstStyle>
            <a:lvl1pPr algn="r">
              <a:defRPr sz="1200"/>
            </a:lvl1pPr>
          </a:lstStyle>
          <a:p>
            <a:pPr>
              <a:defRPr/>
            </a:pPr>
            <a:fld id="{AC492F06-B263-4710-88FD-03B25F777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3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89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91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55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9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89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7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221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13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216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827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66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31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44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04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9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29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84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51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2F06-B263-4710-88FD-03B25F7779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34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7" name="Picture 7" descr="hispanic_hm_pg1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F6870-9895-466E-910B-24A7F2563F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747D5-4C99-4C9E-8C0E-14F632734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76FA-3E5A-4257-9AD8-6DBA464E8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76FA-3E5A-4257-9AD8-6DBA464E8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96EE-BD96-480D-A595-3548055DCD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5D9E4-4495-40C7-9DC6-0DBF04C04B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E030D-3E3F-4F7E-80A1-94E17F6D84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79010-E89E-4628-B116-78DC0CBD3B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956CC-AB2F-445B-AABB-2D97AF881C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D7885-B9EE-498C-906E-351912A594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3C5AF-4FFC-4B89-8ADB-3116AAB0B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72725-C940-4360-BEAF-4EB6039A2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hispanic_hm_pg2_V2"/>
          <p:cNvPicPr>
            <a:picLocks noChangeAspect="1" noChangeArrowheads="1"/>
          </p:cNvPicPr>
          <p:nvPr/>
        </p:nvPicPr>
        <p:blipFill>
          <a:blip r:embed="rId15" cstate="print"/>
          <a:stretch>
            <a:fillRect/>
          </a:stretch>
        </p:blipFill>
        <p:spPr bwMode="auto">
          <a:xfrm>
            <a:off x="3166" y="0"/>
            <a:ext cx="9137667" cy="685800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pPr>
              <a:defRPr/>
            </a:pPr>
            <a:fld id="{C5C576FA-3E5A-4257-9AD8-6DBA464E84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freewebs.com/pavu56/GIRL_CRYING_HOMESTEAD_POEM_JPG.jpg&amp;imgrefurl=http://www.freewebs.com/pavu56/couplet.htm&amp;usg=__Gh-DW4RZG63q8INt5JJAGEZ4bQ4=&amp;h=461&amp;w=447&amp;sz=131&amp;hl=en&amp;start=0&amp;sig2=X0IYRM9hiQxPQIHqsVOALQ&amp;zoom=1&amp;tbnid=_GLTujWFv7Sk6M:&amp;tbnh=169&amp;tbnw=134&amp;ei=ftrRTKS4JIyesQPR1rzhCg&amp;prev=/images?q=girl+crying&amp;hl=en&amp;biw=1170&amp;bih=684&amp;gbv=2&amp;tbs=isch:1&amp;itbs=1&amp;iact=hc&amp;vpx=114&amp;vpy=112&amp;dur=860&amp;hovh=228&amp;hovw=221&amp;tx=132&amp;ty=91&amp;oei=ftrRTKS4JIyesQPR1rzhCg&amp;esq=1&amp;page=1&amp;ndsp=16&amp;ved=1t:429,r:0,s: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www.google.com/imgres?imgurl=http://images.veer.com/Marketplace/1120283_P_Portrait-of-boy-crying-with-bandage.JPG&amp;imgrefurl=http://marketplace.veer.com/images/1120283_Portrait-of-boy-crying-with-bandage-on-his-forehead&amp;usg=__Rqp_KZsobOrehi1_Kfmt1A2QcsY=&amp;h=400&amp;w=265&amp;sz=92&amp;hl=en&amp;start=114&amp;sig2=nzrIxFeoLv7TOLhNAjZKiw&amp;zoom=1&amp;tbnid=AqhlDsrq-1BXHM:&amp;tbnh=168&amp;tbnw=111&amp;ei=39rRTK__FIOisQO03Ky2Cw&amp;prev=/images?q=boy+crying&amp;hl=en&amp;biw=1170&amp;bih=684&amp;gbv=2&amp;tbs=isch:1&amp;itbs=1&amp;iact=rc&amp;dur=569&amp;oei=uNrRTL-QDof2tgObh73kCg&amp;esq=8&amp;page=8&amp;ndsp=15&amp;ved=1t:429,r:12,s:114&amp;tx=65&amp;ty=51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ep.yimg.com/ca/I/yhst-37939424361191_2123_51234109.gif&amp;imgrefurl=http://www.lordsart.com/pajsptocrcaf.html&amp;usg=__V33gGeirrRfzuF701h-4FKMS4sY=&amp;h=1024&amp;w=1350&amp;sz=159&amp;hl=en&amp;start=0&amp;sig2=QZAGWMSi20oeeKzFDB3lTA&amp;zoom=1&amp;tbnid=Hf0jHl8A066zTM:&amp;tbnh=132&amp;tbnw=159&amp;ei=cdvRTMbaOIjGsAOBjr3lCg&amp;prev=/images?q=Jesus+speaking+to+crowd&amp;hl=en&amp;biw=1170&amp;bih=684&amp;gbv=2&amp;tbs=isch:1&amp;itbs=1&amp;iact=hc&amp;vpx=307&amp;vpy=74&amp;dur=1155&amp;hovh=195&amp;hovw=258&amp;tx=120&amp;ty=105&amp;oei=cdvRTMbaOIjGsAOBjr3lCg&amp;esq=1&amp;page=1&amp;ndsp=27&amp;ved=1t:429,r:1,s:0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mikehendriksen.org/blog/wp-content/uploads/2010/08/6_sisters_2.jpg&amp;imgrefurl=http://mikehendriksen.org/blog/&amp;usg=__mGMBf9jtRYZZSOalXLfvul0t5PE=&amp;h=864&amp;w=1152&amp;sz=1231&amp;hl=en&amp;start=13&amp;sig2=zWaAILB-HzOk43xWRzZayQ&amp;zoom=1&amp;tbnid=cjlQkqKW3f9cwM:&amp;tbnh=159&amp;tbnw=215&amp;ei=v9fRTOmeNoO2sAOFzdWHCw&amp;prev=/images?q=six+sisters&amp;um=1&amp;hl=en&amp;sa=N&amp;rlz=1T4SKPT_enUS402US402&amp;biw=1153&amp;bih=645&amp;tbs=isch:1&amp;um=1&amp;itbs=1&amp;iact=hc&amp;vpx=644&amp;vpy=395&amp;dur=725&amp;hovh=194&amp;hovw=259&amp;tx=149&amp;ty=153&amp;oei=sdfRTN6SAYPEsAOL1PnVCg&amp;esq=2&amp;page=2&amp;ndsp=15&amp;ved=1t:429,r:13,s:1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upload.wikimedia.org/wikipedia/commons/e/e8/Calcaneus_Fracture.jpg&amp;imgrefurl=http://commons.wikimedia.org/wiki/File:Calcaneus_Fracture.jpg&amp;usg=__yrWi0kHFQhxYUS2FmqyBpFcNZJo=&amp;h=1542&amp;w=2270&amp;sz=1595&amp;hl=en&amp;start=0&amp;sig2=QFoknTl-yAdramMQibUpRQ&amp;zoom=1&amp;tbnid=IXKgemUwdK6RlM:&amp;tbnh=158&amp;tbnw=214&amp;ei=ZdjRTOrAB42ksQPiprnUCg&amp;prev=/images?q=fracture&amp;um=1&amp;hl=en&amp;sa=N&amp;rlz=1T4SKPT_enUS402US402&amp;biw=1153&amp;bih=645&amp;tbs=isch:1&amp;um=1&amp;itbs=1&amp;iact=hc&amp;vpx=138&amp;vpy=286&amp;dur=1140&amp;hovh=185&amp;hovw=272&amp;tx=159&amp;ty=96&amp;oei=ZdjRTOrAB42ksQPiprnUCg&amp;esq=1&amp;page=1&amp;ndsp=17&amp;ved=1t:429,r:5,s: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minutus.net/pam/moveabletype/images/pam/lifevest.jpg&amp;imgrefurl=http://www.minutus.net/mt32/pam/2005/06/&amp;usg=__vDv8k0HuwLY8Fla0DxTeTEnFF8k=&amp;h=406&amp;w=273&amp;sz=96&amp;hl=en&amp;start=22&amp;sig2=nhB-x7cOnpwHD-VOpabmPw&amp;zoom=1&amp;tbnid=KSCM6M2RxZSszM:&amp;tbnh=156&amp;tbnw=127&amp;ei=sdjRTJHFL4OCsQPN3Nz6Cg&amp;prev=/images?q=lifevest&amp;um=1&amp;hl=en&amp;rlz=1T4SKPT_enUS402US402&amp;biw=1153&amp;bih=645&amp;tbs=isch:1&amp;um=1&amp;itbs=1&amp;iact=hc&amp;vpx=449&amp;vpy=315&amp;dur=145&amp;hovh=274&amp;hovw=184&amp;tx=115&amp;ty=257&amp;oei=pNjRTLqkJpC8sQP4xOTeCg&amp;esq=2&amp;page=2&amp;ndsp=18&amp;ved=1t:429,r:2,s:22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447800"/>
            <a:ext cx="5943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/>
            </a:r>
            <a:br>
              <a:rPr lang="en-US" sz="4800" smtClean="0"/>
            </a:br>
            <a:r>
              <a:rPr lang="en-US" sz="4800" smtClean="0">
                <a:solidFill>
                  <a:srgbClr val="990033"/>
                </a:solidFill>
                <a:latin typeface="Copperplate Gothic Bold" pitchFamily="34" charset="0"/>
              </a:rPr>
              <a:t/>
            </a:r>
            <a:br>
              <a:rPr lang="en-US" sz="4800" smtClean="0">
                <a:solidFill>
                  <a:srgbClr val="990033"/>
                </a:solidFill>
                <a:latin typeface="Copperplate Gothic Bold" pitchFamily="34" charset="0"/>
              </a:rPr>
            </a:br>
            <a:endParaRPr lang="en-US" sz="4800" smtClean="0">
              <a:solidFill>
                <a:srgbClr val="990033"/>
              </a:solidFill>
              <a:latin typeface="Copperplate Gothic Bold" pitchFamily="34" charset="0"/>
            </a:endParaRP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71800" y="6324600"/>
            <a:ext cx="297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505200"/>
            <a:ext cx="6400800" cy="914400"/>
          </a:xfrm>
        </p:spPr>
        <p:txBody>
          <a:bodyPr/>
          <a:lstStyle/>
          <a:p>
            <a:r>
              <a:rPr lang="en-US">
                <a:cs typeface="Arial" pitchFamily="34" charset="0"/>
              </a:rPr>
              <a:t>Haec est enim charitas Dei, ut mandata Eius custodiamus.</a:t>
            </a:r>
          </a:p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5800" y="1752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anose="020B0502020104020203" pitchFamily="34" charset="0"/>
                <a:ea typeface="Verdana" pitchFamily="34" charset="0"/>
                <a:cs typeface="Verdana" pitchFamily="34" charset="0"/>
              </a:rPr>
              <a:t>Chapter Thirteen</a:t>
            </a:r>
            <a:endParaRPr kumimoji="0" lang="en-US" sz="5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anose="020B0502020104020203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3429000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  <a:endParaRPr lang="en-US" u="sng" smtClean="0"/>
          </a:p>
          <a:p>
            <a:pPr>
              <a:buFontTx/>
              <a:buNone/>
            </a:pPr>
            <a:r>
              <a:rPr lang="en-US" sz="2400" smtClean="0"/>
              <a:t>1.    We hope that she is prudent.</a:t>
            </a:r>
          </a:p>
          <a:p>
            <a:pPr>
              <a:buFontTx/>
              <a:buNone/>
            </a:pPr>
            <a:r>
              <a:rPr lang="en-US" sz="2400" i="1" smtClean="0">
                <a:solidFill>
                  <a:srgbClr val="800000"/>
                </a:solidFill>
              </a:rPr>
              <a:t>       </a:t>
            </a:r>
            <a:br>
              <a:rPr lang="en-US" sz="2400" i="1" smtClean="0">
                <a:solidFill>
                  <a:srgbClr val="800000"/>
                </a:solidFill>
              </a:rPr>
            </a:br>
            <a:r>
              <a:rPr lang="en-US" sz="2400" i="1" smtClean="0">
                <a:solidFill>
                  <a:srgbClr val="800000"/>
                </a:solidFill>
              </a:rPr>
              <a:t> Change to:  We hope her to be prudent.</a:t>
            </a:r>
            <a:br>
              <a:rPr lang="en-US" sz="2400" i="1" smtClean="0">
                <a:solidFill>
                  <a:srgbClr val="800000"/>
                </a:solidFill>
              </a:rPr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Speramus eam esse prudentem.</a:t>
            </a:r>
          </a:p>
          <a:p>
            <a:pPr>
              <a:buFontTx/>
              <a:buNone/>
            </a:pPr>
            <a:r>
              <a:rPr lang="en-US" sz="2400" smtClean="0"/>
              <a:t>           </a:t>
            </a:r>
          </a:p>
        </p:txBody>
      </p:sp>
      <p:pic>
        <p:nvPicPr>
          <p:cNvPr id="5" name="il_fi" descr="http://www.toutlecafe.com/resources/prudenc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981200"/>
            <a:ext cx="20002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C.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2362200"/>
            <a:ext cx="7772400" cy="3048000"/>
          </a:xfrm>
          <a:effectLst/>
        </p:spPr>
        <p:txBody>
          <a:bodyPr/>
          <a:lstStyle/>
          <a:p>
            <a:pPr>
              <a:buFontTx/>
              <a:buAutoNum type="arabicPeriod"/>
            </a:pPr>
            <a:r>
              <a:rPr lang="en-US" sz="2400" u="sng" smtClean="0"/>
              <a:t>Eius lacrimae</a:t>
            </a:r>
            <a:r>
              <a:rPr lang="en-US" sz="2400" smtClean="0"/>
              <a:t>  </a:t>
            </a:r>
            <a:r>
              <a:rPr lang="en-US" sz="2400" u="wavyHeavy" smtClean="0"/>
              <a:t>suam desperationem</a:t>
            </a:r>
            <a:r>
              <a:rPr lang="en-US" sz="2400" smtClean="0"/>
              <a:t> </a:t>
            </a:r>
            <a:r>
              <a:rPr lang="en-US" sz="2400" u="dbl" smtClean="0"/>
              <a:t>demonstrant</a:t>
            </a:r>
            <a:r>
              <a:rPr lang="en-US" sz="2400" smtClean="0"/>
              <a:t>.</a:t>
            </a:r>
          </a:p>
          <a:p>
            <a:pPr>
              <a:buFontTx/>
              <a:buNone/>
            </a:pPr>
            <a:r>
              <a:rPr lang="en-US" sz="2400" smtClean="0"/>
              <a:t>     </a:t>
            </a:r>
          </a:p>
          <a:p>
            <a:pPr>
              <a:buFontTx/>
              <a:buNone/>
            </a:pPr>
            <a:r>
              <a:rPr lang="en-US" sz="2400" smtClean="0"/>
              <a:t>     His (or her) tears show his (or, her) desperation.</a:t>
            </a:r>
            <a:endParaRPr lang="en-US" smtClean="0"/>
          </a:p>
        </p:txBody>
      </p:sp>
      <p:pic>
        <p:nvPicPr>
          <p:cNvPr id="5" name="rg_hi" descr="http://t3.gstatic.com/images?q=tbn:ANd9GcSg8REKvNLs0FCLmQxtpIXFSIER-uajC5DLfIpWTPtQ_5zawc4&amp;t=1&amp;usg=__Tc4lqMHzhV-uJ3LjAp0q2LmlNHY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5029200"/>
            <a:ext cx="1219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qhlDsrq-1BXHM:b" descr="http://t1.gstatic.com/images?q=tbn:ANd9GcTb6P0lnpOeJAm_JuQBqIl1eExtJzugCvYESNkgGmg4G-ihrD4&amp;t=1&amp;h=205&amp;w=136&amp;usg=__WeNCqieCu37Vt3t7AOU8Tvf4wfE=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62200" y="4343400"/>
            <a:ext cx="10572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3048000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solidFill>
                  <a:srgbClr val="990033"/>
                </a:solidFill>
              </a:rPr>
              <a:t/>
            </a:r>
            <a:br>
              <a:rPr lang="en-US" sz="2400" smtClean="0">
                <a:solidFill>
                  <a:srgbClr val="990033"/>
                </a:solidFill>
              </a:rPr>
            </a:br>
            <a:endParaRPr lang="en-US" sz="2400" smtClean="0">
              <a:solidFill>
                <a:srgbClr val="990033"/>
              </a:solidFill>
            </a:endParaRPr>
          </a:p>
          <a:p>
            <a:pPr>
              <a:buFontTx/>
              <a:buNone/>
            </a:pPr>
            <a:r>
              <a:rPr lang="en-US" sz="2400" smtClean="0"/>
              <a:t>       Patri stultorum nullum gaudium est</a:t>
            </a:r>
          </a:p>
          <a:p>
            <a:pPr>
              <a:buFontTx/>
              <a:buNone/>
            </a:pPr>
            <a:r>
              <a:rPr lang="en-US" sz="2400" smtClean="0">
                <a:solidFill>
                  <a:srgbClr val="990033"/>
                </a:solidFill>
              </a:rPr>
              <a:t>       </a:t>
            </a:r>
            <a:r>
              <a:rPr lang="en-US" sz="2400" smtClean="0"/>
              <a:t>Fructus Spirit</a:t>
            </a:r>
            <a:r>
              <a:rPr lang="en-US" sz="2000" smtClean="0">
                <a:latin typeface="Comic Sans MS"/>
              </a:rPr>
              <a:t>ū</a:t>
            </a:r>
            <a:r>
              <a:rPr lang="en-US" sz="2400" smtClean="0"/>
              <a:t>s est amor et gaudium et patientia et benignitas et probitas et fides.</a:t>
            </a:r>
          </a:p>
          <a:p>
            <a:pPr>
              <a:buFontTx/>
              <a:buNone/>
            </a:pPr>
            <a:r>
              <a:rPr lang="en-US" sz="2400" smtClean="0"/>
              <a:t>        Existimate omne gaudium, mei fratres, ubi in varias temptationes cadetis.</a:t>
            </a:r>
          </a:p>
          <a:p>
            <a:pPr>
              <a:buFontTx/>
              <a:buNone/>
            </a:pPr>
            <a:endParaRPr lang="en-US" sz="2400" smtClean="0">
              <a:solidFill>
                <a:srgbClr val="990033"/>
              </a:solidFill>
            </a:endParaRPr>
          </a:p>
        </p:txBody>
      </p:sp>
      <p:sp>
        <p:nvSpPr>
          <p:cNvPr id="5" name="5-Point Star 4"/>
          <p:cNvSpPr/>
          <p:nvPr/>
        </p:nvSpPr>
        <p:spPr bwMode="auto">
          <a:xfrm>
            <a:off x="897118" y="3276600"/>
            <a:ext cx="304800" cy="2286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5-Point Star 5"/>
          <p:cNvSpPr/>
          <p:nvPr/>
        </p:nvSpPr>
        <p:spPr bwMode="auto">
          <a:xfrm>
            <a:off x="897118" y="2849644"/>
            <a:ext cx="304800" cy="2286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7" name="5-Point Star 6"/>
          <p:cNvSpPr/>
          <p:nvPr/>
        </p:nvSpPr>
        <p:spPr bwMode="auto">
          <a:xfrm>
            <a:off x="918328" y="4114800"/>
            <a:ext cx="304800" cy="228600"/>
          </a:xfrm>
          <a:prstGeom prst="star5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Bible Thoughts: Joy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4191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mtClean="0"/>
              <a:t> </a:t>
            </a:r>
            <a:r>
              <a:rPr lang="en-US" sz="2400" smtClean="0"/>
              <a:t>     Eo </a:t>
            </a:r>
            <a:r>
              <a:rPr lang="en-US" sz="2400"/>
              <a:t>tempore Iesus, respondens, dixit, "Te,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O </a:t>
            </a:r>
            <a:r>
              <a:rPr lang="en-US" sz="2400"/>
              <a:t>Pater, Domine caeli et terrae laudo, quoniam</a:t>
            </a:r>
          </a:p>
          <a:p>
            <a:pPr marL="0" indent="0">
              <a:buNone/>
            </a:pPr>
            <a:r>
              <a:rPr lang="en-US" sz="2400"/>
              <a:t>haec  a  sapientibus  et  prudentibus  celavisti,  et 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ea  </a:t>
            </a:r>
            <a:r>
              <a:rPr lang="en-US" sz="2400"/>
              <a:t>parvis  revelavisti.  Itaque,  Pater,  ante  Te gratissimum erat. Omnia Mihi tradita sunt a Patre Meo. Nullus Filium comprehendit nisi Pater.</a:t>
            </a:r>
          </a:p>
          <a:p>
            <a:pPr marL="0" indent="0">
              <a:buNone/>
            </a:pPr>
            <a:r>
              <a:rPr lang="en-US" sz="2400" smtClean="0"/>
              <a:t>     Et </a:t>
            </a:r>
            <a:r>
              <a:rPr lang="en-US" sz="2400"/>
              <a:t>nullus Patrem comprehendit nisi Filius, et omnes quibus Filius Eum </a:t>
            </a:r>
            <a:r>
              <a:rPr lang="en-US" sz="2400" smtClean="0"/>
              <a:t>revelat.  Venite </a:t>
            </a:r>
            <a:r>
              <a:rPr lang="en-US" sz="2400"/>
              <a:t>ad Me, omnes qui laboratis et onerati estis, et otium vobis dabo. Quoniam Meum iugum est facile et Meum opus est leve."</a:t>
            </a:r>
          </a:p>
          <a:p>
            <a:pPr>
              <a:buFontTx/>
              <a:buNone/>
            </a:pPr>
            <a:endParaRPr lang="en-US" sz="2400" smtClean="0"/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endParaRPr lang="en-US" u="sng" smtClean="0"/>
          </a:p>
          <a:p>
            <a:pPr>
              <a:buFontTx/>
              <a:buNone/>
            </a:pPr>
            <a:r>
              <a:rPr lang="en-US" smtClean="0"/>
              <a:t>    </a:t>
            </a:r>
          </a:p>
        </p:txBody>
      </p:sp>
      <p:pic>
        <p:nvPicPr>
          <p:cNvPr id="9" name="Picture 7" descr="http://myweb.cableone.net/alexandriaumc/Praying%20Hand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1560136"/>
            <a:ext cx="152989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Jesus’ Prayer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838200" y="2971800"/>
            <a:ext cx="7620000" cy="3429000"/>
          </a:xfrm>
          <a:effectLst/>
        </p:spPr>
        <p:txBody>
          <a:bodyPr/>
          <a:lstStyle/>
          <a:p>
            <a:pPr lvl="1">
              <a:buFontTx/>
              <a:buNone/>
              <a:defRPr/>
            </a:pPr>
            <a:r>
              <a:rPr lang="en-US" b="1" smtClean="0"/>
              <a:t> </a:t>
            </a:r>
            <a:endParaRPr lang="en-US" sz="1800" smtClean="0"/>
          </a:p>
        </p:txBody>
      </p:sp>
      <p:sp>
        <p:nvSpPr>
          <p:cNvPr id="5" name="TextBox 4"/>
          <p:cNvSpPr txBox="1"/>
          <p:nvPr/>
        </p:nvSpPr>
        <p:spPr>
          <a:xfrm>
            <a:off x="990600" y="2133600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solidFill>
                  <a:srgbClr val="990033"/>
                </a:solidFill>
              </a:rPr>
              <a:t>“Omnes viae Romam ducunt.”</a:t>
            </a:r>
            <a:br>
              <a:rPr lang="en-US" sz="2400" b="1" smtClean="0">
                <a:solidFill>
                  <a:srgbClr val="990033"/>
                </a:solidFill>
              </a:rPr>
            </a:br>
            <a:endParaRPr lang="en-US" sz="2400" b="1" smtClean="0">
              <a:solidFill>
                <a:srgbClr val="990033"/>
              </a:solidFill>
            </a:endParaRPr>
          </a:p>
          <a:p>
            <a:r>
              <a:rPr lang="en-US" sz="2400" smtClean="0"/>
              <a:t>Rome conquered.</a:t>
            </a:r>
            <a:br>
              <a:rPr lang="en-US" sz="2400" smtClean="0"/>
            </a:br>
            <a:r>
              <a:rPr lang="en-US" sz="2400" smtClean="0"/>
              <a:t>Rome let the people have their own religions.</a:t>
            </a:r>
            <a:br>
              <a:rPr lang="en-US" sz="2400" smtClean="0"/>
            </a:br>
            <a:r>
              <a:rPr lang="en-US" sz="2400" smtClean="0"/>
              <a:t>Rome collected taxes and slaves.</a:t>
            </a:r>
          </a:p>
          <a:p>
            <a:endParaRPr lang="en-US" sz="2400" i="1" u="sng" smtClean="0">
              <a:solidFill>
                <a:srgbClr val="990033"/>
              </a:solidFill>
            </a:endParaRPr>
          </a:p>
          <a:p>
            <a:r>
              <a:rPr lang="en-US" sz="2400" i="1" u="sng" smtClean="0">
                <a:solidFill>
                  <a:srgbClr val="990033"/>
                </a:solidFill>
              </a:rPr>
              <a:t>Question</a:t>
            </a:r>
            <a:r>
              <a:rPr lang="en-US" sz="2400" smtClean="0"/>
              <a:t>: </a:t>
            </a:r>
          </a:p>
          <a:p>
            <a:r>
              <a:rPr lang="en-US" sz="2400" smtClean="0">
                <a:solidFill>
                  <a:srgbClr val="990033"/>
                </a:solidFill>
              </a:rPr>
              <a:t>Why did the Romans not tolerate Christians?</a:t>
            </a:r>
          </a:p>
          <a:p>
            <a:pPr algn="ctr"/>
            <a:endParaRPr lang="en-US" sz="2400" b="1">
              <a:solidFill>
                <a:srgbClr val="990033"/>
              </a:solidFill>
            </a:endParaRPr>
          </a:p>
          <a:p>
            <a:pPr algn="ctr"/>
            <a:endParaRPr lang="en-US" sz="2400" b="1">
              <a:solidFill>
                <a:srgbClr val="990033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Roman Empire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153400" cy="4038600"/>
          </a:xfrm>
          <a:effectLst/>
        </p:spPr>
        <p:txBody>
          <a:bodyPr/>
          <a:lstStyle/>
          <a:p>
            <a:pPr algn="ctr">
              <a:buNone/>
            </a:pPr>
            <a:r>
              <a:rPr lang="en-US" sz="2400" b="1" smtClean="0"/>
              <a:t> </a:t>
            </a:r>
            <a:r>
              <a:rPr lang="en-US" sz="2400" b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Quid accidit in Capharnao?</a:t>
            </a:r>
            <a:endParaRPr lang="en-US" sz="24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          </a:t>
            </a:r>
            <a:r>
              <a:rPr lang="en-US" sz="2400"/>
              <a:t>Posthac ubi Iesus paralyticum (</a:t>
            </a:r>
            <a:r>
              <a:rPr lang="en-US" sz="2400" i="1"/>
              <a:t>paralyzed man</a:t>
            </a:r>
            <a:r>
              <a:rPr lang="en-US" sz="2400"/>
              <a:t>) sanaverat, Chuza se iunxit suae familiae ad Fideli villam. Chuza fabulam omnibus qui erant ibi, Susannae et suo filio e Nain et Mariae e Magdal</a:t>
            </a:r>
            <a:r>
              <a:rPr lang="en-US" sz="2000"/>
              <a:t>ā</a:t>
            </a:r>
            <a:r>
              <a:rPr lang="en-US" sz="2400"/>
              <a:t>, narravit. Is anxius erat de salute Ies</a:t>
            </a:r>
            <a:r>
              <a:rPr lang="en-US" sz="2000"/>
              <a:t>ū</a:t>
            </a:r>
            <a:r>
              <a:rPr lang="en-US" sz="2400"/>
              <a:t>s, quoniam scribae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/>
              <a:t>Pharisaeique Iesum </a:t>
            </a:r>
            <a:r>
              <a:rPr lang="en-US" sz="2400" smtClean="0"/>
              <a:t>diligenter </a:t>
            </a:r>
            <a:r>
              <a:rPr lang="en-US" sz="2400"/>
              <a:t>spectare  incipiebant. Eum  blasphemum  esse  dicebant,  quoniam  dicebat  Deum  Patrem  Eum misisse, etiam dicebat Se esse Filium Dei. Iesum esse mendacem et Eius auctoritatem venisse e diabolo dicebant.</a:t>
            </a:r>
          </a:p>
          <a:p>
            <a:pPr marL="0" indent="0">
              <a:buNone/>
            </a:pPr>
            <a:endParaRPr lang="en-US" sz="2000" smtClean="0"/>
          </a:p>
          <a:p>
            <a:endParaRPr lang="en-US" sz="200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38862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/>
              <a:t>Ioannes, servus quem Iesus sanaverat, in cenationem venit. Servi Fideli pro omnibus—</a:t>
            </a:r>
          </a:p>
          <a:p>
            <a:pPr marL="0" indent="0">
              <a:buNone/>
            </a:pPr>
            <a:r>
              <a:rPr lang="en-US" sz="2400"/>
              <a:t>pro Iesui et discipulis quoque—cenam paraverant, et laeti homines iam ad mensam sedebant.</a:t>
            </a:r>
          </a:p>
          <a:p>
            <a:pPr marL="0" indent="0">
              <a:buNone/>
            </a:pPr>
            <a:r>
              <a:rPr lang="en-US" sz="2400"/>
              <a:t>Subito erat tumultus extra! Fidelius et Ioannes turbam extra viderunt, ex quibus</a:t>
            </a:r>
            <a:r>
              <a:rPr lang="en-US" sz="2400" baseline="30000"/>
              <a:t>1</a:t>
            </a:r>
            <a:r>
              <a:rPr lang="en-US" sz="2400"/>
              <a:t> nonnulli erant rabbi</a:t>
            </a:r>
            <a:r>
              <a:rPr lang="en-US" sz="2400" smtClean="0"/>
              <a:t>. </a:t>
            </a:r>
            <a:r>
              <a:rPr lang="en-US" sz="2400"/>
              <a:t>Rabbi putaverunt Iesum esse peccatorem quoniam erat conviva Gentium, nonnulli quarum erant exactores et peccatores </a:t>
            </a:r>
            <a:r>
              <a:rPr lang="en-US" sz="2400" smtClean="0"/>
              <a:t>eis.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006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en-US" sz="2400"/>
              <a:t>Hoc tempore inter turbam erant Ies</a:t>
            </a:r>
            <a:r>
              <a:rPr lang="en-US" sz="2000"/>
              <a:t>ū</a:t>
            </a:r>
            <a:r>
              <a:rPr lang="en-US" sz="2400"/>
              <a:t>s mater et Sui fratres. Quoniam per turbam praeterire non poterant, nuntium ad Fidelium miserunt. Illi Iesum videre cupiverunt. Tum Iesus e vill</a:t>
            </a:r>
            <a:r>
              <a:rPr lang="en-US" sz="2000"/>
              <a:t>ā</a:t>
            </a:r>
            <a:r>
              <a:rPr lang="en-US" sz="2400"/>
              <a:t> </a:t>
            </a:r>
            <a:r>
              <a:rPr lang="en-US" sz="2400" smtClean="0"/>
              <a:t>cum omnibus </a:t>
            </a:r>
            <a:r>
              <a:rPr lang="en-US" sz="2400"/>
              <a:t>venit, quoniam etiam Suam matrem et Sui fratres videre voluit.</a:t>
            </a:r>
          </a:p>
          <a:p>
            <a:pPr marL="0" indent="0">
              <a:buNone/>
            </a:pPr>
            <a:r>
              <a:rPr lang="en-US" sz="2400" smtClean="0"/>
              <a:t>   Iesus </a:t>
            </a:r>
            <a:r>
              <a:rPr lang="en-US" sz="2400"/>
              <a:t>comprehendit Suam familiam esse anxiam. Audiverant multa et mala quae rabbi </a:t>
            </a:r>
            <a:r>
              <a:rPr lang="en-US" sz="2400" smtClean="0"/>
              <a:t>de Iesu </a:t>
            </a:r>
            <a:r>
              <a:rPr lang="en-US" sz="2400"/>
              <a:t>dicebant.  Sua mater rogavit, "Iesus, </a:t>
            </a:r>
            <a:r>
              <a:rPr lang="en-US" sz="2400" smtClean="0"/>
              <a:t>domum </a:t>
            </a:r>
            <a:r>
              <a:rPr lang="en-US" sz="2400"/>
              <a:t>nobiscum venies-ne</a:t>
            </a:r>
            <a:r>
              <a:rPr lang="en-US" sz="2400" smtClean="0"/>
              <a:t>?“</a:t>
            </a:r>
            <a:br>
              <a:rPr lang="en-US" sz="2400" smtClean="0"/>
            </a:br>
            <a:r>
              <a:rPr lang="en-US" sz="2400" smtClean="0"/>
              <a:t>  Sed </a:t>
            </a:r>
            <a:r>
              <a:rPr lang="en-US" sz="2400"/>
              <a:t>Iesus respondit, "Nunc, Mater, domum venire non possum." Iesus comprehendit voluntatem Patris in caelo, sed illi non comprehenderunt.</a:t>
            </a:r>
          </a:p>
          <a:p>
            <a:pPr marL="0" indent="0">
              <a:buNone/>
            </a:pPr>
            <a:endParaRPr lang="en-US" sz="2400"/>
          </a:p>
          <a:p>
            <a:pPr>
              <a:buNone/>
            </a:pPr>
            <a:endParaRPr lang="en-US" sz="240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0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FontTx/>
              <a:buNone/>
            </a:pPr>
            <a:endParaRPr lang="en-US" sz="2000" smtClean="0"/>
          </a:p>
          <a:p>
            <a:pPr>
              <a:buFontTx/>
              <a:buNone/>
            </a:pPr>
            <a:endParaRPr lang="en-US" smtClean="0"/>
          </a:p>
        </p:txBody>
      </p:sp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  <a:effectLst/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      Si </a:t>
            </a:r>
            <a:r>
              <a:rPr lang="en-US" sz="2400"/>
              <a:t>Sui fratres Ei non crediderunt, cum Eo vere non erant. Itaque Iesus respondit, "Quis</a:t>
            </a:r>
          </a:p>
          <a:p>
            <a:pPr marL="0" indent="0">
              <a:buNone/>
            </a:pPr>
            <a:r>
              <a:rPr lang="en-US" sz="2400"/>
              <a:t>est Mea mater et qui sunt Mei fratres?"</a:t>
            </a:r>
          </a:p>
          <a:p>
            <a:pPr>
              <a:buNone/>
            </a:pPr>
            <a:endParaRPr lang="en-US" sz="2000" smtClean="0"/>
          </a:p>
        </p:txBody>
      </p:sp>
      <p:pic>
        <p:nvPicPr>
          <p:cNvPr id="3" name="rg_hi" descr="http://t3.gstatic.com/images?q=tbn:ANd9GcTDNILhgULBKCpHUWC93LRGXhzFM0kqI5Jw6JeBTMX8iC1I8Bc&amp;t=1&amp;usg=__rz4me4LhA9yyLhLsuK6F6UPLYz4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886200"/>
            <a:ext cx="24574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Reading Lesson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Reading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     </a:t>
            </a:r>
            <a:r>
              <a:rPr lang="en-US" sz="2400"/>
              <a:t>Intendens Suam manum omnibus, dixit, "Hi sunt Mea mater et Mei fratres! Quicumque fecit voluntatem Patris Mei qui in caelo est, ipse Meus et frater et soror et mater est!"</a:t>
            </a:r>
          </a:p>
          <a:p>
            <a:pPr marL="0" indent="0">
              <a:buNone/>
            </a:pPr>
            <a:r>
              <a:rPr lang="en-US" sz="2400"/>
              <a:t>Iesus revenit in villam cum omnibus amicis, et Sui fratres discesserunt. Tunc rabbi turbae narraverunt, "Hic Iesus est ebriosus et amicus exactorum et peccatorum</a:t>
            </a:r>
            <a:r>
              <a:rPr lang="en-US" sz="2400" smtClean="0"/>
              <a:t>.“</a:t>
            </a:r>
            <a:br>
              <a:rPr lang="en-US" sz="2400" smtClean="0"/>
            </a:br>
            <a:endParaRPr lang="en-US" sz="2400"/>
          </a:p>
          <a:p>
            <a:pPr marL="0" indent="0">
              <a:buNone/>
            </a:pPr>
            <a:r>
              <a:rPr lang="en-US" sz="2400"/>
              <a:t>Tum turba discessit, et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Maria</a:t>
            </a:r>
            <a:r>
              <a:rPr lang="en-US" sz="2400"/>
              <a:t>, mater Ies</a:t>
            </a:r>
            <a:r>
              <a:rPr lang="en-US" sz="2000"/>
              <a:t>ū</a:t>
            </a:r>
            <a:r>
              <a:rPr lang="en-US" sz="2400"/>
              <a:t>s, in villam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venit</a:t>
            </a:r>
            <a:r>
              <a:rPr lang="en-US" sz="2400"/>
              <a:t>.</a:t>
            </a:r>
          </a:p>
          <a:p>
            <a:pPr marL="0" indent="0">
              <a:buNone/>
            </a:pPr>
            <a:endParaRPr lang="en-US"/>
          </a:p>
        </p:txBody>
      </p:sp>
      <p:pic>
        <p:nvPicPr>
          <p:cNvPr id="2050" name="Picture 2" descr="http://3.bp.blogspot.com/-ic0_qVopU8w/UltUhMoYrEI/AAAAAAAAGoY/vEtlXwRacmw/s400/t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86" y="3733800"/>
            <a:ext cx="28575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66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Contents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6781800" cy="3048000"/>
          </a:xfrm>
          <a:effectLst/>
        </p:spPr>
        <p:txBody>
          <a:bodyPr/>
          <a:lstStyle/>
          <a:p>
            <a:pPr marL="742950" indent="-742950" algn="ctr" eaLnBrk="1" hangingPunct="1">
              <a:buFontTx/>
              <a:buNone/>
              <a:defRPr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Dative of Reference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whose opinion?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b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 es pulchra, mihi.</a:t>
            </a:r>
          </a:p>
          <a:p>
            <a:pPr marL="742950" indent="-742950" eaLnBrk="1" hangingPunct="1">
              <a:buFontTx/>
              <a:buNone/>
              <a:defRPr/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You are pretty, to me.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You are pretty in my opinion.</a:t>
            </a:r>
            <a:endParaRPr lang="en-US" sz="2000" smtClean="0"/>
          </a:p>
          <a:p>
            <a:pPr>
              <a:buFontTx/>
              <a:buNone/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0" y="4038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5128" name="Picture 8" descr="http://t2.gstatic.com/images?q=tbn:ANd9GcSlDHZcthw6piFUI1flpUWMDdS1qyZvx08gmeNnjRTGKzyPxC8&amp;t=1&amp;usg=__nj1xmvchyv_0HIReqpxtqEBe2Ww=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971800"/>
            <a:ext cx="1447800" cy="2155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3276600"/>
          </a:xfrm>
          <a:effectLst/>
        </p:spPr>
        <p:txBody>
          <a:bodyPr/>
          <a:lstStyle/>
          <a:p>
            <a:pPr marL="742950" indent="-742950" algn="ctr" eaLnBrk="1" hangingPunct="1">
              <a:buFontTx/>
              <a:buNone/>
            </a:pPr>
            <a:r>
              <a:rPr lang="en-US" smtClean="0"/>
              <a:t> </a:t>
            </a: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Dative of Purpose</a:t>
            </a:r>
          </a:p>
          <a:p>
            <a:pPr marL="742950" indent="-742950" algn="ctr" eaLnBrk="1" hangingPunct="1">
              <a:buFontTx/>
              <a:buNone/>
            </a:pP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A noun in the dative case </a:t>
            </a:r>
            <a:b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shows the purpose.</a:t>
            </a:r>
          </a:p>
          <a:p>
            <a:pPr marL="742950" indent="-742950" eaLnBrk="1" hangingPunct="1">
              <a:buFontTx/>
              <a:buNone/>
            </a:pPr>
            <a: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br>
              <a:rPr lang="en-US" sz="24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Locum novae domo invenit.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He found a place for the new house.</a:t>
            </a:r>
          </a:p>
          <a:p>
            <a:pPr marL="742950" indent="-742950" eaLnBrk="1" hangingPunct="1">
              <a:buFontTx/>
              <a:buNone/>
            </a:pPr>
            <a:r>
              <a:rPr lang="en-US" sz="24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Contents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38400"/>
            <a:ext cx="2385483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772400" cy="3048000"/>
          </a:xfrm>
          <a:effectLst/>
        </p:spPr>
        <p:txBody>
          <a:bodyPr/>
          <a:lstStyle/>
          <a:p>
            <a:pPr marL="742950" indent="-742950" algn="ctr" eaLnBrk="1" hangingPunct="1">
              <a:buFontTx/>
              <a:buNone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Dative of Purpose and </a:t>
            </a:r>
            <a:b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Dative of Reference</a:t>
            </a:r>
          </a:p>
          <a:p>
            <a:pPr marL="742950" indent="-742950" eaLnBrk="1" hangingPunct="1">
              <a:buFontTx/>
              <a:buNone/>
            </a:pPr>
            <a:r>
              <a:rPr lang="en-US" sz="2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0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also known as Double Dative</a:t>
            </a:r>
          </a:p>
          <a:p>
            <a:pPr marL="742950" indent="-742950" eaLnBrk="1" hangingPunct="1">
              <a:buNone/>
            </a:pPr>
            <a:r>
              <a:rPr lang="en-US" sz="20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br>
              <a:rPr lang="en-US" sz="20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Ancilla matri magno auxilio erat.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handmaiden was (for) a 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great help in mother’s opinion.</a:t>
            </a:r>
            <a:endParaRPr lang="en-US" sz="2000" smtClean="0"/>
          </a:p>
          <a:p>
            <a:pPr marL="742950" indent="-742950" eaLnBrk="1" hangingPunct="1">
              <a:buFontTx/>
              <a:buNone/>
            </a:pPr>
            <a:endParaRPr lang="en-US" sz="2000" i="1" smtClean="0">
              <a:solidFill>
                <a:srgbClr val="8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il_fi" descr="http://rlv.zcache.com/vermeers_maidservant_pouring_milk_circa_1660_poster-p228150622251358036qzz0_40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733800"/>
            <a:ext cx="1828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Verdana" pitchFamily="34" charset="0"/>
                <a:cs typeface="Verdana" pitchFamily="34" charset="0"/>
              </a:rPr>
              <a:t>Contents</a:t>
            </a:r>
            <a:endParaRPr kumimoji="0" lang="en-US" sz="36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3352800"/>
            <a:ext cx="8001000" cy="3048000"/>
          </a:xfrm>
          <a:effectLst/>
        </p:spPr>
        <p:txBody>
          <a:bodyPr/>
          <a:lstStyle/>
          <a:p>
            <a:pPr algn="ctr">
              <a:buFontTx/>
              <a:buNone/>
            </a:pPr>
            <a:r>
              <a:rPr lang="en-US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Dative of Possession</a:t>
            </a:r>
          </a:p>
          <a:p>
            <a:pPr>
              <a:buFontTx/>
              <a:buNone/>
            </a:pPr>
            <a:r>
              <a:rPr lang="en-US" sz="2400" i="1" smtClean="0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transposition of words can show possession.</a:t>
            </a:r>
          </a:p>
          <a:p>
            <a:pPr>
              <a:buFontTx/>
              <a:buNone/>
            </a:pPr>
            <a:r>
              <a:rPr lang="en-US" sz="2400" i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Leo est mihi.   The lion is to me.  I have a lion.</a:t>
            </a:r>
          </a:p>
          <a:p>
            <a:pPr>
              <a:buFontTx/>
              <a:buNone/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Canes sunt vobis.  Dogs are to you.  You have dogs.</a:t>
            </a:r>
          </a:p>
          <a:p>
            <a:pPr>
              <a:buFontTx/>
              <a:buNone/>
            </a:pP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Sex sorores sunt tibi. Six sisters are to you.</a:t>
            </a:r>
            <a:b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You have six sisters.</a:t>
            </a:r>
            <a:endParaRPr lang="en-US" sz="2000" smtClean="0"/>
          </a:p>
        </p:txBody>
      </p:sp>
      <p:pic>
        <p:nvPicPr>
          <p:cNvPr id="4" name="il_fi" descr="http://babyanimalz.com/blog/wp-content/uploads/2010/05/nm_germany_baby_lion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38400"/>
            <a:ext cx="1647581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QeapJgtE6-ROkDPlUGjefx_NBBNUAdkRvxTGb-p5AIyfkZ1D4&amp;t=1&amp;usg=__gYW8s0IEUE2-AQxGLTODrH-RhxM=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5181600"/>
            <a:ext cx="1695450" cy="1269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Contents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0772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prudens		probitas</a:t>
            </a:r>
          </a:p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sapiens		salus</a:t>
            </a:r>
          </a:p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exactor			temptatio</a:t>
            </a:r>
          </a:p>
          <a:p>
            <a:pPr marL="742950" indent="-742950" eaLnBrk="1" hangingPunct="1">
              <a:buFontTx/>
              <a:buNone/>
            </a:pPr>
            <a:r>
              <a:rPr lang="en-US" sz="3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patientia		tumultus</a:t>
            </a:r>
          </a:p>
        </p:txBody>
      </p:sp>
      <p:pic>
        <p:nvPicPr>
          <p:cNvPr id="5" name="il_fi" descr="http://www.spitcrazy.com/Tumult%20In%20The%20Clouds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133600"/>
            <a:ext cx="1914525" cy="2960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1066800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Vocabulary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048000"/>
          </a:xfrm>
          <a:effectLst/>
        </p:spPr>
        <p:txBody>
          <a:bodyPr/>
          <a:lstStyle/>
          <a:p>
            <a:pPr marL="742950" indent="-742950" eaLnBrk="1" hangingPunct="1">
              <a:buFontTx/>
              <a:buNone/>
            </a:pPr>
            <a:r>
              <a:rPr lang="en-US" b="1" smtClean="0"/>
              <a:t> </a:t>
            </a:r>
            <a:endParaRPr lang="en-US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quicumque				accido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dubito					cresco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existimo					frango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revelo					intelligo</a:t>
            </a:r>
          </a:p>
          <a:p>
            <a:pPr marL="742950" indent="-742950" eaLnBrk="1" hangingPunct="1">
              <a:buFontTx/>
              <a:buNone/>
            </a:pPr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en-US" smtClean="0"/>
          </a:p>
          <a:p>
            <a:pPr marL="742950" indent="-742950" eaLnBrk="1" hangingPunct="1">
              <a:buFontTx/>
              <a:buNone/>
            </a:pPr>
            <a:endParaRPr lang="en-US" smtClean="0"/>
          </a:p>
        </p:txBody>
      </p:sp>
      <p:pic>
        <p:nvPicPr>
          <p:cNvPr id="6" name="rg_hi" descr="http://t0.gstatic.com/images?q=tbn:ANd9GcS1xKV94qUnWxzfbcjjAtswiMAvWoiiyys9NwptsRJqKmIty1M&amp;t=1&amp;usg=__xUPZE95jSEW0fAWFEFgJGHVNza4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419600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  <a:effectLst/>
        </p:spPr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    </a:t>
            </a:r>
            <a:r>
              <a:rPr lang="en-US" sz="2800" smtClean="0"/>
              <a:t>1. Father did it for his son </a:t>
            </a:r>
            <a:r>
              <a:rPr lang="en-US" sz="2800" i="1" smtClean="0"/>
              <a:t>for </a:t>
            </a:r>
            <a:br>
              <a:rPr lang="en-US" sz="2800" i="1" smtClean="0"/>
            </a:br>
            <a:r>
              <a:rPr lang="en-US" sz="2800" i="1" smtClean="0"/>
              <a:t>his safety</a:t>
            </a:r>
            <a:r>
              <a:rPr lang="en-US" sz="2800" smtClean="0"/>
              <a:t>.</a:t>
            </a:r>
          </a:p>
          <a:p>
            <a:pPr>
              <a:buFontTx/>
              <a:buNone/>
            </a:pP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 </a:t>
            </a:r>
            <a:r>
              <a:rPr lang="en-US" sz="2800" i="1" smtClean="0">
                <a:solidFill>
                  <a:srgbClr val="990033"/>
                </a:solidFill>
              </a:rPr>
              <a:t>Question:  What kind of dative</a:t>
            </a:r>
            <a:br>
              <a:rPr lang="en-US" sz="2800" i="1" smtClean="0">
                <a:solidFill>
                  <a:srgbClr val="990033"/>
                </a:solidFill>
              </a:rPr>
            </a:br>
            <a:r>
              <a:rPr lang="en-US" sz="2800" i="1" smtClean="0">
                <a:solidFill>
                  <a:srgbClr val="990033"/>
                </a:solidFill>
              </a:rPr>
              <a:t>      is this?  Dative of Purpose</a:t>
            </a:r>
            <a:br>
              <a:rPr lang="en-US" sz="2800" i="1" smtClean="0">
                <a:solidFill>
                  <a:srgbClr val="990033"/>
                </a:solidFill>
              </a:rPr>
            </a:br>
            <a:r>
              <a:rPr lang="en-US" sz="2800" smtClean="0"/>
              <a:t>               eius saluti</a:t>
            </a:r>
          </a:p>
        </p:txBody>
      </p:sp>
      <p:pic>
        <p:nvPicPr>
          <p:cNvPr id="5" name="rg_hi" descr="http://t0.gstatic.com/images?q=tbn:ANd9GcSlBdG0u1HekU52W-_JkZMMwNRBN30S95SzpSQX0Y4nNqer3eM&amp;t=1&amp;usg=__KQYcpg8vQWU8zNE9WXh2JRVx_wc=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514600"/>
            <a:ext cx="17526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A.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3048000"/>
          </a:xfrm>
          <a:effectLst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  </a:t>
            </a:r>
          </a:p>
          <a:p>
            <a:pPr>
              <a:buFontTx/>
              <a:buNone/>
            </a:pPr>
            <a:r>
              <a:rPr lang="en-US" smtClean="0"/>
              <a:t>                      </a:t>
            </a:r>
            <a:r>
              <a:rPr lang="en-US" sz="2400" smtClean="0"/>
              <a:t>1.   </a:t>
            </a:r>
            <a:r>
              <a:rPr lang="en-US" sz="2400" u="sng" smtClean="0"/>
              <a:t>Stulti</a:t>
            </a:r>
            <a:r>
              <a:rPr lang="en-US" sz="2400" smtClean="0"/>
              <a:t> </a:t>
            </a:r>
            <a:r>
              <a:rPr lang="en-US" sz="2400" u="wavyHeavy" smtClean="0"/>
              <a:t>sapientiam</a:t>
            </a:r>
            <a:r>
              <a:rPr lang="en-US" sz="2400" smtClean="0"/>
              <a:t> non </a:t>
            </a:r>
            <a:r>
              <a:rPr lang="en-US" sz="2400" u="dbl" smtClean="0"/>
              <a:t>amant</a:t>
            </a:r>
            <a:r>
              <a:rPr lang="en-US" sz="2400" smtClean="0"/>
              <a:t>.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                     </a:t>
            </a:r>
            <a:r>
              <a:rPr lang="en-US" sz="2400" smtClean="0">
                <a:solidFill>
                  <a:srgbClr val="990033"/>
                </a:solidFill>
              </a:rPr>
              <a:t>Foolish (men, boys) do not love  </a:t>
            </a:r>
            <a:br>
              <a:rPr lang="en-US" sz="2400" smtClean="0">
                <a:solidFill>
                  <a:srgbClr val="990033"/>
                </a:solidFill>
              </a:rPr>
            </a:br>
            <a:r>
              <a:rPr lang="en-US" sz="2400" smtClean="0">
                <a:solidFill>
                  <a:srgbClr val="990033"/>
                </a:solidFill>
              </a:rPr>
              <a:t>                                               wisdom.</a:t>
            </a:r>
            <a:endParaRPr lang="en-US" sz="2400" smtClean="0"/>
          </a:p>
          <a:p>
            <a:pPr>
              <a:buFontTx/>
              <a:buNone/>
            </a:pPr>
            <a:r>
              <a:rPr lang="en-US" sz="2400" smtClean="0"/>
              <a:t>            </a:t>
            </a:r>
          </a:p>
          <a:p>
            <a:pPr>
              <a:buFontTx/>
              <a:buNone/>
            </a:pPr>
            <a:r>
              <a:rPr lang="en-US" sz="2400" smtClean="0"/>
              <a:t>    </a:t>
            </a:r>
            <a:endParaRPr lang="en-US" sz="2400" i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en-US" sz="2400" smtClean="0"/>
              <a:t>              </a:t>
            </a:r>
          </a:p>
        </p:txBody>
      </p:sp>
      <p:pic>
        <p:nvPicPr>
          <p:cNvPr id="12294" name="Picture 6" descr="http://images1.cpcache.com/product/109163121v6_240x240_Fron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76600"/>
            <a:ext cx="2286000" cy="2286001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B.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man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Romans</Template>
  <TotalTime>2701</TotalTime>
  <Words>470</Words>
  <Application>Microsoft Office PowerPoint</Application>
  <PresentationFormat>On-screen Show (4:3)</PresentationFormat>
  <Paragraphs>113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Romans</vt:lpstr>
      <vt:lpstr>  </vt:lpstr>
      <vt:lpstr>Contents</vt:lpstr>
      <vt:lpstr>PowerPoint Presentation</vt:lpstr>
      <vt:lpstr>PowerPoint Presentation</vt:lpstr>
      <vt:lpstr>Contents</vt:lpstr>
      <vt:lpstr>Vocabulary</vt:lpstr>
      <vt:lpstr>Vocabulary</vt:lpstr>
      <vt:lpstr>Exercise A.</vt:lpstr>
      <vt:lpstr>Exercise B.</vt:lpstr>
      <vt:lpstr>Exercise C.</vt:lpstr>
      <vt:lpstr>Exercise D.</vt:lpstr>
      <vt:lpstr>Bible Thoughts: Joy</vt:lpstr>
      <vt:lpstr>Jesus’ Prayer</vt:lpstr>
      <vt:lpstr>The Roman Empire</vt:lpstr>
      <vt:lpstr>Reading Lesson</vt:lpstr>
      <vt:lpstr>Reading Lesson</vt:lpstr>
      <vt:lpstr>Reading Lesson</vt:lpstr>
      <vt:lpstr>Reading Lesson</vt:lpstr>
      <vt:lpstr>Reading Lesson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 Latin in the Christian Trivium?</dc:title>
  <dc:creator>Customer</dc:creator>
  <cp:lastModifiedBy>Owner</cp:lastModifiedBy>
  <cp:revision>139</cp:revision>
  <cp:lastPrinted>1601-01-01T00:00:00Z</cp:lastPrinted>
  <dcterms:created xsi:type="dcterms:W3CDTF">2010-04-22T18:49:57Z</dcterms:created>
  <dcterms:modified xsi:type="dcterms:W3CDTF">2019-07-15T21:20:34Z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TC010902931033</vt:lpwstr>
  </property>
</Properties>
</file>